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7" r:id="rId2"/>
    <p:sldId id="303" r:id="rId3"/>
    <p:sldId id="313" r:id="rId4"/>
    <p:sldId id="315" r:id="rId5"/>
    <p:sldId id="309" r:id="rId6"/>
    <p:sldId id="308" r:id="rId7"/>
    <p:sldId id="323" r:id="rId8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3162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-233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D22D0-8FA6-4B2E-920D-EE1BCA260633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2F6C2-ABBB-4E4A-AD15-FB90F789C7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3CCC3-AF5C-4E0C-9846-305EFF35559F}" type="datetimeFigureOut">
              <a:rPr lang="ko-KR" altLang="en-US" smtClean="0"/>
              <a:pPr/>
              <a:t>2012-07-09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19972-A931-4D8F-ACF5-D5E30DF683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57158" y="1643050"/>
            <a:ext cx="8501122" cy="1470025"/>
          </a:xfrm>
        </p:spPr>
        <p:txBody>
          <a:bodyPr>
            <a:noAutofit/>
          </a:bodyPr>
          <a:lstStyle/>
          <a:p>
            <a:r>
              <a:rPr lang="en-US" altLang="ko-KR" sz="32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Parameter derivation for intra LM </a:t>
            </a:r>
            <a:r>
              <a:rPr lang="en-US" altLang="ko-KR" sz="3200" b="1" dirty="0" err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chroma</a:t>
            </a:r>
            <a:r>
              <a:rPr lang="en-US" altLang="ko-KR" sz="32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prediction</a:t>
            </a:r>
            <a:endParaRPr lang="ko-KR" altLang="en-US" sz="32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28728" y="4729134"/>
            <a:ext cx="6400800" cy="500066"/>
          </a:xfrm>
        </p:spPr>
        <p:txBody>
          <a:bodyPr>
            <a:noAutofit/>
          </a:bodyPr>
          <a:lstStyle/>
          <a:p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cs typeface="Tahoma" pitchFamily="34" charset="0"/>
              </a:rPr>
              <a:t>J. Kim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3943316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smtClean="0">
                <a:latin typeface="Tahoma" pitchFamily="34" charset="0"/>
                <a:cs typeface="Tahoma" pitchFamily="34" charset="0"/>
              </a:rPr>
              <a:t>JCTVC-J0160</a:t>
            </a:r>
            <a:endParaRPr lang="ko-KR" altLang="en-US" sz="32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그림 5" descr="백색바탕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786454"/>
            <a:ext cx="1928826" cy="96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36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lang="ko-KR" altLang="en-US" sz="36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219256" cy="54006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Intra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prediction : </a:t>
            </a:r>
            <a:r>
              <a:rPr lang="en-US" altLang="ko-KR" dirty="0" err="1" smtClean="0"/>
              <a:t>IntraFormLuma</a:t>
            </a:r>
            <a:endParaRPr lang="en-US" altLang="ko-KR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285852" y="1928802"/>
          <a:ext cx="6048375" cy="379412"/>
        </p:xfrm>
        <a:graphic>
          <a:graphicData uri="http://schemas.openxmlformats.org/presentationml/2006/ole">
            <p:oleObj spid="_x0000_s3074" name="수식" r:id="rId3" imgW="3441600" imgH="215640" progId="Equation.3">
              <p:embed/>
            </p:oleObj>
          </a:graphicData>
        </a:graphic>
      </p:graphicFrame>
      <p:grpSp>
        <p:nvGrpSpPr>
          <p:cNvPr id="6" name="그룹 381"/>
          <p:cNvGrpSpPr/>
          <p:nvPr/>
        </p:nvGrpSpPr>
        <p:grpSpPr>
          <a:xfrm>
            <a:off x="1894480" y="4823446"/>
            <a:ext cx="1440000" cy="1440000"/>
            <a:chOff x="360000" y="360000"/>
            <a:chExt cx="2880000" cy="2880000"/>
          </a:xfrm>
        </p:grpSpPr>
        <p:sp>
          <p:nvSpPr>
            <p:cNvPr id="23" name="직사각형 22"/>
            <p:cNvSpPr/>
            <p:nvPr/>
          </p:nvSpPr>
          <p:spPr>
            <a:xfrm>
              <a:off x="36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08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72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36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6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72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08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2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08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144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80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44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180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216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16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144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180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144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180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16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16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36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36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72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108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72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08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36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36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72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108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72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108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180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44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216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144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180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144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80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216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16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252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252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52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52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252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252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252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180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144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52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216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36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108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72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288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88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288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288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288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2880000" y="3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288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288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1714480" y="482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89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07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25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1714480" y="50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714480" y="518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714480" y="536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714480" y="55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714480" y="572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714480" y="59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43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61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279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97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714480" y="608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3154480" y="464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2118777" y="5052204"/>
            <a:ext cx="1167307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Chroma</a:t>
            </a:r>
            <a:r>
              <a:rPr lang="en-US" altLang="ko-KR" sz="1000" dirty="0" smtClean="0"/>
              <a:t> TU</a:t>
            </a:r>
            <a:endParaRPr lang="en-US" altLang="ko-KR" sz="1000" dirty="0"/>
          </a:p>
          <a:p>
            <a:r>
              <a:rPr lang="en-US" altLang="ko-KR" sz="1000" dirty="0" smtClean="0"/>
              <a:t>: to be predicted</a:t>
            </a:r>
          </a:p>
          <a:p>
            <a:endParaRPr lang="en-US" altLang="ko-KR" sz="1000" dirty="0" smtClean="0"/>
          </a:p>
          <a:p>
            <a:endParaRPr lang="ko-KR" altLang="en-US" sz="1000" dirty="0"/>
          </a:p>
        </p:txBody>
      </p:sp>
      <p:grpSp>
        <p:nvGrpSpPr>
          <p:cNvPr id="91" name="그룹 377"/>
          <p:cNvGrpSpPr/>
          <p:nvPr/>
        </p:nvGrpSpPr>
        <p:grpSpPr>
          <a:xfrm>
            <a:off x="4192298" y="3383446"/>
            <a:ext cx="2880000" cy="2880000"/>
            <a:chOff x="720000" y="720000"/>
            <a:chExt cx="5760000" cy="5760000"/>
          </a:xfrm>
        </p:grpSpPr>
        <p:sp>
          <p:nvSpPr>
            <p:cNvPr id="166" name="직사각형 165"/>
            <p:cNvSpPr/>
            <p:nvPr/>
          </p:nvSpPr>
          <p:spPr>
            <a:xfrm>
              <a:off x="72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7" name="직사각형 166"/>
            <p:cNvSpPr/>
            <p:nvPr/>
          </p:nvSpPr>
          <p:spPr>
            <a:xfrm>
              <a:off x="108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8" name="직사각형 167"/>
            <p:cNvSpPr/>
            <p:nvPr/>
          </p:nvSpPr>
          <p:spPr>
            <a:xfrm>
              <a:off x="72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9" name="직사각형 168"/>
            <p:cNvSpPr/>
            <p:nvPr/>
          </p:nvSpPr>
          <p:spPr>
            <a:xfrm>
              <a:off x="108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144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1" name="직사각형 170"/>
            <p:cNvSpPr/>
            <p:nvPr/>
          </p:nvSpPr>
          <p:spPr>
            <a:xfrm>
              <a:off x="180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2" name="직사각형 171"/>
            <p:cNvSpPr/>
            <p:nvPr/>
          </p:nvSpPr>
          <p:spPr>
            <a:xfrm>
              <a:off x="144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180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4" name="직사각형 173"/>
            <p:cNvSpPr/>
            <p:nvPr/>
          </p:nvSpPr>
          <p:spPr>
            <a:xfrm>
              <a:off x="216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5" name="직사각형 174"/>
            <p:cNvSpPr/>
            <p:nvPr/>
          </p:nvSpPr>
          <p:spPr>
            <a:xfrm>
              <a:off x="252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6" name="직사각형 175"/>
            <p:cNvSpPr/>
            <p:nvPr/>
          </p:nvSpPr>
          <p:spPr>
            <a:xfrm>
              <a:off x="216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7" name="직사각형 47"/>
            <p:cNvSpPr/>
            <p:nvPr/>
          </p:nvSpPr>
          <p:spPr>
            <a:xfrm>
              <a:off x="252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144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9" name="직사각형 178"/>
            <p:cNvSpPr/>
            <p:nvPr/>
          </p:nvSpPr>
          <p:spPr>
            <a:xfrm>
              <a:off x="180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0" name="직사각형 179"/>
            <p:cNvSpPr/>
            <p:nvPr/>
          </p:nvSpPr>
          <p:spPr>
            <a:xfrm>
              <a:off x="144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1" name="직사각형 180"/>
            <p:cNvSpPr/>
            <p:nvPr/>
          </p:nvSpPr>
          <p:spPr>
            <a:xfrm>
              <a:off x="180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2" name="직사각형 52"/>
            <p:cNvSpPr/>
            <p:nvPr/>
          </p:nvSpPr>
          <p:spPr>
            <a:xfrm>
              <a:off x="216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3" name="직사각형 182"/>
            <p:cNvSpPr/>
            <p:nvPr/>
          </p:nvSpPr>
          <p:spPr>
            <a:xfrm>
              <a:off x="252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4" name="직사각형 183"/>
            <p:cNvSpPr/>
            <p:nvPr/>
          </p:nvSpPr>
          <p:spPr>
            <a:xfrm>
              <a:off x="216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5" name="직사각형 184"/>
            <p:cNvSpPr/>
            <p:nvPr/>
          </p:nvSpPr>
          <p:spPr>
            <a:xfrm>
              <a:off x="252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6" name="직사각형 185"/>
            <p:cNvSpPr/>
            <p:nvPr/>
          </p:nvSpPr>
          <p:spPr>
            <a:xfrm>
              <a:off x="72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7" name="직사각형 186"/>
            <p:cNvSpPr/>
            <p:nvPr/>
          </p:nvSpPr>
          <p:spPr>
            <a:xfrm>
              <a:off x="108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8" name="직사각형 187"/>
            <p:cNvSpPr/>
            <p:nvPr/>
          </p:nvSpPr>
          <p:spPr>
            <a:xfrm>
              <a:off x="72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9" name="직사각형 188"/>
            <p:cNvSpPr/>
            <p:nvPr/>
          </p:nvSpPr>
          <p:spPr>
            <a:xfrm>
              <a:off x="108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0" name="직사각형 189"/>
            <p:cNvSpPr/>
            <p:nvPr/>
          </p:nvSpPr>
          <p:spPr>
            <a:xfrm>
              <a:off x="72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1" name="직사각형 190"/>
            <p:cNvSpPr/>
            <p:nvPr/>
          </p:nvSpPr>
          <p:spPr>
            <a:xfrm>
              <a:off x="108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2" name="직사각형 191"/>
            <p:cNvSpPr/>
            <p:nvPr/>
          </p:nvSpPr>
          <p:spPr>
            <a:xfrm>
              <a:off x="72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3" name="직사각형 192"/>
            <p:cNvSpPr/>
            <p:nvPr/>
          </p:nvSpPr>
          <p:spPr>
            <a:xfrm>
              <a:off x="108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4" name="직사각형 193"/>
            <p:cNvSpPr/>
            <p:nvPr/>
          </p:nvSpPr>
          <p:spPr>
            <a:xfrm>
              <a:off x="144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5" name="직사각형 194"/>
            <p:cNvSpPr/>
            <p:nvPr/>
          </p:nvSpPr>
          <p:spPr>
            <a:xfrm>
              <a:off x="180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6" name="직사각형 195"/>
            <p:cNvSpPr/>
            <p:nvPr/>
          </p:nvSpPr>
          <p:spPr>
            <a:xfrm>
              <a:off x="144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직사각형 196"/>
            <p:cNvSpPr/>
            <p:nvPr/>
          </p:nvSpPr>
          <p:spPr>
            <a:xfrm>
              <a:off x="180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8" name="직사각형 197"/>
            <p:cNvSpPr/>
            <p:nvPr/>
          </p:nvSpPr>
          <p:spPr>
            <a:xfrm>
              <a:off x="216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9" name="직사각형 198"/>
            <p:cNvSpPr/>
            <p:nvPr/>
          </p:nvSpPr>
          <p:spPr>
            <a:xfrm>
              <a:off x="252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0" name="직사각형 199"/>
            <p:cNvSpPr/>
            <p:nvPr/>
          </p:nvSpPr>
          <p:spPr>
            <a:xfrm>
              <a:off x="216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1" name="직사각형 200"/>
            <p:cNvSpPr/>
            <p:nvPr/>
          </p:nvSpPr>
          <p:spPr>
            <a:xfrm>
              <a:off x="252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2" name="직사각형 201"/>
            <p:cNvSpPr/>
            <p:nvPr/>
          </p:nvSpPr>
          <p:spPr>
            <a:xfrm>
              <a:off x="288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3" name="직사각형 202"/>
            <p:cNvSpPr/>
            <p:nvPr/>
          </p:nvSpPr>
          <p:spPr>
            <a:xfrm>
              <a:off x="324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4" name="직사각형 203"/>
            <p:cNvSpPr/>
            <p:nvPr/>
          </p:nvSpPr>
          <p:spPr>
            <a:xfrm>
              <a:off x="288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5" name="직사각형 204"/>
            <p:cNvSpPr/>
            <p:nvPr/>
          </p:nvSpPr>
          <p:spPr>
            <a:xfrm>
              <a:off x="324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6" name="직사각형 205"/>
            <p:cNvSpPr/>
            <p:nvPr/>
          </p:nvSpPr>
          <p:spPr>
            <a:xfrm>
              <a:off x="360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7" name="직사각형 206"/>
            <p:cNvSpPr/>
            <p:nvPr/>
          </p:nvSpPr>
          <p:spPr>
            <a:xfrm>
              <a:off x="396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8" name="직사각형 207"/>
            <p:cNvSpPr/>
            <p:nvPr/>
          </p:nvSpPr>
          <p:spPr>
            <a:xfrm>
              <a:off x="360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9" name="직사각형 208"/>
            <p:cNvSpPr/>
            <p:nvPr/>
          </p:nvSpPr>
          <p:spPr>
            <a:xfrm>
              <a:off x="396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0" name="직사각형 209"/>
            <p:cNvSpPr/>
            <p:nvPr/>
          </p:nvSpPr>
          <p:spPr>
            <a:xfrm>
              <a:off x="432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1" name="직사각형 210"/>
            <p:cNvSpPr/>
            <p:nvPr/>
          </p:nvSpPr>
          <p:spPr>
            <a:xfrm>
              <a:off x="468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2" name="직사각형 211"/>
            <p:cNvSpPr/>
            <p:nvPr/>
          </p:nvSpPr>
          <p:spPr>
            <a:xfrm>
              <a:off x="432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3" name="직사각형 212"/>
            <p:cNvSpPr/>
            <p:nvPr/>
          </p:nvSpPr>
          <p:spPr>
            <a:xfrm>
              <a:off x="468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4" name="직사각형 213"/>
            <p:cNvSpPr/>
            <p:nvPr/>
          </p:nvSpPr>
          <p:spPr>
            <a:xfrm>
              <a:off x="504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5" name="직사각형 214"/>
            <p:cNvSpPr/>
            <p:nvPr/>
          </p:nvSpPr>
          <p:spPr>
            <a:xfrm>
              <a:off x="504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6" name="직사각형 215"/>
            <p:cNvSpPr/>
            <p:nvPr/>
          </p:nvSpPr>
          <p:spPr>
            <a:xfrm>
              <a:off x="432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7" name="직사각형 216"/>
            <p:cNvSpPr/>
            <p:nvPr/>
          </p:nvSpPr>
          <p:spPr>
            <a:xfrm>
              <a:off x="468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8" name="직사각형 217"/>
            <p:cNvSpPr/>
            <p:nvPr/>
          </p:nvSpPr>
          <p:spPr>
            <a:xfrm>
              <a:off x="432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9" name="직사각형 218"/>
            <p:cNvSpPr/>
            <p:nvPr/>
          </p:nvSpPr>
          <p:spPr>
            <a:xfrm>
              <a:off x="468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0" name="직사각형 219"/>
            <p:cNvSpPr/>
            <p:nvPr/>
          </p:nvSpPr>
          <p:spPr>
            <a:xfrm>
              <a:off x="504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1" name="직사각형 220"/>
            <p:cNvSpPr/>
            <p:nvPr/>
          </p:nvSpPr>
          <p:spPr>
            <a:xfrm>
              <a:off x="504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2" name="직사각형 221"/>
            <p:cNvSpPr/>
            <p:nvPr/>
          </p:nvSpPr>
          <p:spPr>
            <a:xfrm>
              <a:off x="288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3" name="직사각형 222"/>
            <p:cNvSpPr/>
            <p:nvPr/>
          </p:nvSpPr>
          <p:spPr>
            <a:xfrm>
              <a:off x="324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4" name="직사각형 223"/>
            <p:cNvSpPr/>
            <p:nvPr/>
          </p:nvSpPr>
          <p:spPr>
            <a:xfrm>
              <a:off x="288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5" name="직사각형 224"/>
            <p:cNvSpPr/>
            <p:nvPr/>
          </p:nvSpPr>
          <p:spPr>
            <a:xfrm>
              <a:off x="324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6" name="직사각형 225"/>
            <p:cNvSpPr/>
            <p:nvPr/>
          </p:nvSpPr>
          <p:spPr>
            <a:xfrm>
              <a:off x="360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7" name="직사각형 226"/>
            <p:cNvSpPr/>
            <p:nvPr/>
          </p:nvSpPr>
          <p:spPr>
            <a:xfrm>
              <a:off x="396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8" name="직사각형 227"/>
            <p:cNvSpPr/>
            <p:nvPr/>
          </p:nvSpPr>
          <p:spPr>
            <a:xfrm>
              <a:off x="360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9" name="직사각형 228"/>
            <p:cNvSpPr/>
            <p:nvPr/>
          </p:nvSpPr>
          <p:spPr>
            <a:xfrm>
              <a:off x="396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0" name="직사각형 229"/>
            <p:cNvSpPr/>
            <p:nvPr/>
          </p:nvSpPr>
          <p:spPr>
            <a:xfrm>
              <a:off x="288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1" name="직사각형 230"/>
            <p:cNvSpPr/>
            <p:nvPr/>
          </p:nvSpPr>
          <p:spPr>
            <a:xfrm>
              <a:off x="324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2" name="직사각형 231"/>
            <p:cNvSpPr/>
            <p:nvPr/>
          </p:nvSpPr>
          <p:spPr>
            <a:xfrm>
              <a:off x="288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3" name="직사각형 232"/>
            <p:cNvSpPr/>
            <p:nvPr/>
          </p:nvSpPr>
          <p:spPr>
            <a:xfrm>
              <a:off x="324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4" name="직사각형 233"/>
            <p:cNvSpPr/>
            <p:nvPr/>
          </p:nvSpPr>
          <p:spPr>
            <a:xfrm>
              <a:off x="360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5" name="직사각형 234"/>
            <p:cNvSpPr/>
            <p:nvPr/>
          </p:nvSpPr>
          <p:spPr>
            <a:xfrm>
              <a:off x="396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6" name="직사각형 235"/>
            <p:cNvSpPr/>
            <p:nvPr/>
          </p:nvSpPr>
          <p:spPr>
            <a:xfrm>
              <a:off x="360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7" name="직사각형 236"/>
            <p:cNvSpPr/>
            <p:nvPr/>
          </p:nvSpPr>
          <p:spPr>
            <a:xfrm>
              <a:off x="396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8" name="직사각형 237"/>
            <p:cNvSpPr/>
            <p:nvPr/>
          </p:nvSpPr>
          <p:spPr>
            <a:xfrm>
              <a:off x="432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9" name="직사각형 238"/>
            <p:cNvSpPr/>
            <p:nvPr/>
          </p:nvSpPr>
          <p:spPr>
            <a:xfrm>
              <a:off x="468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0" name="직사각형 239"/>
            <p:cNvSpPr/>
            <p:nvPr/>
          </p:nvSpPr>
          <p:spPr>
            <a:xfrm>
              <a:off x="432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1" name="직사각형 240"/>
            <p:cNvSpPr/>
            <p:nvPr/>
          </p:nvSpPr>
          <p:spPr>
            <a:xfrm>
              <a:off x="468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2" name="직사각형 241"/>
            <p:cNvSpPr/>
            <p:nvPr/>
          </p:nvSpPr>
          <p:spPr>
            <a:xfrm>
              <a:off x="504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3" name="직사각형 242"/>
            <p:cNvSpPr/>
            <p:nvPr/>
          </p:nvSpPr>
          <p:spPr>
            <a:xfrm>
              <a:off x="504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4" name="직사각형 243"/>
            <p:cNvSpPr/>
            <p:nvPr/>
          </p:nvSpPr>
          <p:spPr>
            <a:xfrm>
              <a:off x="72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5" name="직사각형 244"/>
            <p:cNvSpPr/>
            <p:nvPr/>
          </p:nvSpPr>
          <p:spPr>
            <a:xfrm>
              <a:off x="108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6" name="직사각형 245"/>
            <p:cNvSpPr/>
            <p:nvPr/>
          </p:nvSpPr>
          <p:spPr>
            <a:xfrm>
              <a:off x="72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7" name="직사각형 246"/>
            <p:cNvSpPr/>
            <p:nvPr/>
          </p:nvSpPr>
          <p:spPr>
            <a:xfrm>
              <a:off x="108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8" name="직사각형 247"/>
            <p:cNvSpPr/>
            <p:nvPr/>
          </p:nvSpPr>
          <p:spPr>
            <a:xfrm>
              <a:off x="72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108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72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108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144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3" name="직사각형 252"/>
            <p:cNvSpPr/>
            <p:nvPr/>
          </p:nvSpPr>
          <p:spPr>
            <a:xfrm>
              <a:off x="180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4" name="직사각형 253"/>
            <p:cNvSpPr/>
            <p:nvPr/>
          </p:nvSpPr>
          <p:spPr>
            <a:xfrm>
              <a:off x="144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5" name="직사각형 254"/>
            <p:cNvSpPr/>
            <p:nvPr/>
          </p:nvSpPr>
          <p:spPr>
            <a:xfrm>
              <a:off x="180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6" name="직사각형 255"/>
            <p:cNvSpPr/>
            <p:nvPr/>
          </p:nvSpPr>
          <p:spPr>
            <a:xfrm>
              <a:off x="216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7" name="직사각형 256"/>
            <p:cNvSpPr/>
            <p:nvPr/>
          </p:nvSpPr>
          <p:spPr>
            <a:xfrm>
              <a:off x="252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8" name="직사각형 257"/>
            <p:cNvSpPr/>
            <p:nvPr/>
          </p:nvSpPr>
          <p:spPr>
            <a:xfrm>
              <a:off x="216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9" name="직사각형 258"/>
            <p:cNvSpPr/>
            <p:nvPr/>
          </p:nvSpPr>
          <p:spPr>
            <a:xfrm>
              <a:off x="252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0" name="직사각형 259"/>
            <p:cNvSpPr/>
            <p:nvPr/>
          </p:nvSpPr>
          <p:spPr>
            <a:xfrm>
              <a:off x="144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1" name="직사각형 260"/>
            <p:cNvSpPr/>
            <p:nvPr/>
          </p:nvSpPr>
          <p:spPr>
            <a:xfrm>
              <a:off x="180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2" name="직사각형 261"/>
            <p:cNvSpPr/>
            <p:nvPr/>
          </p:nvSpPr>
          <p:spPr>
            <a:xfrm>
              <a:off x="216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3" name="직사각형 262"/>
            <p:cNvSpPr/>
            <p:nvPr/>
          </p:nvSpPr>
          <p:spPr>
            <a:xfrm>
              <a:off x="252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4" name="직사각형 263"/>
            <p:cNvSpPr/>
            <p:nvPr/>
          </p:nvSpPr>
          <p:spPr>
            <a:xfrm>
              <a:off x="72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5" name="직사각형 264"/>
            <p:cNvSpPr/>
            <p:nvPr/>
          </p:nvSpPr>
          <p:spPr>
            <a:xfrm>
              <a:off x="108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6" name="직사각형 265"/>
            <p:cNvSpPr/>
            <p:nvPr/>
          </p:nvSpPr>
          <p:spPr>
            <a:xfrm>
              <a:off x="72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7" name="직사각형 266"/>
            <p:cNvSpPr/>
            <p:nvPr/>
          </p:nvSpPr>
          <p:spPr>
            <a:xfrm>
              <a:off x="108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8" name="직사각형 267"/>
            <p:cNvSpPr/>
            <p:nvPr/>
          </p:nvSpPr>
          <p:spPr>
            <a:xfrm>
              <a:off x="72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9" name="직사각형 268"/>
            <p:cNvSpPr/>
            <p:nvPr/>
          </p:nvSpPr>
          <p:spPr>
            <a:xfrm>
              <a:off x="108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0" name="직사각형 269"/>
            <p:cNvSpPr/>
            <p:nvPr/>
          </p:nvSpPr>
          <p:spPr>
            <a:xfrm>
              <a:off x="144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180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144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180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216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5" name="직사각형 274"/>
            <p:cNvSpPr/>
            <p:nvPr/>
          </p:nvSpPr>
          <p:spPr>
            <a:xfrm>
              <a:off x="252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6" name="직사각형 275"/>
            <p:cNvSpPr/>
            <p:nvPr/>
          </p:nvSpPr>
          <p:spPr>
            <a:xfrm>
              <a:off x="216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7" name="직사각형 276"/>
            <p:cNvSpPr/>
            <p:nvPr/>
          </p:nvSpPr>
          <p:spPr>
            <a:xfrm>
              <a:off x="252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8" name="직사각형 277"/>
            <p:cNvSpPr/>
            <p:nvPr/>
          </p:nvSpPr>
          <p:spPr>
            <a:xfrm>
              <a:off x="144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9" name="직사각형 278"/>
            <p:cNvSpPr/>
            <p:nvPr/>
          </p:nvSpPr>
          <p:spPr>
            <a:xfrm>
              <a:off x="180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0" name="직사각형 279"/>
            <p:cNvSpPr/>
            <p:nvPr/>
          </p:nvSpPr>
          <p:spPr>
            <a:xfrm>
              <a:off x="144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1" name="직사각형 280"/>
            <p:cNvSpPr/>
            <p:nvPr/>
          </p:nvSpPr>
          <p:spPr>
            <a:xfrm>
              <a:off x="180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216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3" name="직사각형 282"/>
            <p:cNvSpPr/>
            <p:nvPr/>
          </p:nvSpPr>
          <p:spPr>
            <a:xfrm>
              <a:off x="252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4" name="직사각형 283"/>
            <p:cNvSpPr/>
            <p:nvPr/>
          </p:nvSpPr>
          <p:spPr>
            <a:xfrm>
              <a:off x="216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252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6" name="직사각형 3"/>
            <p:cNvSpPr/>
            <p:nvPr/>
          </p:nvSpPr>
          <p:spPr>
            <a:xfrm>
              <a:off x="288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7" name="직사각형 4"/>
            <p:cNvSpPr/>
            <p:nvPr/>
          </p:nvSpPr>
          <p:spPr>
            <a:xfrm>
              <a:off x="324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8" name="직사각형 5"/>
            <p:cNvSpPr/>
            <p:nvPr/>
          </p:nvSpPr>
          <p:spPr>
            <a:xfrm>
              <a:off x="288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9" name="직사각형 6"/>
            <p:cNvSpPr/>
            <p:nvPr/>
          </p:nvSpPr>
          <p:spPr>
            <a:xfrm>
              <a:off x="324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0" name="직사각형 289"/>
            <p:cNvSpPr/>
            <p:nvPr/>
          </p:nvSpPr>
          <p:spPr>
            <a:xfrm>
              <a:off x="360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1" name="직사각형 290"/>
            <p:cNvSpPr/>
            <p:nvPr/>
          </p:nvSpPr>
          <p:spPr>
            <a:xfrm>
              <a:off x="396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2" name="직사각형 291"/>
            <p:cNvSpPr/>
            <p:nvPr/>
          </p:nvSpPr>
          <p:spPr>
            <a:xfrm>
              <a:off x="360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3" name="직사각형 292"/>
            <p:cNvSpPr/>
            <p:nvPr/>
          </p:nvSpPr>
          <p:spPr>
            <a:xfrm>
              <a:off x="396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4" name="직사각형 293"/>
            <p:cNvSpPr/>
            <p:nvPr/>
          </p:nvSpPr>
          <p:spPr>
            <a:xfrm>
              <a:off x="288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5" name="직사각형 294"/>
            <p:cNvSpPr/>
            <p:nvPr/>
          </p:nvSpPr>
          <p:spPr>
            <a:xfrm>
              <a:off x="324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6" name="직사각형 295"/>
            <p:cNvSpPr/>
            <p:nvPr/>
          </p:nvSpPr>
          <p:spPr>
            <a:xfrm>
              <a:off x="288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7" name="직사각형 296"/>
            <p:cNvSpPr/>
            <p:nvPr/>
          </p:nvSpPr>
          <p:spPr>
            <a:xfrm>
              <a:off x="324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8" name="직사각형 297"/>
            <p:cNvSpPr/>
            <p:nvPr/>
          </p:nvSpPr>
          <p:spPr>
            <a:xfrm>
              <a:off x="360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9" name="직사각형 298"/>
            <p:cNvSpPr/>
            <p:nvPr/>
          </p:nvSpPr>
          <p:spPr>
            <a:xfrm>
              <a:off x="396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0" name="직사각형 299"/>
            <p:cNvSpPr/>
            <p:nvPr/>
          </p:nvSpPr>
          <p:spPr>
            <a:xfrm>
              <a:off x="360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1" name="직사각형 300"/>
            <p:cNvSpPr/>
            <p:nvPr/>
          </p:nvSpPr>
          <p:spPr>
            <a:xfrm>
              <a:off x="396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2" name="직사각형 301"/>
            <p:cNvSpPr/>
            <p:nvPr/>
          </p:nvSpPr>
          <p:spPr>
            <a:xfrm>
              <a:off x="432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3" name="직사각형 302"/>
            <p:cNvSpPr/>
            <p:nvPr/>
          </p:nvSpPr>
          <p:spPr>
            <a:xfrm>
              <a:off x="468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4" name="직사각형 303"/>
            <p:cNvSpPr/>
            <p:nvPr/>
          </p:nvSpPr>
          <p:spPr>
            <a:xfrm>
              <a:off x="432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5" name="직사각형 304"/>
            <p:cNvSpPr/>
            <p:nvPr/>
          </p:nvSpPr>
          <p:spPr>
            <a:xfrm>
              <a:off x="468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6" name="직사각형 305"/>
            <p:cNvSpPr/>
            <p:nvPr/>
          </p:nvSpPr>
          <p:spPr>
            <a:xfrm>
              <a:off x="504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7" name="직사각형 306"/>
            <p:cNvSpPr/>
            <p:nvPr/>
          </p:nvSpPr>
          <p:spPr>
            <a:xfrm>
              <a:off x="504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8" name="직사각형 307"/>
            <p:cNvSpPr/>
            <p:nvPr/>
          </p:nvSpPr>
          <p:spPr>
            <a:xfrm>
              <a:off x="432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9" name="직사각형 308"/>
            <p:cNvSpPr/>
            <p:nvPr/>
          </p:nvSpPr>
          <p:spPr>
            <a:xfrm>
              <a:off x="468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0" name="직사각형 309"/>
            <p:cNvSpPr/>
            <p:nvPr/>
          </p:nvSpPr>
          <p:spPr>
            <a:xfrm>
              <a:off x="504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1" name="직사각형 310"/>
            <p:cNvSpPr/>
            <p:nvPr/>
          </p:nvSpPr>
          <p:spPr>
            <a:xfrm>
              <a:off x="288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2" name="직사각형 311"/>
            <p:cNvSpPr/>
            <p:nvPr/>
          </p:nvSpPr>
          <p:spPr>
            <a:xfrm>
              <a:off x="324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3" name="직사각형 312"/>
            <p:cNvSpPr/>
            <p:nvPr/>
          </p:nvSpPr>
          <p:spPr>
            <a:xfrm>
              <a:off x="288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4" name="직사각형 313"/>
            <p:cNvSpPr/>
            <p:nvPr/>
          </p:nvSpPr>
          <p:spPr>
            <a:xfrm>
              <a:off x="324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5" name="직사각형 314"/>
            <p:cNvSpPr/>
            <p:nvPr/>
          </p:nvSpPr>
          <p:spPr>
            <a:xfrm>
              <a:off x="360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6" name="직사각형 315"/>
            <p:cNvSpPr/>
            <p:nvPr/>
          </p:nvSpPr>
          <p:spPr>
            <a:xfrm>
              <a:off x="396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7" name="직사각형 316"/>
            <p:cNvSpPr/>
            <p:nvPr/>
          </p:nvSpPr>
          <p:spPr>
            <a:xfrm>
              <a:off x="360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8" name="직사각형 317"/>
            <p:cNvSpPr/>
            <p:nvPr/>
          </p:nvSpPr>
          <p:spPr>
            <a:xfrm>
              <a:off x="396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9" name="직사각형 318"/>
            <p:cNvSpPr/>
            <p:nvPr/>
          </p:nvSpPr>
          <p:spPr>
            <a:xfrm>
              <a:off x="288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0" name="직사각형 319"/>
            <p:cNvSpPr/>
            <p:nvPr/>
          </p:nvSpPr>
          <p:spPr>
            <a:xfrm>
              <a:off x="324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1" name="직사각형 320"/>
            <p:cNvSpPr/>
            <p:nvPr/>
          </p:nvSpPr>
          <p:spPr>
            <a:xfrm>
              <a:off x="360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2" name="직사각형 321"/>
            <p:cNvSpPr/>
            <p:nvPr/>
          </p:nvSpPr>
          <p:spPr>
            <a:xfrm>
              <a:off x="396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3" name="직사각형 322"/>
            <p:cNvSpPr/>
            <p:nvPr/>
          </p:nvSpPr>
          <p:spPr>
            <a:xfrm>
              <a:off x="432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4" name="직사각형 323"/>
            <p:cNvSpPr/>
            <p:nvPr/>
          </p:nvSpPr>
          <p:spPr>
            <a:xfrm>
              <a:off x="468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5" name="직사각형 324"/>
            <p:cNvSpPr/>
            <p:nvPr/>
          </p:nvSpPr>
          <p:spPr>
            <a:xfrm>
              <a:off x="432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6" name="직사각형 325"/>
            <p:cNvSpPr/>
            <p:nvPr/>
          </p:nvSpPr>
          <p:spPr>
            <a:xfrm>
              <a:off x="468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7" name="직사각형 326"/>
            <p:cNvSpPr/>
            <p:nvPr/>
          </p:nvSpPr>
          <p:spPr>
            <a:xfrm>
              <a:off x="504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8" name="직사각형 327"/>
            <p:cNvSpPr/>
            <p:nvPr/>
          </p:nvSpPr>
          <p:spPr>
            <a:xfrm>
              <a:off x="504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9" name="직사각형 328"/>
            <p:cNvSpPr/>
            <p:nvPr/>
          </p:nvSpPr>
          <p:spPr>
            <a:xfrm>
              <a:off x="432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0" name="직사각형 329"/>
            <p:cNvSpPr/>
            <p:nvPr/>
          </p:nvSpPr>
          <p:spPr>
            <a:xfrm>
              <a:off x="468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1" name="직사각형 330"/>
            <p:cNvSpPr/>
            <p:nvPr/>
          </p:nvSpPr>
          <p:spPr>
            <a:xfrm>
              <a:off x="432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2" name="직사각형 331"/>
            <p:cNvSpPr/>
            <p:nvPr/>
          </p:nvSpPr>
          <p:spPr>
            <a:xfrm>
              <a:off x="468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3" name="직사각형 332"/>
            <p:cNvSpPr/>
            <p:nvPr/>
          </p:nvSpPr>
          <p:spPr>
            <a:xfrm>
              <a:off x="504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4" name="직사각형 333"/>
            <p:cNvSpPr/>
            <p:nvPr/>
          </p:nvSpPr>
          <p:spPr>
            <a:xfrm>
              <a:off x="504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5" name="직사각형 334"/>
            <p:cNvSpPr/>
            <p:nvPr/>
          </p:nvSpPr>
          <p:spPr>
            <a:xfrm>
              <a:off x="540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6" name="직사각형 335"/>
            <p:cNvSpPr/>
            <p:nvPr/>
          </p:nvSpPr>
          <p:spPr>
            <a:xfrm>
              <a:off x="540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7" name="직사각형 336"/>
            <p:cNvSpPr/>
            <p:nvPr/>
          </p:nvSpPr>
          <p:spPr>
            <a:xfrm>
              <a:off x="540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8" name="직사각형 337"/>
            <p:cNvSpPr/>
            <p:nvPr/>
          </p:nvSpPr>
          <p:spPr>
            <a:xfrm>
              <a:off x="540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9" name="직사각형 338"/>
            <p:cNvSpPr/>
            <p:nvPr/>
          </p:nvSpPr>
          <p:spPr>
            <a:xfrm>
              <a:off x="540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0" name="직사각형 339"/>
            <p:cNvSpPr/>
            <p:nvPr/>
          </p:nvSpPr>
          <p:spPr>
            <a:xfrm>
              <a:off x="540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1" name="직사각형 340"/>
            <p:cNvSpPr/>
            <p:nvPr/>
          </p:nvSpPr>
          <p:spPr>
            <a:xfrm>
              <a:off x="540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2" name="직사각형 341"/>
            <p:cNvSpPr/>
            <p:nvPr/>
          </p:nvSpPr>
          <p:spPr>
            <a:xfrm>
              <a:off x="540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3" name="직사각형 342"/>
            <p:cNvSpPr/>
            <p:nvPr/>
          </p:nvSpPr>
          <p:spPr>
            <a:xfrm>
              <a:off x="540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4" name="직사각형 343"/>
            <p:cNvSpPr/>
            <p:nvPr/>
          </p:nvSpPr>
          <p:spPr>
            <a:xfrm>
              <a:off x="540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5" name="직사각형 344"/>
            <p:cNvSpPr/>
            <p:nvPr/>
          </p:nvSpPr>
          <p:spPr>
            <a:xfrm>
              <a:off x="540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6" name="직사각형 345"/>
            <p:cNvSpPr/>
            <p:nvPr/>
          </p:nvSpPr>
          <p:spPr>
            <a:xfrm>
              <a:off x="540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7" name="직사각형 346"/>
            <p:cNvSpPr/>
            <p:nvPr/>
          </p:nvSpPr>
          <p:spPr>
            <a:xfrm>
              <a:off x="540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8" name="직사각형 347"/>
            <p:cNvSpPr/>
            <p:nvPr/>
          </p:nvSpPr>
          <p:spPr>
            <a:xfrm>
              <a:off x="540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9" name="직사각형 348"/>
            <p:cNvSpPr/>
            <p:nvPr/>
          </p:nvSpPr>
          <p:spPr>
            <a:xfrm>
              <a:off x="180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0" name="직사각형 349"/>
            <p:cNvSpPr/>
            <p:nvPr/>
          </p:nvSpPr>
          <p:spPr>
            <a:xfrm>
              <a:off x="144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1" name="직사각형 350"/>
            <p:cNvSpPr/>
            <p:nvPr/>
          </p:nvSpPr>
          <p:spPr>
            <a:xfrm>
              <a:off x="252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2" name="직사각형 351"/>
            <p:cNvSpPr/>
            <p:nvPr/>
          </p:nvSpPr>
          <p:spPr>
            <a:xfrm>
              <a:off x="216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3" name="직사각형 352"/>
            <p:cNvSpPr/>
            <p:nvPr/>
          </p:nvSpPr>
          <p:spPr>
            <a:xfrm>
              <a:off x="108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4" name="직사각형 353"/>
            <p:cNvSpPr/>
            <p:nvPr/>
          </p:nvSpPr>
          <p:spPr>
            <a:xfrm>
              <a:off x="72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5" name="직사각형 354"/>
            <p:cNvSpPr/>
            <p:nvPr/>
          </p:nvSpPr>
          <p:spPr>
            <a:xfrm>
              <a:off x="468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6" name="직사각형 355"/>
            <p:cNvSpPr/>
            <p:nvPr/>
          </p:nvSpPr>
          <p:spPr>
            <a:xfrm>
              <a:off x="432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7" name="직사각형 356"/>
            <p:cNvSpPr/>
            <p:nvPr/>
          </p:nvSpPr>
          <p:spPr>
            <a:xfrm>
              <a:off x="504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8" name="직사각형 357"/>
            <p:cNvSpPr/>
            <p:nvPr/>
          </p:nvSpPr>
          <p:spPr>
            <a:xfrm>
              <a:off x="324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9" name="직사각형 358"/>
            <p:cNvSpPr/>
            <p:nvPr/>
          </p:nvSpPr>
          <p:spPr>
            <a:xfrm>
              <a:off x="288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0" name="직사각형 359"/>
            <p:cNvSpPr/>
            <p:nvPr/>
          </p:nvSpPr>
          <p:spPr>
            <a:xfrm>
              <a:off x="396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1" name="직사각형 360"/>
            <p:cNvSpPr/>
            <p:nvPr/>
          </p:nvSpPr>
          <p:spPr>
            <a:xfrm>
              <a:off x="360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2" name="직사각형 361"/>
            <p:cNvSpPr/>
            <p:nvPr/>
          </p:nvSpPr>
          <p:spPr>
            <a:xfrm>
              <a:off x="540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3" name="직사각형 362"/>
            <p:cNvSpPr/>
            <p:nvPr/>
          </p:nvSpPr>
          <p:spPr>
            <a:xfrm>
              <a:off x="180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4" name="직사각형 363"/>
            <p:cNvSpPr/>
            <p:nvPr/>
          </p:nvSpPr>
          <p:spPr>
            <a:xfrm>
              <a:off x="144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5" name="직사각형 364"/>
            <p:cNvSpPr/>
            <p:nvPr/>
          </p:nvSpPr>
          <p:spPr>
            <a:xfrm>
              <a:off x="252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6" name="직사각형 365"/>
            <p:cNvSpPr/>
            <p:nvPr/>
          </p:nvSpPr>
          <p:spPr>
            <a:xfrm>
              <a:off x="216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7" name="직사각형 366"/>
            <p:cNvSpPr/>
            <p:nvPr/>
          </p:nvSpPr>
          <p:spPr>
            <a:xfrm>
              <a:off x="108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8" name="직사각형 367"/>
            <p:cNvSpPr/>
            <p:nvPr/>
          </p:nvSpPr>
          <p:spPr>
            <a:xfrm>
              <a:off x="72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9" name="직사각형 368"/>
            <p:cNvSpPr/>
            <p:nvPr/>
          </p:nvSpPr>
          <p:spPr>
            <a:xfrm>
              <a:off x="468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0" name="직사각형 369"/>
            <p:cNvSpPr/>
            <p:nvPr/>
          </p:nvSpPr>
          <p:spPr>
            <a:xfrm>
              <a:off x="432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1" name="직사각형 370"/>
            <p:cNvSpPr/>
            <p:nvPr/>
          </p:nvSpPr>
          <p:spPr>
            <a:xfrm>
              <a:off x="504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2" name="직사각형 371"/>
            <p:cNvSpPr/>
            <p:nvPr/>
          </p:nvSpPr>
          <p:spPr>
            <a:xfrm>
              <a:off x="324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3" name="직사각형 372"/>
            <p:cNvSpPr/>
            <p:nvPr/>
          </p:nvSpPr>
          <p:spPr>
            <a:xfrm>
              <a:off x="288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4" name="직사각형 373"/>
            <p:cNvSpPr/>
            <p:nvPr/>
          </p:nvSpPr>
          <p:spPr>
            <a:xfrm>
              <a:off x="396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5" name="직사각형 374"/>
            <p:cNvSpPr/>
            <p:nvPr/>
          </p:nvSpPr>
          <p:spPr>
            <a:xfrm>
              <a:off x="360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6" name="직사각형 375"/>
            <p:cNvSpPr/>
            <p:nvPr/>
          </p:nvSpPr>
          <p:spPr>
            <a:xfrm>
              <a:off x="540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7" name="직사각형 376"/>
            <p:cNvSpPr/>
            <p:nvPr/>
          </p:nvSpPr>
          <p:spPr>
            <a:xfrm>
              <a:off x="180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8" name="직사각형 377"/>
            <p:cNvSpPr/>
            <p:nvPr/>
          </p:nvSpPr>
          <p:spPr>
            <a:xfrm>
              <a:off x="144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9" name="직사각형 378"/>
            <p:cNvSpPr/>
            <p:nvPr/>
          </p:nvSpPr>
          <p:spPr>
            <a:xfrm>
              <a:off x="252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0" name="직사각형 379"/>
            <p:cNvSpPr/>
            <p:nvPr/>
          </p:nvSpPr>
          <p:spPr>
            <a:xfrm>
              <a:off x="216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1" name="직사각형 380"/>
            <p:cNvSpPr/>
            <p:nvPr/>
          </p:nvSpPr>
          <p:spPr>
            <a:xfrm>
              <a:off x="108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2" name="직사각형 381"/>
            <p:cNvSpPr/>
            <p:nvPr/>
          </p:nvSpPr>
          <p:spPr>
            <a:xfrm>
              <a:off x="72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3" name="직사각형 382"/>
            <p:cNvSpPr/>
            <p:nvPr/>
          </p:nvSpPr>
          <p:spPr>
            <a:xfrm>
              <a:off x="468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4" name="직사각형 383"/>
            <p:cNvSpPr/>
            <p:nvPr/>
          </p:nvSpPr>
          <p:spPr>
            <a:xfrm>
              <a:off x="432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5" name="직사각형 384"/>
            <p:cNvSpPr/>
            <p:nvPr/>
          </p:nvSpPr>
          <p:spPr>
            <a:xfrm>
              <a:off x="504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6" name="직사각형 385"/>
            <p:cNvSpPr/>
            <p:nvPr/>
          </p:nvSpPr>
          <p:spPr>
            <a:xfrm>
              <a:off x="324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7" name="직사각형 386"/>
            <p:cNvSpPr/>
            <p:nvPr/>
          </p:nvSpPr>
          <p:spPr>
            <a:xfrm>
              <a:off x="288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8" name="직사각형 387"/>
            <p:cNvSpPr/>
            <p:nvPr/>
          </p:nvSpPr>
          <p:spPr>
            <a:xfrm>
              <a:off x="396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9" name="직사각형 388"/>
            <p:cNvSpPr/>
            <p:nvPr/>
          </p:nvSpPr>
          <p:spPr>
            <a:xfrm>
              <a:off x="360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0" name="직사각형 389"/>
            <p:cNvSpPr/>
            <p:nvPr/>
          </p:nvSpPr>
          <p:spPr>
            <a:xfrm>
              <a:off x="576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1" name="직사각형 390"/>
            <p:cNvSpPr/>
            <p:nvPr/>
          </p:nvSpPr>
          <p:spPr>
            <a:xfrm>
              <a:off x="576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2" name="직사각형 391"/>
            <p:cNvSpPr/>
            <p:nvPr/>
          </p:nvSpPr>
          <p:spPr>
            <a:xfrm>
              <a:off x="576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3" name="직사각형 392"/>
            <p:cNvSpPr/>
            <p:nvPr/>
          </p:nvSpPr>
          <p:spPr>
            <a:xfrm>
              <a:off x="576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4" name="직사각형 393"/>
            <p:cNvSpPr/>
            <p:nvPr/>
          </p:nvSpPr>
          <p:spPr>
            <a:xfrm>
              <a:off x="576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5" name="직사각형 394"/>
            <p:cNvSpPr/>
            <p:nvPr/>
          </p:nvSpPr>
          <p:spPr>
            <a:xfrm>
              <a:off x="576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6" name="직사각형 395"/>
            <p:cNvSpPr/>
            <p:nvPr/>
          </p:nvSpPr>
          <p:spPr>
            <a:xfrm>
              <a:off x="576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7" name="직사각형 396"/>
            <p:cNvSpPr/>
            <p:nvPr/>
          </p:nvSpPr>
          <p:spPr>
            <a:xfrm>
              <a:off x="576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8" name="직사각형 397"/>
            <p:cNvSpPr/>
            <p:nvPr/>
          </p:nvSpPr>
          <p:spPr>
            <a:xfrm>
              <a:off x="576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9" name="직사각형 398"/>
            <p:cNvSpPr/>
            <p:nvPr/>
          </p:nvSpPr>
          <p:spPr>
            <a:xfrm>
              <a:off x="576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0" name="직사각형 399"/>
            <p:cNvSpPr/>
            <p:nvPr/>
          </p:nvSpPr>
          <p:spPr>
            <a:xfrm>
              <a:off x="576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1" name="직사각형 400"/>
            <p:cNvSpPr/>
            <p:nvPr/>
          </p:nvSpPr>
          <p:spPr>
            <a:xfrm>
              <a:off x="576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2" name="직사각형 401"/>
            <p:cNvSpPr/>
            <p:nvPr/>
          </p:nvSpPr>
          <p:spPr>
            <a:xfrm>
              <a:off x="576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3" name="직사각형 402"/>
            <p:cNvSpPr/>
            <p:nvPr/>
          </p:nvSpPr>
          <p:spPr>
            <a:xfrm>
              <a:off x="576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4" name="직사각형 403"/>
            <p:cNvSpPr/>
            <p:nvPr/>
          </p:nvSpPr>
          <p:spPr>
            <a:xfrm>
              <a:off x="576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5" name="직사각형 404"/>
            <p:cNvSpPr/>
            <p:nvPr/>
          </p:nvSpPr>
          <p:spPr>
            <a:xfrm>
              <a:off x="576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6" name="직사각형 405"/>
            <p:cNvSpPr/>
            <p:nvPr/>
          </p:nvSpPr>
          <p:spPr>
            <a:xfrm>
              <a:off x="6120000" y="18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7" name="직사각형 406"/>
            <p:cNvSpPr/>
            <p:nvPr/>
          </p:nvSpPr>
          <p:spPr>
            <a:xfrm>
              <a:off x="6120000" y="14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8" name="직사각형 407"/>
            <p:cNvSpPr/>
            <p:nvPr/>
          </p:nvSpPr>
          <p:spPr>
            <a:xfrm>
              <a:off x="6120000" y="25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9" name="직사각형 408"/>
            <p:cNvSpPr/>
            <p:nvPr/>
          </p:nvSpPr>
          <p:spPr>
            <a:xfrm>
              <a:off x="6120000" y="21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0" name="직사각형 409"/>
            <p:cNvSpPr/>
            <p:nvPr/>
          </p:nvSpPr>
          <p:spPr>
            <a:xfrm>
              <a:off x="6120000" y="10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1" name="직사각형 410"/>
            <p:cNvSpPr/>
            <p:nvPr/>
          </p:nvSpPr>
          <p:spPr>
            <a:xfrm>
              <a:off x="6120000" y="7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2" name="직사각형 411"/>
            <p:cNvSpPr/>
            <p:nvPr/>
          </p:nvSpPr>
          <p:spPr>
            <a:xfrm>
              <a:off x="6120000" y="46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3" name="직사각형 412"/>
            <p:cNvSpPr/>
            <p:nvPr/>
          </p:nvSpPr>
          <p:spPr>
            <a:xfrm>
              <a:off x="6120000" y="43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4" name="직사각형 413"/>
            <p:cNvSpPr/>
            <p:nvPr/>
          </p:nvSpPr>
          <p:spPr>
            <a:xfrm>
              <a:off x="6120000" y="54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5" name="직사각형 414"/>
            <p:cNvSpPr/>
            <p:nvPr/>
          </p:nvSpPr>
          <p:spPr>
            <a:xfrm>
              <a:off x="6120000" y="50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6" name="직사각형 415"/>
            <p:cNvSpPr/>
            <p:nvPr/>
          </p:nvSpPr>
          <p:spPr>
            <a:xfrm>
              <a:off x="6120000" y="324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7" name="직사각형 416"/>
            <p:cNvSpPr/>
            <p:nvPr/>
          </p:nvSpPr>
          <p:spPr>
            <a:xfrm>
              <a:off x="6120000" y="288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8" name="직사각형 417"/>
            <p:cNvSpPr/>
            <p:nvPr/>
          </p:nvSpPr>
          <p:spPr>
            <a:xfrm>
              <a:off x="6120000" y="39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9" name="직사각형 418"/>
            <p:cNvSpPr/>
            <p:nvPr/>
          </p:nvSpPr>
          <p:spPr>
            <a:xfrm>
              <a:off x="6120000" y="360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0" name="직사각형 419"/>
            <p:cNvSpPr/>
            <p:nvPr/>
          </p:nvSpPr>
          <p:spPr>
            <a:xfrm>
              <a:off x="6120000" y="576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1" name="직사각형 420"/>
            <p:cNvSpPr/>
            <p:nvPr/>
          </p:nvSpPr>
          <p:spPr>
            <a:xfrm>
              <a:off x="6120000" y="6120000"/>
              <a:ext cx="360000" cy="360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" name="직사각형 91"/>
          <p:cNvSpPr/>
          <p:nvPr/>
        </p:nvSpPr>
        <p:spPr>
          <a:xfrm>
            <a:off x="419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/>
          <p:cNvSpPr/>
          <p:nvPr/>
        </p:nvSpPr>
        <p:spPr>
          <a:xfrm>
            <a:off x="437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직사각형 93"/>
          <p:cNvSpPr/>
          <p:nvPr/>
        </p:nvSpPr>
        <p:spPr>
          <a:xfrm>
            <a:off x="3832298" y="338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직사각형 94"/>
          <p:cNvSpPr/>
          <p:nvPr/>
        </p:nvSpPr>
        <p:spPr>
          <a:xfrm>
            <a:off x="3832298" y="356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3832298" y="374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/>
          <p:cNvSpPr/>
          <p:nvPr/>
        </p:nvSpPr>
        <p:spPr>
          <a:xfrm>
            <a:off x="3832298" y="39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직사각형 97"/>
          <p:cNvSpPr/>
          <p:nvPr/>
        </p:nvSpPr>
        <p:spPr>
          <a:xfrm>
            <a:off x="3832298" y="410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직사각형 98"/>
          <p:cNvSpPr/>
          <p:nvPr/>
        </p:nvSpPr>
        <p:spPr>
          <a:xfrm>
            <a:off x="3832298" y="428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직사각형 99"/>
          <p:cNvSpPr/>
          <p:nvPr/>
        </p:nvSpPr>
        <p:spPr>
          <a:xfrm>
            <a:off x="455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/>
          <p:cNvSpPr/>
          <p:nvPr/>
        </p:nvSpPr>
        <p:spPr>
          <a:xfrm>
            <a:off x="473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직사각형 101"/>
          <p:cNvSpPr/>
          <p:nvPr/>
        </p:nvSpPr>
        <p:spPr>
          <a:xfrm>
            <a:off x="491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직사각형 102"/>
          <p:cNvSpPr/>
          <p:nvPr/>
        </p:nvSpPr>
        <p:spPr>
          <a:xfrm>
            <a:off x="509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3"/>
          <p:cNvSpPr/>
          <p:nvPr/>
        </p:nvSpPr>
        <p:spPr>
          <a:xfrm>
            <a:off x="527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직사각형 6"/>
          <p:cNvSpPr/>
          <p:nvPr/>
        </p:nvSpPr>
        <p:spPr>
          <a:xfrm>
            <a:off x="545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직사각형 105"/>
          <p:cNvSpPr/>
          <p:nvPr/>
        </p:nvSpPr>
        <p:spPr>
          <a:xfrm>
            <a:off x="563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직사각형 106"/>
          <p:cNvSpPr/>
          <p:nvPr/>
        </p:nvSpPr>
        <p:spPr>
          <a:xfrm>
            <a:off x="581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/>
          <p:cNvSpPr/>
          <p:nvPr/>
        </p:nvSpPr>
        <p:spPr>
          <a:xfrm>
            <a:off x="599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/>
          <p:cNvSpPr/>
          <p:nvPr/>
        </p:nvSpPr>
        <p:spPr>
          <a:xfrm>
            <a:off x="617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직사각형 109"/>
          <p:cNvSpPr/>
          <p:nvPr/>
        </p:nvSpPr>
        <p:spPr>
          <a:xfrm>
            <a:off x="635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직사각형 3"/>
          <p:cNvSpPr/>
          <p:nvPr/>
        </p:nvSpPr>
        <p:spPr>
          <a:xfrm>
            <a:off x="3832298" y="446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2" name="직사각형 5"/>
          <p:cNvSpPr/>
          <p:nvPr/>
        </p:nvSpPr>
        <p:spPr>
          <a:xfrm>
            <a:off x="3832298" y="464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직사각형 112"/>
          <p:cNvSpPr/>
          <p:nvPr/>
        </p:nvSpPr>
        <p:spPr>
          <a:xfrm>
            <a:off x="3832298" y="48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>
            <a:off x="3832298" y="500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직사각형 114"/>
          <p:cNvSpPr/>
          <p:nvPr/>
        </p:nvSpPr>
        <p:spPr>
          <a:xfrm>
            <a:off x="3832298" y="518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직사각형 115"/>
          <p:cNvSpPr/>
          <p:nvPr/>
        </p:nvSpPr>
        <p:spPr>
          <a:xfrm>
            <a:off x="3832298" y="536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7" name="직사각형 116"/>
          <p:cNvSpPr/>
          <p:nvPr/>
        </p:nvSpPr>
        <p:spPr>
          <a:xfrm>
            <a:off x="3832298" y="554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8" name="직사각형 117"/>
          <p:cNvSpPr/>
          <p:nvPr/>
        </p:nvSpPr>
        <p:spPr>
          <a:xfrm>
            <a:off x="653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9" name="직사각형 118"/>
          <p:cNvSpPr/>
          <p:nvPr/>
        </p:nvSpPr>
        <p:spPr>
          <a:xfrm>
            <a:off x="3832298" y="57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직사각형 119"/>
          <p:cNvSpPr/>
          <p:nvPr/>
        </p:nvSpPr>
        <p:spPr>
          <a:xfrm>
            <a:off x="437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직사각형 120"/>
          <p:cNvSpPr/>
          <p:nvPr/>
        </p:nvSpPr>
        <p:spPr>
          <a:xfrm>
            <a:off x="419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직사각형 121"/>
          <p:cNvSpPr/>
          <p:nvPr/>
        </p:nvSpPr>
        <p:spPr>
          <a:xfrm>
            <a:off x="473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직사각형 122"/>
          <p:cNvSpPr/>
          <p:nvPr/>
        </p:nvSpPr>
        <p:spPr>
          <a:xfrm>
            <a:off x="455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4" name="직사각형 123"/>
          <p:cNvSpPr/>
          <p:nvPr/>
        </p:nvSpPr>
        <p:spPr>
          <a:xfrm>
            <a:off x="509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직사각형 124"/>
          <p:cNvSpPr/>
          <p:nvPr/>
        </p:nvSpPr>
        <p:spPr>
          <a:xfrm>
            <a:off x="491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직사각형 4"/>
          <p:cNvSpPr/>
          <p:nvPr/>
        </p:nvSpPr>
        <p:spPr>
          <a:xfrm>
            <a:off x="545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5"/>
          <p:cNvSpPr/>
          <p:nvPr/>
        </p:nvSpPr>
        <p:spPr>
          <a:xfrm>
            <a:off x="527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>
            <a:off x="581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/>
          <p:cNvSpPr/>
          <p:nvPr/>
        </p:nvSpPr>
        <p:spPr>
          <a:xfrm>
            <a:off x="563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/>
          <p:cNvSpPr/>
          <p:nvPr/>
        </p:nvSpPr>
        <p:spPr>
          <a:xfrm>
            <a:off x="617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직사각형 130"/>
          <p:cNvSpPr/>
          <p:nvPr/>
        </p:nvSpPr>
        <p:spPr>
          <a:xfrm>
            <a:off x="599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직사각형 131"/>
          <p:cNvSpPr/>
          <p:nvPr/>
        </p:nvSpPr>
        <p:spPr>
          <a:xfrm>
            <a:off x="635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3" name="직사각형 132"/>
          <p:cNvSpPr/>
          <p:nvPr/>
        </p:nvSpPr>
        <p:spPr>
          <a:xfrm>
            <a:off x="653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직사각형 133"/>
          <p:cNvSpPr/>
          <p:nvPr/>
        </p:nvSpPr>
        <p:spPr>
          <a:xfrm>
            <a:off x="3832298" y="590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5" name="직사각형 134"/>
          <p:cNvSpPr/>
          <p:nvPr/>
        </p:nvSpPr>
        <p:spPr>
          <a:xfrm>
            <a:off x="3832298" y="608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6" name="그룹 379"/>
          <p:cNvGrpSpPr/>
          <p:nvPr/>
        </p:nvGrpSpPr>
        <p:grpSpPr>
          <a:xfrm>
            <a:off x="4012298" y="3383446"/>
            <a:ext cx="180000" cy="2880000"/>
            <a:chOff x="360000" y="720000"/>
            <a:chExt cx="360000" cy="5760000"/>
          </a:xfrm>
        </p:grpSpPr>
        <p:sp>
          <p:nvSpPr>
            <p:cNvPr id="150" name="직사각형 149"/>
            <p:cNvSpPr/>
            <p:nvPr/>
          </p:nvSpPr>
          <p:spPr>
            <a:xfrm>
              <a:off x="360000" y="108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1" name="직사각형 150"/>
            <p:cNvSpPr/>
            <p:nvPr/>
          </p:nvSpPr>
          <p:spPr>
            <a:xfrm>
              <a:off x="360000" y="72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2" name="직사각형 151"/>
            <p:cNvSpPr/>
            <p:nvPr/>
          </p:nvSpPr>
          <p:spPr>
            <a:xfrm>
              <a:off x="360000" y="180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3" name="직사각형 152"/>
            <p:cNvSpPr/>
            <p:nvPr/>
          </p:nvSpPr>
          <p:spPr>
            <a:xfrm>
              <a:off x="360000" y="144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4" name="직사각형 153"/>
            <p:cNvSpPr/>
            <p:nvPr/>
          </p:nvSpPr>
          <p:spPr>
            <a:xfrm>
              <a:off x="360000" y="252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5" name="직사각형 154"/>
            <p:cNvSpPr/>
            <p:nvPr/>
          </p:nvSpPr>
          <p:spPr>
            <a:xfrm>
              <a:off x="360000" y="216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6" name="직사각형 4"/>
            <p:cNvSpPr/>
            <p:nvPr/>
          </p:nvSpPr>
          <p:spPr>
            <a:xfrm>
              <a:off x="360000" y="324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7" name="직사각형 6"/>
            <p:cNvSpPr/>
            <p:nvPr/>
          </p:nvSpPr>
          <p:spPr>
            <a:xfrm>
              <a:off x="360000" y="288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8" name="직사각형 157"/>
            <p:cNvSpPr/>
            <p:nvPr/>
          </p:nvSpPr>
          <p:spPr>
            <a:xfrm>
              <a:off x="360000" y="396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360000" y="360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0" name="직사각형 159"/>
            <p:cNvSpPr/>
            <p:nvPr/>
          </p:nvSpPr>
          <p:spPr>
            <a:xfrm>
              <a:off x="360000" y="468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1" name="직사각형 160"/>
            <p:cNvSpPr/>
            <p:nvPr/>
          </p:nvSpPr>
          <p:spPr>
            <a:xfrm>
              <a:off x="360000" y="432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360000" y="504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360000" y="540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직사각형 163"/>
            <p:cNvSpPr/>
            <p:nvPr/>
          </p:nvSpPr>
          <p:spPr>
            <a:xfrm>
              <a:off x="360000" y="576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5" name="직사각형 164"/>
            <p:cNvSpPr/>
            <p:nvPr/>
          </p:nvSpPr>
          <p:spPr>
            <a:xfrm>
              <a:off x="360000" y="6120000"/>
              <a:ext cx="360000" cy="360000"/>
            </a:xfrm>
            <a:prstGeom prst="rect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7" name="직사각형 136"/>
          <p:cNvSpPr/>
          <p:nvPr/>
        </p:nvSpPr>
        <p:spPr>
          <a:xfrm>
            <a:off x="671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직사각형 137"/>
          <p:cNvSpPr/>
          <p:nvPr/>
        </p:nvSpPr>
        <p:spPr>
          <a:xfrm>
            <a:off x="6712298" y="3203446"/>
            <a:ext cx="180000" cy="1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9" name="직사각형 138"/>
          <p:cNvSpPr/>
          <p:nvPr/>
        </p:nvSpPr>
        <p:spPr>
          <a:xfrm>
            <a:off x="6892298" y="3023446"/>
            <a:ext cx="180000" cy="180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0" name="직사각형 139"/>
          <p:cNvSpPr/>
          <p:nvPr/>
        </p:nvSpPr>
        <p:spPr>
          <a:xfrm>
            <a:off x="6892298" y="3203446"/>
            <a:ext cx="180000" cy="180000"/>
          </a:xfrm>
          <a:prstGeom prst="rect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1" name="그룹 397"/>
          <p:cNvGrpSpPr/>
          <p:nvPr/>
        </p:nvGrpSpPr>
        <p:grpSpPr>
          <a:xfrm>
            <a:off x="3832298" y="3473446"/>
            <a:ext cx="180000" cy="2700000"/>
            <a:chOff x="0" y="900000"/>
            <a:chExt cx="360000" cy="5400000"/>
          </a:xfrm>
        </p:grpSpPr>
        <p:sp>
          <p:nvSpPr>
            <p:cNvPr id="142" name="직사각형 141"/>
            <p:cNvSpPr/>
            <p:nvPr/>
          </p:nvSpPr>
          <p:spPr>
            <a:xfrm>
              <a:off x="0" y="90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3" name="직사각형 142"/>
            <p:cNvSpPr/>
            <p:nvPr/>
          </p:nvSpPr>
          <p:spPr>
            <a:xfrm>
              <a:off x="0" y="162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0" y="234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5" name="직사각형 6"/>
            <p:cNvSpPr/>
            <p:nvPr/>
          </p:nvSpPr>
          <p:spPr>
            <a:xfrm>
              <a:off x="0" y="306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6" name="직사각형 145"/>
            <p:cNvSpPr/>
            <p:nvPr/>
          </p:nvSpPr>
          <p:spPr>
            <a:xfrm>
              <a:off x="0" y="378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7" name="직사각형 146"/>
            <p:cNvSpPr/>
            <p:nvPr/>
          </p:nvSpPr>
          <p:spPr>
            <a:xfrm>
              <a:off x="0" y="450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8" name="직사각형 147"/>
            <p:cNvSpPr/>
            <p:nvPr/>
          </p:nvSpPr>
          <p:spPr>
            <a:xfrm>
              <a:off x="0" y="522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9" name="직사각형 148"/>
            <p:cNvSpPr/>
            <p:nvPr/>
          </p:nvSpPr>
          <p:spPr>
            <a:xfrm>
              <a:off x="0" y="5940000"/>
              <a:ext cx="360000" cy="36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5060630" y="3820340"/>
            <a:ext cx="1055097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000" dirty="0" err="1" smtClean="0"/>
              <a:t>Luma</a:t>
            </a:r>
            <a:r>
              <a:rPr lang="en-US" altLang="ko-KR" sz="1000" dirty="0" smtClean="0"/>
              <a:t> TU</a:t>
            </a:r>
            <a:endParaRPr lang="en-US" altLang="ko-KR" sz="1000" dirty="0"/>
          </a:p>
          <a:p>
            <a:r>
              <a:rPr lang="en-US" altLang="ko-KR" sz="1000" dirty="0" smtClean="0"/>
              <a:t>: reconstructed</a:t>
            </a:r>
          </a:p>
          <a:p>
            <a:endParaRPr lang="en-US" altLang="ko-KR" sz="1000" dirty="0" smtClean="0"/>
          </a:p>
          <a:p>
            <a:endParaRPr lang="ko-KR" altLang="en-US" sz="1000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143504" y="4166080"/>
          <a:ext cx="714380" cy="263052"/>
        </p:xfrm>
        <a:graphic>
          <a:graphicData uri="http://schemas.openxmlformats.org/presentationml/2006/ole">
            <p:oleObj spid="_x0000_s3075" name="수식" r:id="rId4" imgW="482400" imgH="177480" progId="Equation.3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2214546" y="5357826"/>
          <a:ext cx="642942" cy="294029"/>
        </p:xfrm>
        <a:graphic>
          <a:graphicData uri="http://schemas.openxmlformats.org/presentationml/2006/ole">
            <p:oleObj spid="_x0000_s3076" name="수식" r:id="rId5" imgW="444240" imgH="203040" progId="Equation.3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7639050" y="3563938"/>
          <a:ext cx="338138" cy="320675"/>
        </p:xfrm>
        <a:graphic>
          <a:graphicData uri="http://schemas.openxmlformats.org/presentationml/2006/ole">
            <p:oleObj spid="_x0000_s3077" name="수식" r:id="rId6" imgW="228600" imgH="215640" progId="Equation.3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1181100" y="6269038"/>
          <a:ext cx="330200" cy="330200"/>
        </p:xfrm>
        <a:graphic>
          <a:graphicData uri="http://schemas.openxmlformats.org/presentationml/2006/ole">
            <p:oleObj spid="_x0000_s3078" name="수식" r:id="rId7" imgW="228600" imgH="228600" progId="Equation.3">
              <p:embed/>
            </p:oleObj>
          </a:graphicData>
        </a:graphic>
      </p:graphicFrame>
      <p:cxnSp>
        <p:nvCxnSpPr>
          <p:cNvPr id="424" name="직선 화살표 연결선 423"/>
          <p:cNvCxnSpPr>
            <a:endCxn id="140" idx="1"/>
          </p:cNvCxnSpPr>
          <p:nvPr/>
        </p:nvCxnSpPr>
        <p:spPr>
          <a:xfrm flipH="1" flipV="1">
            <a:off x="6892298" y="3293446"/>
            <a:ext cx="920062" cy="279570"/>
          </a:xfrm>
          <a:prstGeom prst="straightConnector1">
            <a:avLst/>
          </a:prstGeom>
          <a:ln>
            <a:solidFill>
              <a:srgbClr val="FD31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직선 화살표 연결선 428"/>
          <p:cNvCxnSpPr>
            <a:endCxn id="12" idx="1"/>
          </p:cNvCxnSpPr>
          <p:nvPr/>
        </p:nvCxnSpPr>
        <p:spPr>
          <a:xfrm flipV="1">
            <a:off x="1331640" y="5273446"/>
            <a:ext cx="382840" cy="1035874"/>
          </a:xfrm>
          <a:prstGeom prst="straightConnector1">
            <a:avLst/>
          </a:prstGeom>
          <a:ln>
            <a:solidFill>
              <a:srgbClr val="FD31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1331640" y="2420888"/>
          <a:ext cx="2395537" cy="1000125"/>
        </p:xfrm>
        <a:graphic>
          <a:graphicData uri="http://schemas.openxmlformats.org/presentationml/2006/ole">
            <p:oleObj spid="_x0000_s3079" name="수식" r:id="rId8" imgW="1574640" imgH="660240" progId="Equation.3">
              <p:embed/>
            </p:oleObj>
          </a:graphicData>
        </a:graphic>
      </p:graphicFrame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995936" y="2492896"/>
          <a:ext cx="4172100" cy="288032"/>
        </p:xfrm>
        <a:graphic>
          <a:graphicData uri="http://schemas.openxmlformats.org/presentationml/2006/ole">
            <p:oleObj spid="_x0000_s3082" name="수식" r:id="rId9" imgW="3047760" imgH="215640" progId="Equation.3">
              <p:embed/>
            </p:oleObj>
          </a:graphicData>
        </a:graphic>
      </p:graphicFrame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36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lang="ko-KR" altLang="en-US" sz="36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219256" cy="1008112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The parameters are calculated every TU when </a:t>
            </a:r>
            <a:r>
              <a:rPr lang="en-US" altLang="ko-KR" sz="2800" dirty="0" err="1" smtClean="0"/>
              <a:t>chroma</a:t>
            </a:r>
            <a:r>
              <a:rPr lang="en-US" altLang="ko-KR" sz="2800" dirty="0" smtClean="0"/>
              <a:t> samples of the TU are predicted.</a:t>
            </a:r>
          </a:p>
        </p:txBody>
      </p:sp>
      <p:sp>
        <p:nvSpPr>
          <p:cNvPr id="34" name="오른쪽 화살표 33"/>
          <p:cNvSpPr/>
          <p:nvPr/>
        </p:nvSpPr>
        <p:spPr>
          <a:xfrm>
            <a:off x="2771800" y="3929066"/>
            <a:ext cx="432048" cy="36004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2" name="그룹 81"/>
          <p:cNvGrpSpPr/>
          <p:nvPr/>
        </p:nvGrpSpPr>
        <p:grpSpPr>
          <a:xfrm>
            <a:off x="3491880" y="2571744"/>
            <a:ext cx="2794632" cy="540000"/>
            <a:chOff x="3491880" y="2786058"/>
            <a:chExt cx="2794632" cy="540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5" name="직사각형 34"/>
            <p:cNvSpPr/>
            <p:nvPr/>
          </p:nvSpPr>
          <p:spPr>
            <a:xfrm>
              <a:off x="4786314" y="2786058"/>
              <a:ext cx="1500198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err="1" smtClean="0">
                  <a:solidFill>
                    <a:schemeClr val="tx1"/>
                  </a:solidFill>
                </a:rPr>
                <a:t>chroma</a:t>
              </a:r>
              <a:r>
                <a:rPr lang="en-US" altLang="ko-KR" sz="1200" dirty="0" smtClean="0">
                  <a:solidFill>
                    <a:schemeClr val="tx1"/>
                  </a:solidFill>
                </a:rPr>
                <a:t> reconstruction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for T0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3491880" y="2786058"/>
              <a:ext cx="937244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Parameter</a:t>
              </a:r>
            </a:p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Calculation for T0</a:t>
              </a:r>
              <a:endParaRPr lang="ko-KR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988860" y="3429000"/>
            <a:ext cx="1440000" cy="1440000"/>
            <a:chOff x="750067" y="4000504"/>
            <a:chExt cx="1440000" cy="1440000"/>
          </a:xfrm>
        </p:grpSpPr>
        <p:grpSp>
          <p:nvGrpSpPr>
            <p:cNvPr id="47" name="그룹 46"/>
            <p:cNvGrpSpPr/>
            <p:nvPr/>
          </p:nvGrpSpPr>
          <p:grpSpPr>
            <a:xfrm>
              <a:off x="750067" y="4000504"/>
              <a:ext cx="1440000" cy="1440000"/>
              <a:chOff x="0" y="3600000"/>
              <a:chExt cx="1440000" cy="144000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30" name="직사각형 29"/>
              <p:cNvSpPr/>
              <p:nvPr/>
            </p:nvSpPr>
            <p:spPr>
              <a:xfrm>
                <a:off x="0" y="360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TU0</a:t>
                </a:r>
                <a:endParaRPr lang="ko-KR" altLang="en-US" dirty="0"/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720000" y="360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TU1</a:t>
                </a:r>
                <a:endParaRPr lang="ko-KR" altLang="en-US" dirty="0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0" y="432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TU2</a:t>
                </a:r>
                <a:endParaRPr lang="ko-KR" altLang="en-US" dirty="0"/>
              </a:p>
            </p:txBody>
          </p:sp>
          <p:sp>
            <p:nvSpPr>
              <p:cNvPr id="46" name="직사각형 45"/>
              <p:cNvSpPr/>
              <p:nvPr/>
            </p:nvSpPr>
            <p:spPr>
              <a:xfrm>
                <a:off x="720000" y="432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TU3</a:t>
                </a:r>
                <a:endParaRPr lang="ko-KR" altLang="en-US" dirty="0"/>
              </a:p>
            </p:txBody>
          </p:sp>
        </p:grpSp>
        <p:sp>
          <p:nvSpPr>
            <p:cNvPr id="48" name="직사각형 47"/>
            <p:cNvSpPr/>
            <p:nvPr/>
          </p:nvSpPr>
          <p:spPr>
            <a:xfrm>
              <a:off x="750067" y="4000504"/>
              <a:ext cx="1440000" cy="1440000"/>
            </a:xfrm>
            <a:prstGeom prst="rect">
              <a:avLst/>
            </a:prstGeom>
            <a:noFill/>
            <a:ln w="5715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3" name="그룹 82"/>
          <p:cNvGrpSpPr/>
          <p:nvPr/>
        </p:nvGrpSpPr>
        <p:grpSpPr>
          <a:xfrm>
            <a:off x="4000496" y="3500438"/>
            <a:ext cx="2794632" cy="540000"/>
            <a:chOff x="3491880" y="2786058"/>
            <a:chExt cx="2794632" cy="540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4" name="직사각형 83"/>
            <p:cNvSpPr/>
            <p:nvPr/>
          </p:nvSpPr>
          <p:spPr>
            <a:xfrm>
              <a:off x="4786314" y="2786058"/>
              <a:ext cx="1500198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err="1" smtClean="0">
                  <a:solidFill>
                    <a:schemeClr val="tx1"/>
                  </a:solidFill>
                </a:rPr>
                <a:t>chroma</a:t>
              </a:r>
              <a:r>
                <a:rPr lang="en-US" altLang="ko-KR" sz="1200" dirty="0" smtClean="0">
                  <a:solidFill>
                    <a:schemeClr val="tx1"/>
                  </a:solidFill>
                </a:rPr>
                <a:t> reconstruction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for T1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3491880" y="2786058"/>
              <a:ext cx="937244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Parameter</a:t>
              </a:r>
            </a:p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Calculation for T1</a:t>
              </a:r>
              <a:endParaRPr lang="ko-KR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6" name="그룹 85"/>
          <p:cNvGrpSpPr/>
          <p:nvPr/>
        </p:nvGrpSpPr>
        <p:grpSpPr>
          <a:xfrm>
            <a:off x="4429124" y="4429132"/>
            <a:ext cx="2794632" cy="540000"/>
            <a:chOff x="3491880" y="2786058"/>
            <a:chExt cx="2794632" cy="540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7" name="직사각형 86"/>
            <p:cNvSpPr/>
            <p:nvPr/>
          </p:nvSpPr>
          <p:spPr>
            <a:xfrm>
              <a:off x="4786314" y="2786058"/>
              <a:ext cx="1500198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err="1" smtClean="0">
                  <a:solidFill>
                    <a:schemeClr val="tx1"/>
                  </a:solidFill>
                </a:rPr>
                <a:t>chroma</a:t>
              </a:r>
              <a:r>
                <a:rPr lang="en-US" altLang="ko-KR" sz="1200" dirty="0" smtClean="0">
                  <a:solidFill>
                    <a:schemeClr val="tx1"/>
                  </a:solidFill>
                </a:rPr>
                <a:t> reconstruction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for T2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3491880" y="2786058"/>
              <a:ext cx="937244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Parameter</a:t>
              </a:r>
            </a:p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Calculation for T2</a:t>
              </a:r>
              <a:endParaRPr lang="ko-KR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그룹 88"/>
          <p:cNvGrpSpPr/>
          <p:nvPr/>
        </p:nvGrpSpPr>
        <p:grpSpPr>
          <a:xfrm>
            <a:off x="4929190" y="5357826"/>
            <a:ext cx="2794632" cy="540000"/>
            <a:chOff x="3491880" y="2786058"/>
            <a:chExt cx="2794632" cy="540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90" name="직사각형 89"/>
            <p:cNvSpPr/>
            <p:nvPr/>
          </p:nvSpPr>
          <p:spPr>
            <a:xfrm>
              <a:off x="4786314" y="2786058"/>
              <a:ext cx="1500198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err="1" smtClean="0">
                  <a:solidFill>
                    <a:schemeClr val="tx1"/>
                  </a:solidFill>
                </a:rPr>
                <a:t>chroma</a:t>
              </a:r>
              <a:r>
                <a:rPr lang="en-US" altLang="ko-KR" sz="1200" dirty="0" smtClean="0">
                  <a:solidFill>
                    <a:schemeClr val="tx1"/>
                  </a:solidFill>
                </a:rPr>
                <a:t> reconstruction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for T3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3491880" y="2786058"/>
              <a:ext cx="937244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Parameter</a:t>
              </a:r>
            </a:p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Calculation for T3</a:t>
              </a:r>
              <a:endParaRPr lang="ko-KR" alt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93" name="직선 화살표 연결선 92"/>
          <p:cNvCxnSpPr>
            <a:stCxn id="36" idx="3"/>
            <a:endCxn id="35" idx="1"/>
          </p:cNvCxnSpPr>
          <p:nvPr/>
        </p:nvCxnSpPr>
        <p:spPr>
          <a:xfrm>
            <a:off x="4429124" y="2841744"/>
            <a:ext cx="357190" cy="1588"/>
          </a:xfrm>
          <a:prstGeom prst="straightConnector1">
            <a:avLst/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꺾인 연결선 94"/>
          <p:cNvCxnSpPr>
            <a:stCxn id="35" idx="2"/>
            <a:endCxn id="85" idx="0"/>
          </p:cNvCxnSpPr>
          <p:nvPr/>
        </p:nvCxnSpPr>
        <p:spPr>
          <a:xfrm rot="5400000">
            <a:off x="4808419" y="2772444"/>
            <a:ext cx="388694" cy="1067295"/>
          </a:xfrm>
          <a:prstGeom prst="bentConnector3">
            <a:avLst>
              <a:gd name="adj1" fmla="val 50000"/>
            </a:avLst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꺾인 연결선 96"/>
          <p:cNvCxnSpPr>
            <a:stCxn id="84" idx="2"/>
            <a:endCxn id="88" idx="0"/>
          </p:cNvCxnSpPr>
          <p:nvPr/>
        </p:nvCxnSpPr>
        <p:spPr>
          <a:xfrm rot="5400000">
            <a:off x="5277041" y="3661144"/>
            <a:ext cx="388694" cy="1147283"/>
          </a:xfrm>
          <a:prstGeom prst="bentConnector3">
            <a:avLst>
              <a:gd name="adj1" fmla="val 50000"/>
            </a:avLst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꺾인 연결선 98"/>
          <p:cNvCxnSpPr>
            <a:stCxn id="87" idx="2"/>
            <a:endCxn id="91" idx="0"/>
          </p:cNvCxnSpPr>
          <p:nvPr/>
        </p:nvCxnSpPr>
        <p:spPr>
          <a:xfrm rot="5400000">
            <a:off x="5741388" y="4625557"/>
            <a:ext cx="388694" cy="1075845"/>
          </a:xfrm>
          <a:prstGeom prst="bentConnector3">
            <a:avLst>
              <a:gd name="adj1" fmla="val 50000"/>
            </a:avLst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화살표 연결선 100"/>
          <p:cNvCxnSpPr>
            <a:stCxn id="85" idx="3"/>
            <a:endCxn id="84" idx="1"/>
          </p:cNvCxnSpPr>
          <p:nvPr/>
        </p:nvCxnSpPr>
        <p:spPr>
          <a:xfrm>
            <a:off x="4937740" y="3770438"/>
            <a:ext cx="357190" cy="1588"/>
          </a:xfrm>
          <a:prstGeom prst="straightConnector1">
            <a:avLst/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화살표 연결선 102"/>
          <p:cNvCxnSpPr>
            <a:stCxn id="88" idx="3"/>
            <a:endCxn id="87" idx="1"/>
          </p:cNvCxnSpPr>
          <p:nvPr/>
        </p:nvCxnSpPr>
        <p:spPr>
          <a:xfrm>
            <a:off x="5366368" y="4699132"/>
            <a:ext cx="357190" cy="1588"/>
          </a:xfrm>
          <a:prstGeom prst="straightConnector1">
            <a:avLst/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화살표 연결선 104"/>
          <p:cNvCxnSpPr>
            <a:stCxn id="91" idx="3"/>
            <a:endCxn id="90" idx="1"/>
          </p:cNvCxnSpPr>
          <p:nvPr/>
        </p:nvCxnSpPr>
        <p:spPr>
          <a:xfrm>
            <a:off x="5866434" y="5627826"/>
            <a:ext cx="357190" cy="1588"/>
          </a:xfrm>
          <a:prstGeom prst="straightConnector1">
            <a:avLst/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36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Proposed </a:t>
            </a:r>
            <a:r>
              <a:rPr lang="en-US" altLang="ko-KR" sz="36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Method</a:t>
            </a:r>
            <a:endParaRPr lang="ko-KR" altLang="en-US" sz="36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96752"/>
            <a:ext cx="8219256" cy="1008112"/>
          </a:xfrm>
        </p:spPr>
        <p:txBody>
          <a:bodyPr>
            <a:normAutofit fontScale="92500"/>
          </a:bodyPr>
          <a:lstStyle/>
          <a:p>
            <a:r>
              <a:rPr lang="en-US" altLang="ko-KR" sz="2800" dirty="0" smtClean="0"/>
              <a:t>We propose that the parameters are calculated every CU and used for every TU in the entire CU</a:t>
            </a:r>
            <a:endParaRPr lang="ko-KR" altLang="en-US" sz="2800" dirty="0"/>
          </a:p>
        </p:txBody>
      </p:sp>
      <p:sp>
        <p:nvSpPr>
          <p:cNvPr id="34" name="오른쪽 화살표 33"/>
          <p:cNvSpPr/>
          <p:nvPr/>
        </p:nvSpPr>
        <p:spPr>
          <a:xfrm>
            <a:off x="2771800" y="3929066"/>
            <a:ext cx="432048" cy="36004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81"/>
          <p:cNvGrpSpPr/>
          <p:nvPr/>
        </p:nvGrpSpPr>
        <p:grpSpPr>
          <a:xfrm>
            <a:off x="3491880" y="2571744"/>
            <a:ext cx="2794632" cy="540000"/>
            <a:chOff x="3491880" y="2786058"/>
            <a:chExt cx="2794632" cy="540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5" name="직사각형 34"/>
            <p:cNvSpPr/>
            <p:nvPr/>
          </p:nvSpPr>
          <p:spPr>
            <a:xfrm>
              <a:off x="4786314" y="2786058"/>
              <a:ext cx="1500198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err="1" smtClean="0">
                  <a:solidFill>
                    <a:schemeClr val="tx1"/>
                  </a:solidFill>
                </a:rPr>
                <a:t>chroma</a:t>
              </a:r>
              <a:r>
                <a:rPr lang="en-US" altLang="ko-KR" sz="1200" dirty="0" smtClean="0">
                  <a:solidFill>
                    <a:schemeClr val="tx1"/>
                  </a:solidFill>
                </a:rPr>
                <a:t> reconstruction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for T0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3491880" y="2786058"/>
              <a:ext cx="937244" cy="54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Parameter</a:t>
              </a:r>
            </a:p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</a:rPr>
                <a:t>Calculation for </a:t>
              </a:r>
              <a:r>
                <a:rPr lang="en-US" altLang="ko-KR" sz="1000" b="1" dirty="0" smtClean="0">
                  <a:solidFill>
                    <a:srgbClr val="FF0000"/>
                  </a:solidFill>
                </a:rPr>
                <a:t>CU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그룹 49"/>
          <p:cNvGrpSpPr/>
          <p:nvPr/>
        </p:nvGrpSpPr>
        <p:grpSpPr>
          <a:xfrm>
            <a:off x="988860" y="3429000"/>
            <a:ext cx="1440000" cy="1440000"/>
            <a:chOff x="750067" y="4000504"/>
            <a:chExt cx="1440000" cy="1440000"/>
          </a:xfrm>
        </p:grpSpPr>
        <p:grpSp>
          <p:nvGrpSpPr>
            <p:cNvPr id="6" name="그룹 46"/>
            <p:cNvGrpSpPr/>
            <p:nvPr/>
          </p:nvGrpSpPr>
          <p:grpSpPr>
            <a:xfrm>
              <a:off x="750067" y="4000504"/>
              <a:ext cx="1440000" cy="1440000"/>
              <a:chOff x="0" y="3600000"/>
              <a:chExt cx="1440000" cy="144000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30" name="직사각형 29"/>
              <p:cNvSpPr/>
              <p:nvPr/>
            </p:nvSpPr>
            <p:spPr>
              <a:xfrm>
                <a:off x="0" y="360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TU0</a:t>
                </a:r>
                <a:endParaRPr lang="ko-KR" altLang="en-US" dirty="0"/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720000" y="360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TU1</a:t>
                </a:r>
                <a:endParaRPr lang="ko-KR" altLang="en-US" dirty="0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0" y="432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TU2</a:t>
                </a:r>
                <a:endParaRPr lang="ko-KR" altLang="en-US" dirty="0"/>
              </a:p>
            </p:txBody>
          </p:sp>
          <p:sp>
            <p:nvSpPr>
              <p:cNvPr id="46" name="직사각형 45"/>
              <p:cNvSpPr/>
              <p:nvPr/>
            </p:nvSpPr>
            <p:spPr>
              <a:xfrm>
                <a:off x="720000" y="4320000"/>
                <a:ext cx="720000" cy="720000"/>
              </a:xfrm>
              <a:prstGeom prst="rect">
                <a:avLst/>
              </a:prstGeom>
              <a:grp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TU3</a:t>
                </a:r>
                <a:endParaRPr lang="ko-KR" altLang="en-US" dirty="0"/>
              </a:p>
            </p:txBody>
          </p:sp>
        </p:grpSp>
        <p:sp>
          <p:nvSpPr>
            <p:cNvPr id="48" name="직사각형 47"/>
            <p:cNvSpPr/>
            <p:nvPr/>
          </p:nvSpPr>
          <p:spPr>
            <a:xfrm>
              <a:off x="750067" y="4000504"/>
              <a:ext cx="1440000" cy="1440000"/>
            </a:xfrm>
            <a:prstGeom prst="rect">
              <a:avLst/>
            </a:prstGeom>
            <a:noFill/>
            <a:ln w="5715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4" name="직사각형 83"/>
          <p:cNvSpPr/>
          <p:nvPr/>
        </p:nvSpPr>
        <p:spPr>
          <a:xfrm>
            <a:off x="5294930" y="3500438"/>
            <a:ext cx="1500198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>
                <a:solidFill>
                  <a:schemeClr val="tx1"/>
                </a:solidFill>
              </a:rPr>
              <a:t>chroma</a:t>
            </a:r>
            <a:r>
              <a:rPr lang="en-US" altLang="ko-KR" sz="1200" dirty="0" smtClean="0">
                <a:solidFill>
                  <a:schemeClr val="tx1"/>
                </a:solidFill>
              </a:rPr>
              <a:t> reconstruction </a:t>
            </a:r>
          </a:p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for T1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5723558" y="4429132"/>
            <a:ext cx="1500198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>
                <a:solidFill>
                  <a:schemeClr val="tx1"/>
                </a:solidFill>
              </a:rPr>
              <a:t>chroma</a:t>
            </a:r>
            <a:r>
              <a:rPr lang="en-US" altLang="ko-KR" sz="1200" dirty="0" smtClean="0">
                <a:solidFill>
                  <a:schemeClr val="tx1"/>
                </a:solidFill>
              </a:rPr>
              <a:t> reconstruction </a:t>
            </a:r>
          </a:p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for T2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6223624" y="5357826"/>
            <a:ext cx="1500198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err="1" smtClean="0">
                <a:solidFill>
                  <a:schemeClr val="tx1"/>
                </a:solidFill>
              </a:rPr>
              <a:t>chroma</a:t>
            </a:r>
            <a:r>
              <a:rPr lang="en-US" altLang="ko-KR" sz="1200" dirty="0" smtClean="0">
                <a:solidFill>
                  <a:schemeClr val="tx1"/>
                </a:solidFill>
              </a:rPr>
              <a:t> reconstruction </a:t>
            </a:r>
          </a:p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for T3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93" name="직선 화살표 연결선 92"/>
          <p:cNvCxnSpPr>
            <a:stCxn id="36" idx="3"/>
            <a:endCxn id="35" idx="1"/>
          </p:cNvCxnSpPr>
          <p:nvPr/>
        </p:nvCxnSpPr>
        <p:spPr>
          <a:xfrm>
            <a:off x="4429124" y="2841744"/>
            <a:ext cx="357190" cy="1588"/>
          </a:xfrm>
          <a:prstGeom prst="straightConnector1">
            <a:avLst/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꺾인 연결선 94"/>
          <p:cNvCxnSpPr>
            <a:stCxn id="35" idx="2"/>
            <a:endCxn id="84" idx="1"/>
          </p:cNvCxnSpPr>
          <p:nvPr/>
        </p:nvCxnSpPr>
        <p:spPr>
          <a:xfrm rot="5400000">
            <a:off x="5086325" y="3320350"/>
            <a:ext cx="658694" cy="241483"/>
          </a:xfrm>
          <a:prstGeom prst="bentConnector4">
            <a:avLst>
              <a:gd name="adj1" fmla="val 29505"/>
              <a:gd name="adj2" fmla="val 194665"/>
            </a:avLst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꺾인 연결선 96"/>
          <p:cNvCxnSpPr>
            <a:stCxn id="84" idx="2"/>
            <a:endCxn id="87" idx="1"/>
          </p:cNvCxnSpPr>
          <p:nvPr/>
        </p:nvCxnSpPr>
        <p:spPr>
          <a:xfrm rot="5400000">
            <a:off x="5554947" y="4209050"/>
            <a:ext cx="658694" cy="321471"/>
          </a:xfrm>
          <a:prstGeom prst="bentConnector4">
            <a:avLst>
              <a:gd name="adj1" fmla="val 29505"/>
              <a:gd name="adj2" fmla="val 171111"/>
            </a:avLst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꺾인 연결선 98"/>
          <p:cNvCxnSpPr>
            <a:stCxn id="87" idx="2"/>
            <a:endCxn id="90" idx="1"/>
          </p:cNvCxnSpPr>
          <p:nvPr/>
        </p:nvCxnSpPr>
        <p:spPr>
          <a:xfrm rot="5400000">
            <a:off x="6019294" y="5173463"/>
            <a:ext cx="658694" cy="250033"/>
          </a:xfrm>
          <a:prstGeom prst="bentConnector4">
            <a:avLst>
              <a:gd name="adj1" fmla="val 29505"/>
              <a:gd name="adj2" fmla="val 191428"/>
            </a:avLst>
          </a:prstGeom>
          <a:ln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2500306"/>
          <a:ext cx="8229600" cy="1908636"/>
        </p:xfrm>
        <a:graphic>
          <a:graphicData uri="http://schemas.openxmlformats.org/drawingml/2006/table">
            <a:tbl>
              <a:tblPr/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151931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93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93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427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28860" y="4786322"/>
            <a:ext cx="4688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BD rate of CU based parameter calculation</a:t>
            </a:r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Experimental </a:t>
            </a:r>
            <a:r>
              <a: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Results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36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Conclusion</a:t>
            </a:r>
            <a:endParaRPr lang="ko-KR" altLang="en-US" sz="36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We proposed CU based parameter calculation to reduce number of calculation.</a:t>
            </a:r>
          </a:p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 reduced number of calculation from 64 to 1 when CU size is 64x64 and TU size is 4x4</a:t>
            </a:r>
          </a:p>
          <a:p>
            <a:r>
              <a:rPr lang="en-US" altLang="ko-KR" sz="2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 also showed small gains since it used bigger test set when calculating parameters.</a:t>
            </a:r>
            <a:endParaRPr lang="ko-KR" altLang="en-US" sz="2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36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Working Draft</a:t>
            </a:r>
            <a:endParaRPr lang="ko-KR" altLang="en-US" sz="3600" b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그림 4" descr="WD_1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196752"/>
            <a:ext cx="722947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404</Words>
  <Application>Microsoft Office PowerPoint</Application>
  <PresentationFormat>화면 슬라이드 쇼(4:3)</PresentationFormat>
  <Paragraphs>153</Paragraphs>
  <Slides>7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9" baseType="lpstr">
      <vt:lpstr>Office 테마</vt:lpstr>
      <vt:lpstr>수식</vt:lpstr>
      <vt:lpstr>Parameter derivation for intra LM chroma prediction</vt:lpstr>
      <vt:lpstr>Introduction</vt:lpstr>
      <vt:lpstr>Introduction</vt:lpstr>
      <vt:lpstr>Proposed Method</vt:lpstr>
      <vt:lpstr>슬라이드 5</vt:lpstr>
      <vt:lpstr>Conclusion</vt:lpstr>
      <vt:lpstr>Working Draft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eblis</dc:creator>
  <cp:lastModifiedBy>김정선/선임연구원/Convergence(연)ATS팀(jungsun.kim@lge.com)</cp:lastModifiedBy>
  <cp:revision>227</cp:revision>
  <dcterms:created xsi:type="dcterms:W3CDTF">2012-01-31T08:50:48Z</dcterms:created>
  <dcterms:modified xsi:type="dcterms:W3CDTF">2012-07-09T02:32:14Z</dcterms:modified>
</cp:coreProperties>
</file>