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56" r:id="rId2"/>
    <p:sldId id="431" r:id="rId3"/>
    <p:sldId id="432" r:id="rId4"/>
    <p:sldId id="427" r:id="rId5"/>
    <p:sldId id="430" r:id="rId6"/>
    <p:sldId id="428" r:id="rId7"/>
    <p:sldId id="429" r:id="rId8"/>
    <p:sldId id="283" r:id="rId9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CC"/>
    <a:srgbClr val="CCECFF"/>
    <a:srgbClr val="CCFFFF"/>
    <a:srgbClr val="CCFFCC"/>
    <a:srgbClr val="FFCCFF"/>
    <a:srgbClr val="0000FF"/>
    <a:srgbClr val="00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29" autoAdjust="0"/>
    <p:restoredTop sz="76975" autoAdjust="0"/>
  </p:normalViewPr>
  <p:slideViewPr>
    <p:cSldViewPr>
      <p:cViewPr>
        <p:scale>
          <a:sx n="100" d="100"/>
          <a:sy n="100" d="100"/>
        </p:scale>
        <p:origin x="-270" y="-204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780" y="-78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F1215B04-F4D5-4406-A265-47C4D17491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407A8A85-F5AA-40C8-9A11-095C7AC4BB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066D7E7-8F2E-4718-9501-0A5EB3DCFAE0}" type="slidenum">
              <a:rPr lang="en-US" smtClean="0">
                <a:cs typeface="Arial" charset="0"/>
              </a:rPr>
              <a:pPr/>
              <a:t>1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 txBox="1">
            <a:spLocks noGrp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36B4CC4F-5D9D-4BEB-991C-19849C573066}" type="slidenum">
              <a:rPr lang="en-US" sz="1200"/>
              <a:pPr algn="r" defTabSz="931863"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 txBox="1">
            <a:spLocks noGrp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4B4BF7E2-18CC-421E-9260-98D1A4474446}" type="slidenum">
              <a:rPr lang="en-US" sz="1200"/>
              <a:pPr algn="r" defTabSz="931863"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 txBox="1">
            <a:spLocks noGrp="1"/>
          </p:cNvSpPr>
          <p:nvPr/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7" tIns="46589" rIns="93177" bIns="46589" anchor="b"/>
          <a:lstStyle/>
          <a:p>
            <a:pPr algn="r" defTabSz="931863"/>
            <a:fld id="{24EA36E0-170D-4474-8861-E31EA2B5E51C}" type="slidenum">
              <a:rPr lang="en-US" sz="1200"/>
              <a:pPr algn="r" defTabSz="931863"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FFD754-EA33-491C-BBE2-6B5CBE54C710}" type="slidenum">
              <a:rPr lang="en-US" smtClean="0">
                <a:cs typeface="Arial" charset="0"/>
              </a:rPr>
              <a:pPr/>
              <a:t>7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BC327AE-A4F7-43F9-B54C-A814FDA8F5DE}" type="slidenum">
              <a:rPr lang="en-US" smtClean="0">
                <a:cs typeface="Arial" charset="0"/>
              </a:rPr>
              <a:pPr/>
              <a:t>8</a:t>
            </a:fld>
            <a:endParaRPr lang="en-US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 smtClean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10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050" y="4929188"/>
            <a:ext cx="353695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kern="0" dirty="0" smtClean="0"/>
              <a:t>Video Coding Standards   |   18 March 2014   |   </a:t>
            </a:r>
            <a:fld id="{C8DA98A6-25CD-4702-9476-BF3CD9C601C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 smtClean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0" r:id="rId2"/>
    <p:sldLayoutId id="2147483661" r:id="rId3"/>
    <p:sldLayoutId id="2147483662" r:id="rId4"/>
    <p:sldLayoutId id="2147483666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ubtitle 2"/>
          <p:cNvSpPr>
            <a:spLocks noGrp="1"/>
          </p:cNvSpPr>
          <p:nvPr>
            <p:ph type="subTitle" idx="1"/>
          </p:nvPr>
        </p:nvSpPr>
        <p:spPr>
          <a:xfrm>
            <a:off x="1903413" y="3429000"/>
            <a:ext cx="5337175" cy="1074738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smtClean="0">
                <a:solidFill>
                  <a:srgbClr val="3A3A3A"/>
                </a:solidFill>
                <a:ea typeface="Calibri" pitchFamily="34" charset="0"/>
              </a:rPr>
              <a:t>Seung-Hwan Kim, Misra Kiran, Zhao Jie, Andrew Segall</a:t>
            </a:r>
          </a:p>
        </p:txBody>
      </p:sp>
      <p:sp>
        <p:nvSpPr>
          <p:cNvPr id="11266" name="Title 1"/>
          <p:cNvSpPr>
            <a:spLocks/>
          </p:cNvSpPr>
          <p:nvPr/>
        </p:nvSpPr>
        <p:spPr bwMode="auto">
          <a:xfrm>
            <a:off x="441325" y="844550"/>
            <a:ext cx="8261350" cy="11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 anchor="ctr"/>
          <a:lstStyle/>
          <a:p>
            <a:pPr algn="ctr" defTabSz="871538" eaLnBrk="0" hangingPunct="0"/>
            <a:r>
              <a:rPr lang="en-CA" sz="2800" b="1">
                <a:latin typeface="Calibri" pitchFamily="34" charset="0"/>
              </a:rPr>
              <a:t>JCTVC-R0232 </a:t>
            </a:r>
            <a:br>
              <a:rPr lang="en-CA" sz="2800" b="1">
                <a:latin typeface="Calibri" pitchFamily="34" charset="0"/>
              </a:rPr>
            </a:br>
            <a:r>
              <a:rPr lang="en-CA" sz="2800" b="1">
                <a:latin typeface="Calibri" pitchFamily="34" charset="0"/>
              </a:rPr>
              <a:t>“Non-SCCE3: High throughput palette coding</a:t>
            </a:r>
            <a:r>
              <a:rPr lang="en-US" sz="2800" b="1">
                <a:latin typeface="Calibri" pitchFamily="34" charset="0"/>
              </a:rPr>
              <a:t> </a:t>
            </a:r>
            <a:r>
              <a:rPr lang="en-CA" sz="2800" b="1">
                <a:latin typeface="Calibri" pitchFamily="34" charset="0"/>
              </a:rPr>
              <a:t>”</a:t>
            </a:r>
            <a:r>
              <a:rPr lang="en-US" sz="2800" b="1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Context coded bins for palette coding mode</a:t>
            </a:r>
            <a:endParaRPr lang="en-US" altLang="ko-KR" smtClean="0">
              <a:ea typeface="굴림" pitchFamily="34" charset="-127"/>
            </a:endParaRPr>
          </a:p>
        </p:txBody>
      </p:sp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6628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6629" name="Rectangle 3"/>
          <p:cNvSpPr txBox="1">
            <a:spLocks noChangeArrowheads="1"/>
          </p:cNvSpPr>
          <p:nvPr/>
        </p:nvSpPr>
        <p:spPr bwMode="auto">
          <a:xfrm>
            <a:off x="152400" y="895350"/>
            <a:ext cx="5105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700"/>
              <a:t>Palette_run_type flag (context coded)         </a:t>
            </a:r>
          </a:p>
          <a:p>
            <a:pPr marL="1143000" lvl="2" indent="-228600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700">
                <a:solidFill>
                  <a:srgbClr val="FF0000"/>
                </a:solidFill>
              </a:rPr>
              <a:t>0.98 context bin/pixel</a:t>
            </a:r>
            <a:r>
              <a:rPr lang="en-CA" sz="1700"/>
              <a:t> </a:t>
            </a:r>
          </a:p>
          <a:p>
            <a:pPr marL="325438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700"/>
              <a:t>Palette_run coding </a:t>
            </a:r>
            <a:r>
              <a:rPr lang="en-CA" sz="1700">
                <a:solidFill>
                  <a:srgbClr val="FF0000"/>
                </a:solidFill>
              </a:rPr>
              <a:t>(1 context bin/pixel)</a:t>
            </a:r>
          </a:p>
          <a:p>
            <a:pPr marL="1143000" lvl="2" indent="-228600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600"/>
              <a:t>Significance map (context coded) </a:t>
            </a:r>
          </a:p>
          <a:p>
            <a:pPr marL="1143000" lvl="2" indent="-228600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600"/>
              <a:t>GR_1 flag map (context coded) </a:t>
            </a:r>
          </a:p>
          <a:p>
            <a:pPr marL="1143000" lvl="2" indent="-228600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600"/>
              <a:t>GR_2 flag map (context coded) </a:t>
            </a:r>
          </a:p>
          <a:p>
            <a:pPr marL="1143000" lvl="2" indent="-228600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1600"/>
              <a:t>Remaining level (bypass coded)</a:t>
            </a:r>
            <a:endParaRPr lang="en-GB" sz="1600"/>
          </a:p>
        </p:txBody>
      </p:sp>
      <p:graphicFrame>
        <p:nvGraphicFramePr>
          <p:cNvPr id="26831" name="Group 207"/>
          <p:cNvGraphicFramePr>
            <a:graphicFrameLocks noGrp="1"/>
          </p:cNvGraphicFramePr>
          <p:nvPr/>
        </p:nvGraphicFramePr>
        <p:xfrm>
          <a:off x="228600" y="2800350"/>
          <a:ext cx="4114800" cy="1728788"/>
        </p:xfrm>
        <a:graphic>
          <a:graphicData uri="http://schemas.openxmlformats.org/drawingml/2006/table">
            <a:tbl>
              <a:tblPr/>
              <a:tblGrid>
                <a:gridCol w="631825"/>
                <a:gridCol w="793750"/>
                <a:gridCol w="1371600"/>
                <a:gridCol w="1317625"/>
              </a:tblGrid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Input level </a:t>
                      </a:r>
                      <a:endParaRPr kumimoji="0" lang="en-CA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# context bins</a:t>
                      </a:r>
                      <a:endParaRPr kumimoji="0" lang="en-CA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The number of pixels coded</a:t>
                      </a:r>
                      <a:endParaRPr kumimoji="0" lang="en-CA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Average context bins/pixel</a:t>
                      </a:r>
                      <a:endParaRPr kumimoji="0" lang="en-CA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0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¾ = 0.75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&gt;3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N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CA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3/N</a:t>
                      </a:r>
                      <a:endParaRPr kumimoji="0" lang="en-CA" sz="1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6812" name="Group 29"/>
          <p:cNvGrpSpPr>
            <a:grpSpLocks/>
          </p:cNvGrpSpPr>
          <p:nvPr/>
        </p:nvGrpSpPr>
        <p:grpSpPr bwMode="auto">
          <a:xfrm>
            <a:off x="4219575" y="895350"/>
            <a:ext cx="4924425" cy="3238500"/>
            <a:chOff x="4114800" y="895350"/>
            <a:chExt cx="4924425" cy="3238302"/>
          </a:xfrm>
        </p:grpSpPr>
        <p:sp>
          <p:nvSpPr>
            <p:cNvPr id="26813" name="Diamond 4"/>
            <p:cNvSpPr>
              <a:spLocks noChangeArrowheads="1"/>
            </p:cNvSpPr>
            <p:nvPr/>
          </p:nvSpPr>
          <p:spPr bwMode="auto">
            <a:xfrm>
              <a:off x="4114800" y="89535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palette_run_type_flag ==0 ?</a:t>
              </a:r>
            </a:p>
          </p:txBody>
        </p:sp>
        <p:cxnSp>
          <p:nvCxnSpPr>
            <p:cNvPr id="26814" name="Straight Arrow Connector 6"/>
            <p:cNvCxnSpPr>
              <a:cxnSpLocks noChangeShapeType="1"/>
              <a:stCxn id="26813" idx="2"/>
            </p:cNvCxnSpPr>
            <p:nvPr/>
          </p:nvCxnSpPr>
          <p:spPr bwMode="auto">
            <a:xfrm>
              <a:off x="5715000" y="1428750"/>
              <a:ext cx="0" cy="457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6815" name="TextBox 9"/>
            <p:cNvSpPr txBox="1">
              <a:spLocks noChangeArrowheads="1"/>
            </p:cNvSpPr>
            <p:nvPr/>
          </p:nvSpPr>
          <p:spPr bwMode="auto">
            <a:xfrm>
              <a:off x="5715000" y="1547396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sp>
          <p:nvSpPr>
            <p:cNvPr id="26816" name="Rectangle 10"/>
            <p:cNvSpPr>
              <a:spLocks noChangeArrowheads="1"/>
            </p:cNvSpPr>
            <p:nvPr/>
          </p:nvSpPr>
          <p:spPr bwMode="auto">
            <a:xfrm>
              <a:off x="4953000" y="1885950"/>
              <a:ext cx="1600200" cy="3048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200"/>
                <a:t>Code “palette_index”</a:t>
              </a:r>
            </a:p>
          </p:txBody>
        </p:sp>
        <p:cxnSp>
          <p:nvCxnSpPr>
            <p:cNvPr id="26817" name="Straight Arrow Connector 16"/>
            <p:cNvCxnSpPr>
              <a:cxnSpLocks noChangeShapeType="1"/>
            </p:cNvCxnSpPr>
            <p:nvPr/>
          </p:nvCxnSpPr>
          <p:spPr bwMode="auto">
            <a:xfrm>
              <a:off x="5715000" y="2190750"/>
              <a:ext cx="0" cy="27432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6818" name="Diamond 17"/>
            <p:cNvSpPr>
              <a:spLocks noChangeArrowheads="1"/>
            </p:cNvSpPr>
            <p:nvPr/>
          </p:nvSpPr>
          <p:spPr bwMode="auto">
            <a:xfrm>
              <a:off x="4114800" y="247650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Palette_index==Palette_Size ?</a:t>
              </a:r>
            </a:p>
          </p:txBody>
        </p:sp>
        <p:cxnSp>
          <p:nvCxnSpPr>
            <p:cNvPr id="26819" name="Straight Arrow Connector 19"/>
            <p:cNvCxnSpPr>
              <a:cxnSpLocks noChangeShapeType="1"/>
              <a:stCxn id="26818" idx="2"/>
            </p:cNvCxnSpPr>
            <p:nvPr/>
          </p:nvCxnSpPr>
          <p:spPr bwMode="auto">
            <a:xfrm>
              <a:off x="5715000" y="300990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6820" name="Rectangle 20"/>
            <p:cNvSpPr>
              <a:spLocks noChangeArrowheads="1"/>
            </p:cNvSpPr>
            <p:nvPr/>
          </p:nvSpPr>
          <p:spPr bwMode="auto">
            <a:xfrm>
              <a:off x="5105400" y="3333601"/>
              <a:ext cx="1371600" cy="533367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000"/>
                <a:t>Code</a:t>
              </a:r>
            </a:p>
            <a:p>
              <a:pPr algn="ctr" defTabSz="871538"/>
              <a:r>
                <a:rPr lang="en-US" sz="1000"/>
                <a:t>”palette_escape_value” </a:t>
              </a:r>
            </a:p>
          </p:txBody>
        </p:sp>
        <p:sp>
          <p:nvSpPr>
            <p:cNvPr id="26821" name="TextBox 21"/>
            <p:cNvSpPr txBox="1">
              <a:spLocks noChangeArrowheads="1"/>
            </p:cNvSpPr>
            <p:nvPr/>
          </p:nvSpPr>
          <p:spPr bwMode="auto">
            <a:xfrm>
              <a:off x="5715000" y="3001834"/>
              <a:ext cx="533400" cy="336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sp>
          <p:nvSpPr>
            <p:cNvPr id="26822" name="Rectangle 22"/>
            <p:cNvSpPr>
              <a:spLocks noChangeArrowheads="1"/>
            </p:cNvSpPr>
            <p:nvPr/>
          </p:nvSpPr>
          <p:spPr bwMode="auto">
            <a:xfrm>
              <a:off x="6972300" y="3381375"/>
              <a:ext cx="11430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200"/>
                <a:t>code</a:t>
              </a:r>
            </a:p>
            <a:p>
              <a:pPr algn="ctr" defTabSz="871538"/>
              <a:r>
                <a:rPr lang="en-US" sz="1200"/>
                <a:t>“palette_run”</a:t>
              </a:r>
            </a:p>
          </p:txBody>
        </p:sp>
        <p:cxnSp>
          <p:nvCxnSpPr>
            <p:cNvPr id="26823" name="Elbow Connector 24"/>
            <p:cNvCxnSpPr>
              <a:cxnSpLocks noChangeShapeType="1"/>
              <a:stCxn id="26818" idx="3"/>
              <a:endCxn id="26822" idx="0"/>
            </p:cNvCxnSpPr>
            <p:nvPr/>
          </p:nvCxnSpPr>
          <p:spPr bwMode="auto">
            <a:xfrm>
              <a:off x="7315200" y="2743200"/>
              <a:ext cx="228600" cy="638175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6824" name="TextBox 26"/>
            <p:cNvSpPr txBox="1">
              <a:spLocks noChangeArrowheads="1"/>
            </p:cNvSpPr>
            <p:nvPr/>
          </p:nvSpPr>
          <p:spPr bwMode="auto">
            <a:xfrm>
              <a:off x="5210175" y="3828871"/>
              <a:ext cx="1295400" cy="304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Escape mode</a:t>
              </a:r>
            </a:p>
          </p:txBody>
        </p:sp>
        <p:sp>
          <p:nvSpPr>
            <p:cNvPr id="26825" name="TextBox 27"/>
            <p:cNvSpPr txBox="1">
              <a:spLocks noChangeArrowheads="1"/>
            </p:cNvSpPr>
            <p:nvPr/>
          </p:nvSpPr>
          <p:spPr bwMode="auto">
            <a:xfrm>
              <a:off x="6962775" y="3790773"/>
              <a:ext cx="1219200" cy="304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Index mode</a:t>
              </a:r>
            </a:p>
          </p:txBody>
        </p:sp>
        <p:sp>
          <p:nvSpPr>
            <p:cNvPr id="26826" name="Rectangle 28"/>
            <p:cNvSpPr>
              <a:spLocks noChangeArrowheads="1"/>
            </p:cNvSpPr>
            <p:nvPr/>
          </p:nvSpPr>
          <p:spPr bwMode="auto">
            <a:xfrm>
              <a:off x="7315200" y="1733550"/>
              <a:ext cx="1600200" cy="5334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200"/>
                <a:t>Code </a:t>
              </a:r>
            </a:p>
            <a:p>
              <a:pPr algn="ctr" defTabSz="871538"/>
              <a:r>
                <a:rPr lang="en-US" sz="1200"/>
                <a:t>“palette_run”</a:t>
              </a:r>
            </a:p>
          </p:txBody>
        </p:sp>
        <p:cxnSp>
          <p:nvCxnSpPr>
            <p:cNvPr id="26827" name="Elbow Connector 30"/>
            <p:cNvCxnSpPr>
              <a:cxnSpLocks noChangeShapeType="1"/>
              <a:stCxn id="26813" idx="3"/>
              <a:endCxn id="26826" idx="0"/>
            </p:cNvCxnSpPr>
            <p:nvPr/>
          </p:nvCxnSpPr>
          <p:spPr bwMode="auto">
            <a:xfrm>
              <a:off x="7315200" y="1162050"/>
              <a:ext cx="800100" cy="57150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6828" name="TextBox 32"/>
            <p:cNvSpPr txBox="1">
              <a:spLocks noChangeArrowheads="1"/>
            </p:cNvSpPr>
            <p:nvPr/>
          </p:nvSpPr>
          <p:spPr bwMode="auto">
            <a:xfrm>
              <a:off x="7286625" y="2238293"/>
              <a:ext cx="1752600" cy="304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Copy_above_mode</a:t>
              </a:r>
            </a:p>
          </p:txBody>
        </p:sp>
        <p:sp>
          <p:nvSpPr>
            <p:cNvPr id="26829" name="TextBox 33"/>
            <p:cNvSpPr txBox="1">
              <a:spLocks noChangeArrowheads="1"/>
            </p:cNvSpPr>
            <p:nvPr/>
          </p:nvSpPr>
          <p:spPr bwMode="auto">
            <a:xfrm>
              <a:off x="7467600" y="12001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  <p:sp>
          <p:nvSpPr>
            <p:cNvPr id="26830" name="TextBox 34"/>
            <p:cNvSpPr txBox="1">
              <a:spLocks noChangeArrowheads="1"/>
            </p:cNvSpPr>
            <p:nvPr/>
          </p:nvSpPr>
          <p:spPr bwMode="auto">
            <a:xfrm>
              <a:off x="7162800" y="28003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smtClean="0"/>
              <a:t>JCTVC-R0232</a:t>
            </a:r>
            <a:endParaRPr lang="en-US" altLang="ko-KR" smtClean="0">
              <a:ea typeface="굴림" pitchFamily="34" charset="-127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8676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8677" name="Rectangle 3"/>
          <p:cNvSpPr txBox="1">
            <a:spLocks noChangeArrowheads="1"/>
          </p:cNvSpPr>
          <p:nvPr/>
        </p:nvSpPr>
        <p:spPr bwMode="auto">
          <a:xfrm>
            <a:off x="152400" y="895350"/>
            <a:ext cx="4343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325438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/>
              <a:t>Propose to </a:t>
            </a:r>
            <a:r>
              <a:rPr lang="en-US"/>
              <a:t>limit the number of context coded bins for palette mode</a:t>
            </a:r>
            <a:r>
              <a:rPr lang="en-CA"/>
              <a:t>.</a:t>
            </a:r>
            <a:endParaRPr lang="en-GB" sz="2800">
              <a:latin typeface="Calibri" pitchFamily="34" charset="0"/>
            </a:endParaRPr>
          </a:p>
          <a:p>
            <a:pPr marL="782638" lvl="1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2200">
                <a:latin typeface="Calibri" pitchFamily="34" charset="0"/>
              </a:rPr>
              <a:t>Remove unnecessary context coded bins.</a:t>
            </a:r>
          </a:p>
          <a:p>
            <a:pPr marL="782638" lvl="1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2200">
                <a:latin typeface="Calibri" pitchFamily="34" charset="0"/>
              </a:rPr>
              <a:t>Reduces the worst case number of context coded bins from 1.984375bins/pixel to 1.5625 bins/pixel </a:t>
            </a:r>
          </a:p>
          <a:p>
            <a:pPr marL="782638" lvl="1" indent="-325438" defTabSz="871538">
              <a:lnSpc>
                <a:spcPct val="80000"/>
              </a:lnSpc>
              <a:spcBef>
                <a:spcPct val="20000"/>
              </a:spcBef>
              <a:buClr>
                <a:srgbClr val="7F7F7F"/>
              </a:buClr>
              <a:buSzPct val="60000"/>
              <a:buFont typeface="Wingdings" pitchFamily="2" charset="2"/>
              <a:buChar char="n"/>
            </a:pPr>
            <a:r>
              <a:rPr lang="en-CA" sz="2200">
                <a:latin typeface="Calibri" pitchFamily="34" charset="0"/>
              </a:rPr>
              <a:t>No significant coding loss.</a:t>
            </a:r>
          </a:p>
        </p:txBody>
      </p:sp>
      <p:grpSp>
        <p:nvGrpSpPr>
          <p:cNvPr id="28678" name="Group 29"/>
          <p:cNvGrpSpPr>
            <a:grpSpLocks/>
          </p:cNvGrpSpPr>
          <p:nvPr/>
        </p:nvGrpSpPr>
        <p:grpSpPr bwMode="auto">
          <a:xfrm>
            <a:off x="4219575" y="895350"/>
            <a:ext cx="4924425" cy="3238500"/>
            <a:chOff x="4114800" y="895350"/>
            <a:chExt cx="4924425" cy="3238302"/>
          </a:xfrm>
        </p:grpSpPr>
        <p:sp>
          <p:nvSpPr>
            <p:cNvPr id="28679" name="Diamond 4"/>
            <p:cNvSpPr>
              <a:spLocks noChangeArrowheads="1"/>
            </p:cNvSpPr>
            <p:nvPr/>
          </p:nvSpPr>
          <p:spPr bwMode="auto">
            <a:xfrm>
              <a:off x="4114800" y="89535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palette_run_type_flag ==0 ?</a:t>
              </a:r>
            </a:p>
          </p:txBody>
        </p:sp>
        <p:cxnSp>
          <p:nvCxnSpPr>
            <p:cNvPr id="28680" name="Straight Arrow Connector 6"/>
            <p:cNvCxnSpPr>
              <a:cxnSpLocks noChangeShapeType="1"/>
              <a:stCxn id="28679" idx="2"/>
            </p:cNvCxnSpPr>
            <p:nvPr/>
          </p:nvCxnSpPr>
          <p:spPr bwMode="auto">
            <a:xfrm>
              <a:off x="5715000" y="1428750"/>
              <a:ext cx="0" cy="457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8681" name="TextBox 9"/>
            <p:cNvSpPr txBox="1">
              <a:spLocks noChangeArrowheads="1"/>
            </p:cNvSpPr>
            <p:nvPr/>
          </p:nvSpPr>
          <p:spPr bwMode="auto">
            <a:xfrm>
              <a:off x="5715000" y="1547396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sp>
          <p:nvSpPr>
            <p:cNvPr id="28682" name="Rectangle 10"/>
            <p:cNvSpPr>
              <a:spLocks noChangeArrowheads="1"/>
            </p:cNvSpPr>
            <p:nvPr/>
          </p:nvSpPr>
          <p:spPr bwMode="auto">
            <a:xfrm>
              <a:off x="4953000" y="1885950"/>
              <a:ext cx="1600200" cy="3048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200"/>
                <a:t>Code “palette_index”</a:t>
              </a:r>
            </a:p>
          </p:txBody>
        </p:sp>
        <p:cxnSp>
          <p:nvCxnSpPr>
            <p:cNvPr id="28683" name="Straight Arrow Connector 16"/>
            <p:cNvCxnSpPr>
              <a:cxnSpLocks noChangeShapeType="1"/>
            </p:cNvCxnSpPr>
            <p:nvPr/>
          </p:nvCxnSpPr>
          <p:spPr bwMode="auto">
            <a:xfrm>
              <a:off x="5715000" y="2190750"/>
              <a:ext cx="0" cy="27432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8684" name="Diamond 17"/>
            <p:cNvSpPr>
              <a:spLocks noChangeArrowheads="1"/>
            </p:cNvSpPr>
            <p:nvPr/>
          </p:nvSpPr>
          <p:spPr bwMode="auto">
            <a:xfrm>
              <a:off x="4114800" y="247650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Palette_index==Palette_Size ?</a:t>
              </a:r>
            </a:p>
          </p:txBody>
        </p:sp>
        <p:cxnSp>
          <p:nvCxnSpPr>
            <p:cNvPr id="28685" name="Straight Arrow Connector 19"/>
            <p:cNvCxnSpPr>
              <a:cxnSpLocks noChangeShapeType="1"/>
              <a:stCxn id="28684" idx="2"/>
            </p:cNvCxnSpPr>
            <p:nvPr/>
          </p:nvCxnSpPr>
          <p:spPr bwMode="auto">
            <a:xfrm>
              <a:off x="5715000" y="300990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8686" name="Rectangle 20"/>
            <p:cNvSpPr>
              <a:spLocks noChangeArrowheads="1"/>
            </p:cNvSpPr>
            <p:nvPr/>
          </p:nvSpPr>
          <p:spPr bwMode="auto">
            <a:xfrm>
              <a:off x="5105400" y="3333601"/>
              <a:ext cx="1371600" cy="533367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000"/>
                <a:t>Code</a:t>
              </a:r>
            </a:p>
            <a:p>
              <a:pPr algn="ctr" defTabSz="871538"/>
              <a:r>
                <a:rPr lang="en-US" sz="1000"/>
                <a:t>”palette_escape_value” </a:t>
              </a:r>
            </a:p>
          </p:txBody>
        </p:sp>
        <p:sp>
          <p:nvSpPr>
            <p:cNvPr id="28687" name="TextBox 21"/>
            <p:cNvSpPr txBox="1">
              <a:spLocks noChangeArrowheads="1"/>
            </p:cNvSpPr>
            <p:nvPr/>
          </p:nvSpPr>
          <p:spPr bwMode="auto">
            <a:xfrm>
              <a:off x="5715000" y="3001834"/>
              <a:ext cx="533400" cy="336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sp>
          <p:nvSpPr>
            <p:cNvPr id="28688" name="Rectangle 22"/>
            <p:cNvSpPr>
              <a:spLocks noChangeArrowheads="1"/>
            </p:cNvSpPr>
            <p:nvPr/>
          </p:nvSpPr>
          <p:spPr bwMode="auto">
            <a:xfrm>
              <a:off x="6972300" y="3381375"/>
              <a:ext cx="11430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200"/>
                <a:t>code</a:t>
              </a:r>
            </a:p>
            <a:p>
              <a:pPr algn="ctr" defTabSz="871538"/>
              <a:r>
                <a:rPr lang="en-US" sz="1200"/>
                <a:t>“palette_run”</a:t>
              </a:r>
            </a:p>
          </p:txBody>
        </p:sp>
        <p:cxnSp>
          <p:nvCxnSpPr>
            <p:cNvPr id="28689" name="Elbow Connector 24"/>
            <p:cNvCxnSpPr>
              <a:cxnSpLocks noChangeShapeType="1"/>
              <a:stCxn id="28684" idx="3"/>
              <a:endCxn id="28688" idx="0"/>
            </p:cNvCxnSpPr>
            <p:nvPr/>
          </p:nvCxnSpPr>
          <p:spPr bwMode="auto">
            <a:xfrm>
              <a:off x="7315200" y="2743200"/>
              <a:ext cx="228600" cy="638175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8690" name="TextBox 26"/>
            <p:cNvSpPr txBox="1">
              <a:spLocks noChangeArrowheads="1"/>
            </p:cNvSpPr>
            <p:nvPr/>
          </p:nvSpPr>
          <p:spPr bwMode="auto">
            <a:xfrm>
              <a:off x="5210175" y="3828871"/>
              <a:ext cx="1295400" cy="304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Escape mode</a:t>
              </a:r>
            </a:p>
          </p:txBody>
        </p:sp>
        <p:sp>
          <p:nvSpPr>
            <p:cNvPr id="28691" name="TextBox 27"/>
            <p:cNvSpPr txBox="1">
              <a:spLocks noChangeArrowheads="1"/>
            </p:cNvSpPr>
            <p:nvPr/>
          </p:nvSpPr>
          <p:spPr bwMode="auto">
            <a:xfrm>
              <a:off x="6962775" y="3790773"/>
              <a:ext cx="1219200" cy="304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Index mode</a:t>
              </a:r>
            </a:p>
          </p:txBody>
        </p:sp>
        <p:sp>
          <p:nvSpPr>
            <p:cNvPr id="28692" name="Rectangle 28"/>
            <p:cNvSpPr>
              <a:spLocks noChangeArrowheads="1"/>
            </p:cNvSpPr>
            <p:nvPr/>
          </p:nvSpPr>
          <p:spPr bwMode="auto">
            <a:xfrm>
              <a:off x="7315200" y="1733550"/>
              <a:ext cx="1600200" cy="5334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200"/>
                <a:t>Code </a:t>
              </a:r>
            </a:p>
            <a:p>
              <a:pPr algn="ctr" defTabSz="871538"/>
              <a:r>
                <a:rPr lang="en-US" sz="1200"/>
                <a:t>“palette_run”</a:t>
              </a:r>
            </a:p>
          </p:txBody>
        </p:sp>
        <p:cxnSp>
          <p:nvCxnSpPr>
            <p:cNvPr id="28693" name="Elbow Connector 30"/>
            <p:cNvCxnSpPr>
              <a:cxnSpLocks noChangeShapeType="1"/>
              <a:stCxn id="28679" idx="3"/>
              <a:endCxn id="28692" idx="0"/>
            </p:cNvCxnSpPr>
            <p:nvPr/>
          </p:nvCxnSpPr>
          <p:spPr bwMode="auto">
            <a:xfrm>
              <a:off x="7315200" y="1162050"/>
              <a:ext cx="800100" cy="57150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28694" name="TextBox 32"/>
            <p:cNvSpPr txBox="1">
              <a:spLocks noChangeArrowheads="1"/>
            </p:cNvSpPr>
            <p:nvPr/>
          </p:nvSpPr>
          <p:spPr bwMode="auto">
            <a:xfrm>
              <a:off x="7286625" y="2238293"/>
              <a:ext cx="1752600" cy="3047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Copy_above_mode</a:t>
              </a:r>
            </a:p>
          </p:txBody>
        </p:sp>
        <p:sp>
          <p:nvSpPr>
            <p:cNvPr id="28695" name="TextBox 33"/>
            <p:cNvSpPr txBox="1">
              <a:spLocks noChangeArrowheads="1"/>
            </p:cNvSpPr>
            <p:nvPr/>
          </p:nvSpPr>
          <p:spPr bwMode="auto">
            <a:xfrm>
              <a:off x="7467600" y="12001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  <p:sp>
          <p:nvSpPr>
            <p:cNvPr id="28696" name="TextBox 34"/>
            <p:cNvSpPr txBox="1">
              <a:spLocks noChangeArrowheads="1"/>
            </p:cNvSpPr>
            <p:nvPr/>
          </p:nvSpPr>
          <p:spPr bwMode="auto">
            <a:xfrm>
              <a:off x="7162800" y="28003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mtClean="0"/>
              <a:t>Proposed High Throughput palette coding</a:t>
            </a:r>
          </a:p>
        </p:txBody>
      </p:sp>
      <p:sp>
        <p:nvSpPr>
          <p:cNvPr id="4" name="Content Placeholder 6"/>
          <p:cNvSpPr txBox="1">
            <a:spLocks/>
          </p:cNvSpPr>
          <p:nvPr/>
        </p:nvSpPr>
        <p:spPr bwMode="auto">
          <a:xfrm>
            <a:off x="609600" y="742950"/>
            <a:ext cx="784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123" tIns="43561" rIns="87123" bIns="43561"/>
          <a:lstStyle/>
          <a:p>
            <a:pPr marL="706438" lvl="1" indent="-269875" defTabSz="871538" eaLnBrk="0" hangingPunct="0">
              <a:spcBef>
                <a:spcPct val="20000"/>
              </a:spcBef>
              <a:buClr>
                <a:srgbClr val="7F7F7F"/>
              </a:buClr>
              <a:buSzPct val="55000"/>
              <a:buFont typeface="Wingdings" pitchFamily="2" charset="2"/>
              <a:buChar char="n"/>
              <a:defRPr/>
            </a:pPr>
            <a:endParaRPr lang="en-US" sz="1600" kern="0" dirty="0">
              <a:ea typeface="Calibri" pitchFamily="34" charset="0"/>
              <a:cs typeface="Calibri" pitchFamily="34" charset="0"/>
            </a:endParaRPr>
          </a:p>
        </p:txBody>
      </p:sp>
      <p:grpSp>
        <p:nvGrpSpPr>
          <p:cNvPr id="16387" name="Group 68"/>
          <p:cNvGrpSpPr>
            <a:grpSpLocks/>
          </p:cNvGrpSpPr>
          <p:nvPr/>
        </p:nvGrpSpPr>
        <p:grpSpPr bwMode="auto">
          <a:xfrm>
            <a:off x="1143000" y="895350"/>
            <a:ext cx="6553200" cy="3813175"/>
            <a:chOff x="1143000" y="895350"/>
            <a:chExt cx="6553200" cy="3812977"/>
          </a:xfrm>
        </p:grpSpPr>
        <p:sp>
          <p:nvSpPr>
            <p:cNvPr id="16388" name="Diamond 4"/>
            <p:cNvSpPr>
              <a:spLocks noChangeArrowheads="1"/>
            </p:cNvSpPr>
            <p:nvPr/>
          </p:nvSpPr>
          <p:spPr bwMode="auto">
            <a:xfrm>
              <a:off x="1143000" y="89535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palette_run_type_flag ==0 ?</a:t>
              </a:r>
            </a:p>
          </p:txBody>
        </p:sp>
        <p:cxnSp>
          <p:nvCxnSpPr>
            <p:cNvPr id="16389" name="Straight Arrow Connector 6"/>
            <p:cNvCxnSpPr>
              <a:cxnSpLocks noChangeShapeType="1"/>
              <a:stCxn id="16388" idx="2"/>
            </p:cNvCxnSpPr>
            <p:nvPr/>
          </p:nvCxnSpPr>
          <p:spPr bwMode="auto">
            <a:xfrm>
              <a:off x="2743200" y="1428750"/>
              <a:ext cx="0" cy="4572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390" name="TextBox 9"/>
            <p:cNvSpPr txBox="1">
              <a:spLocks noChangeArrowheads="1"/>
            </p:cNvSpPr>
            <p:nvPr/>
          </p:nvSpPr>
          <p:spPr bwMode="auto">
            <a:xfrm>
              <a:off x="2743200" y="1547396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sp>
          <p:nvSpPr>
            <p:cNvPr id="16391" name="Rectangle 10"/>
            <p:cNvSpPr>
              <a:spLocks noChangeArrowheads="1"/>
            </p:cNvSpPr>
            <p:nvPr/>
          </p:nvSpPr>
          <p:spPr bwMode="auto">
            <a:xfrm>
              <a:off x="1981200" y="1885950"/>
              <a:ext cx="1600200" cy="3048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200"/>
                <a:t>Code “palette_index”</a:t>
              </a:r>
            </a:p>
          </p:txBody>
        </p:sp>
        <p:cxnSp>
          <p:nvCxnSpPr>
            <p:cNvPr id="16392" name="Straight Arrow Connector 16"/>
            <p:cNvCxnSpPr>
              <a:cxnSpLocks noChangeShapeType="1"/>
            </p:cNvCxnSpPr>
            <p:nvPr/>
          </p:nvCxnSpPr>
          <p:spPr bwMode="auto">
            <a:xfrm>
              <a:off x="2743200" y="2190750"/>
              <a:ext cx="0" cy="27432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393" name="Diamond 17"/>
            <p:cNvSpPr>
              <a:spLocks noChangeArrowheads="1"/>
            </p:cNvSpPr>
            <p:nvPr/>
          </p:nvSpPr>
          <p:spPr bwMode="auto">
            <a:xfrm>
              <a:off x="1143000" y="2476500"/>
              <a:ext cx="3200400" cy="5334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/>
                <a:t>Palette_index==Palette_Size ?</a:t>
              </a:r>
            </a:p>
          </p:txBody>
        </p:sp>
        <p:cxnSp>
          <p:nvCxnSpPr>
            <p:cNvPr id="16394" name="Straight Arrow Connector 19"/>
            <p:cNvCxnSpPr>
              <a:cxnSpLocks noChangeShapeType="1"/>
              <a:stCxn id="16393" idx="2"/>
            </p:cNvCxnSpPr>
            <p:nvPr/>
          </p:nvCxnSpPr>
          <p:spPr bwMode="auto">
            <a:xfrm>
              <a:off x="2743200" y="3009900"/>
              <a:ext cx="0" cy="32385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395" name="Rectangle 20"/>
            <p:cNvSpPr>
              <a:spLocks noChangeArrowheads="1"/>
            </p:cNvSpPr>
            <p:nvPr/>
          </p:nvSpPr>
          <p:spPr bwMode="auto">
            <a:xfrm>
              <a:off x="2133600" y="3333623"/>
              <a:ext cx="1371600" cy="53337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r>
                <a:rPr lang="en-US" sz="1000"/>
                <a:t>Code</a:t>
              </a:r>
            </a:p>
            <a:p>
              <a:pPr algn="ctr" defTabSz="871538"/>
              <a:r>
                <a:rPr lang="en-US" sz="1000"/>
                <a:t>”palette_escape_value” </a:t>
              </a:r>
            </a:p>
          </p:txBody>
        </p:sp>
        <p:sp>
          <p:nvSpPr>
            <p:cNvPr id="16396" name="TextBox 21"/>
            <p:cNvSpPr txBox="1">
              <a:spLocks noChangeArrowheads="1"/>
            </p:cNvSpPr>
            <p:nvPr/>
          </p:nvSpPr>
          <p:spPr bwMode="auto">
            <a:xfrm>
              <a:off x="2743200" y="3002518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Yes</a:t>
              </a:r>
            </a:p>
          </p:txBody>
        </p:sp>
        <p:cxnSp>
          <p:nvCxnSpPr>
            <p:cNvPr id="16397" name="Elbow Connector 24"/>
            <p:cNvCxnSpPr>
              <a:cxnSpLocks noChangeShapeType="1"/>
              <a:stCxn id="16393" idx="3"/>
            </p:cNvCxnSpPr>
            <p:nvPr/>
          </p:nvCxnSpPr>
          <p:spPr bwMode="auto">
            <a:xfrm>
              <a:off x="4343400" y="2743200"/>
              <a:ext cx="228600" cy="43815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398" name="TextBox 26"/>
            <p:cNvSpPr txBox="1">
              <a:spLocks noChangeArrowheads="1"/>
            </p:cNvSpPr>
            <p:nvPr/>
          </p:nvSpPr>
          <p:spPr bwMode="auto">
            <a:xfrm>
              <a:off x="2238375" y="3829050"/>
              <a:ext cx="1295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Escape mode</a:t>
              </a:r>
            </a:p>
          </p:txBody>
        </p:sp>
        <p:sp>
          <p:nvSpPr>
            <p:cNvPr id="16399" name="TextBox 27"/>
            <p:cNvSpPr txBox="1">
              <a:spLocks noChangeArrowheads="1"/>
            </p:cNvSpPr>
            <p:nvPr/>
          </p:nvSpPr>
          <p:spPr bwMode="auto">
            <a:xfrm>
              <a:off x="4648200" y="4400550"/>
              <a:ext cx="12192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Index mode</a:t>
              </a:r>
            </a:p>
          </p:txBody>
        </p:sp>
        <p:cxnSp>
          <p:nvCxnSpPr>
            <p:cNvPr id="16400" name="Elbow Connector 30"/>
            <p:cNvCxnSpPr>
              <a:cxnSpLocks noChangeShapeType="1"/>
              <a:stCxn id="16388" idx="3"/>
              <a:endCxn id="16405" idx="0"/>
            </p:cNvCxnSpPr>
            <p:nvPr/>
          </p:nvCxnSpPr>
          <p:spPr bwMode="auto">
            <a:xfrm>
              <a:off x="4343400" y="1162050"/>
              <a:ext cx="1509713" cy="26670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401" name="TextBox 32"/>
            <p:cNvSpPr txBox="1">
              <a:spLocks noChangeArrowheads="1"/>
            </p:cNvSpPr>
            <p:nvPr/>
          </p:nvSpPr>
          <p:spPr bwMode="auto">
            <a:xfrm>
              <a:off x="5638800" y="2724055"/>
              <a:ext cx="1752600" cy="304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b="1">
                  <a:solidFill>
                    <a:srgbClr val="006600"/>
                  </a:solidFill>
                  <a:latin typeface="Calibri" pitchFamily="34" charset="0"/>
                </a:rPr>
                <a:t>Copy_above_mode</a:t>
              </a:r>
            </a:p>
          </p:txBody>
        </p:sp>
        <p:sp>
          <p:nvSpPr>
            <p:cNvPr id="16402" name="TextBox 33"/>
            <p:cNvSpPr txBox="1">
              <a:spLocks noChangeArrowheads="1"/>
            </p:cNvSpPr>
            <p:nvPr/>
          </p:nvSpPr>
          <p:spPr bwMode="auto">
            <a:xfrm>
              <a:off x="4495800" y="12001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  <p:sp>
          <p:nvSpPr>
            <p:cNvPr id="16403" name="TextBox 34"/>
            <p:cNvSpPr txBox="1">
              <a:spLocks noChangeArrowheads="1"/>
            </p:cNvSpPr>
            <p:nvPr/>
          </p:nvSpPr>
          <p:spPr bwMode="auto">
            <a:xfrm>
              <a:off x="4191000" y="2724150"/>
              <a:ext cx="533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>
                  <a:latin typeface="Calibri" pitchFamily="34" charset="0"/>
                </a:rPr>
                <a:t>No</a:t>
              </a:r>
            </a:p>
          </p:txBody>
        </p:sp>
        <p:sp>
          <p:nvSpPr>
            <p:cNvPr id="16404" name="Rectangle 43"/>
            <p:cNvSpPr>
              <a:spLocks noChangeArrowheads="1"/>
            </p:cNvSpPr>
            <p:nvPr/>
          </p:nvSpPr>
          <p:spPr bwMode="auto">
            <a:xfrm>
              <a:off x="5295900" y="2190750"/>
              <a:ext cx="11049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endParaRPr lang="en-US" sz="1100"/>
            </a:p>
            <a:p>
              <a:pPr algn="ctr" defTabSz="871538"/>
              <a:r>
                <a:rPr lang="en-US" sz="1100"/>
                <a:t>“palette_run_b”</a:t>
              </a:r>
            </a:p>
          </p:txBody>
        </p:sp>
        <p:sp>
          <p:nvSpPr>
            <p:cNvPr id="16405" name="Diamond 48"/>
            <p:cNvSpPr>
              <a:spLocks noChangeArrowheads="1"/>
            </p:cNvSpPr>
            <p:nvPr/>
          </p:nvSpPr>
          <p:spPr bwMode="auto">
            <a:xfrm>
              <a:off x="5029200" y="1428750"/>
              <a:ext cx="1647825" cy="3810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 b="1">
                  <a:solidFill>
                    <a:srgbClr val="FF5050"/>
                  </a:solidFill>
                </a:rPr>
                <a:t>   N &gt; TH</a:t>
              </a:r>
            </a:p>
          </p:txBody>
        </p:sp>
        <p:cxnSp>
          <p:nvCxnSpPr>
            <p:cNvPr id="16406" name="Straight Arrow Connector 49"/>
            <p:cNvCxnSpPr>
              <a:cxnSpLocks noChangeShapeType="1"/>
            </p:cNvCxnSpPr>
            <p:nvPr/>
          </p:nvCxnSpPr>
          <p:spPr bwMode="auto">
            <a:xfrm>
              <a:off x="5867400" y="1809750"/>
              <a:ext cx="0" cy="36576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407" name="TextBox 50"/>
            <p:cNvSpPr txBox="1">
              <a:spLocks noChangeArrowheads="1"/>
            </p:cNvSpPr>
            <p:nvPr/>
          </p:nvSpPr>
          <p:spPr bwMode="auto">
            <a:xfrm>
              <a:off x="5943600" y="1809750"/>
              <a:ext cx="533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Yes</a:t>
              </a:r>
            </a:p>
          </p:txBody>
        </p:sp>
        <p:sp>
          <p:nvSpPr>
            <p:cNvPr id="16408" name="Rectangle 51"/>
            <p:cNvSpPr>
              <a:spLocks noChangeArrowheads="1"/>
            </p:cNvSpPr>
            <p:nvPr/>
          </p:nvSpPr>
          <p:spPr bwMode="auto">
            <a:xfrm>
              <a:off x="6629400" y="2190750"/>
              <a:ext cx="10668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endParaRPr lang="en-US" sz="1100"/>
            </a:p>
            <a:p>
              <a:pPr algn="ctr" defTabSz="871538"/>
              <a:r>
                <a:rPr lang="en-US" sz="1100"/>
                <a:t>“palette_run”</a:t>
              </a:r>
            </a:p>
          </p:txBody>
        </p:sp>
        <p:cxnSp>
          <p:nvCxnSpPr>
            <p:cNvPr id="16409" name="Elbow Connector 53"/>
            <p:cNvCxnSpPr>
              <a:cxnSpLocks noChangeShapeType="1"/>
              <a:stCxn id="16405" idx="3"/>
              <a:endCxn id="16408" idx="0"/>
            </p:cNvCxnSpPr>
            <p:nvPr/>
          </p:nvCxnSpPr>
          <p:spPr bwMode="auto">
            <a:xfrm>
              <a:off x="6677025" y="1619250"/>
              <a:ext cx="485775" cy="57150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410" name="TextBox 56"/>
            <p:cNvSpPr txBox="1">
              <a:spLocks noChangeArrowheads="1"/>
            </p:cNvSpPr>
            <p:nvPr/>
          </p:nvSpPr>
          <p:spPr bwMode="auto">
            <a:xfrm>
              <a:off x="6705600" y="1581150"/>
              <a:ext cx="533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No</a:t>
              </a:r>
            </a:p>
          </p:txBody>
        </p:sp>
        <p:sp>
          <p:nvSpPr>
            <p:cNvPr id="16411" name="Rectangle 60"/>
            <p:cNvSpPr>
              <a:spLocks noChangeArrowheads="1"/>
            </p:cNvSpPr>
            <p:nvPr/>
          </p:nvSpPr>
          <p:spPr bwMode="auto">
            <a:xfrm>
              <a:off x="4019550" y="3930848"/>
              <a:ext cx="11049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endParaRPr lang="en-US" sz="1100"/>
            </a:p>
            <a:p>
              <a:pPr algn="ctr" defTabSz="871538"/>
              <a:r>
                <a:rPr lang="en-US" sz="1100"/>
                <a:t>“palette_run_b”</a:t>
              </a:r>
            </a:p>
          </p:txBody>
        </p:sp>
        <p:sp>
          <p:nvSpPr>
            <p:cNvPr id="16412" name="Diamond 61"/>
            <p:cNvSpPr>
              <a:spLocks noChangeArrowheads="1"/>
            </p:cNvSpPr>
            <p:nvPr/>
          </p:nvSpPr>
          <p:spPr bwMode="auto">
            <a:xfrm>
              <a:off x="3752850" y="3168848"/>
              <a:ext cx="1647825" cy="381000"/>
            </a:xfrm>
            <a:prstGeom prst="diamond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defTabSz="871538"/>
              <a:r>
                <a:rPr lang="en-US" sz="1100" b="1">
                  <a:solidFill>
                    <a:srgbClr val="FF5050"/>
                  </a:solidFill>
                </a:rPr>
                <a:t>   N &gt; TH</a:t>
              </a:r>
            </a:p>
          </p:txBody>
        </p:sp>
        <p:cxnSp>
          <p:nvCxnSpPr>
            <p:cNvPr id="16413" name="Straight Arrow Connector 62"/>
            <p:cNvCxnSpPr>
              <a:cxnSpLocks noChangeShapeType="1"/>
            </p:cNvCxnSpPr>
            <p:nvPr/>
          </p:nvCxnSpPr>
          <p:spPr bwMode="auto">
            <a:xfrm>
              <a:off x="4591050" y="3549848"/>
              <a:ext cx="0" cy="36576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414" name="TextBox 63"/>
            <p:cNvSpPr txBox="1">
              <a:spLocks noChangeArrowheads="1"/>
            </p:cNvSpPr>
            <p:nvPr/>
          </p:nvSpPr>
          <p:spPr bwMode="auto">
            <a:xfrm>
              <a:off x="4667250" y="3549848"/>
              <a:ext cx="533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Yes</a:t>
              </a:r>
            </a:p>
          </p:txBody>
        </p:sp>
        <p:sp>
          <p:nvSpPr>
            <p:cNvPr id="16415" name="Rectangle 64"/>
            <p:cNvSpPr>
              <a:spLocks noChangeArrowheads="1"/>
            </p:cNvSpPr>
            <p:nvPr/>
          </p:nvSpPr>
          <p:spPr bwMode="auto">
            <a:xfrm>
              <a:off x="5353050" y="3930848"/>
              <a:ext cx="1066800" cy="45720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pPr algn="ctr" defTabSz="871538"/>
              <a:endParaRPr lang="en-US" sz="1100"/>
            </a:p>
            <a:p>
              <a:pPr algn="ctr" defTabSz="871538"/>
              <a:r>
                <a:rPr lang="en-US" sz="1100"/>
                <a:t>“palette_run”</a:t>
              </a:r>
            </a:p>
          </p:txBody>
        </p:sp>
        <p:cxnSp>
          <p:nvCxnSpPr>
            <p:cNvPr id="16416" name="Elbow Connector 53"/>
            <p:cNvCxnSpPr>
              <a:cxnSpLocks noChangeShapeType="1"/>
              <a:stCxn id="16412" idx="3"/>
              <a:endCxn id="16415" idx="0"/>
            </p:cNvCxnSpPr>
            <p:nvPr/>
          </p:nvCxnSpPr>
          <p:spPr bwMode="auto">
            <a:xfrm>
              <a:off x="5400675" y="3359348"/>
              <a:ext cx="485775" cy="571500"/>
            </a:xfrm>
            <a:prstGeom prst="bentConnector2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6417" name="TextBox 66"/>
            <p:cNvSpPr txBox="1">
              <a:spLocks noChangeArrowheads="1"/>
            </p:cNvSpPr>
            <p:nvPr/>
          </p:nvSpPr>
          <p:spPr bwMode="auto">
            <a:xfrm>
              <a:off x="5429250" y="3321248"/>
              <a:ext cx="5334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No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4788" y="0"/>
            <a:ext cx="8939212" cy="609600"/>
          </a:xfrm>
        </p:spPr>
        <p:txBody>
          <a:bodyPr/>
          <a:lstStyle/>
          <a:p>
            <a:pPr eaLnBrk="1" hangingPunct="1"/>
            <a:r>
              <a:rPr lang="en-GB" smtClean="0"/>
              <a:t>Throughput Comparison </a:t>
            </a:r>
            <a:endParaRPr lang="en-US" altLang="ko-KR" smtClean="0">
              <a:ea typeface="굴림" pitchFamily="34" charset="-127"/>
            </a:endParaRPr>
          </a:p>
        </p:txBody>
      </p:sp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0" y="1619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sp>
        <p:nvSpPr>
          <p:cNvPr id="24580" name="Rectangle 77"/>
          <p:cNvSpPr>
            <a:spLocks noChangeArrowheads="1"/>
          </p:cNvSpPr>
          <p:nvPr/>
        </p:nvSpPr>
        <p:spPr bwMode="auto">
          <a:xfrm>
            <a:off x="0" y="3143250"/>
            <a:ext cx="1841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lang="en-US"/>
          </a:p>
        </p:txBody>
      </p:sp>
      <p:graphicFrame>
        <p:nvGraphicFramePr>
          <p:cNvPr id="24913" name="Group 337"/>
          <p:cNvGraphicFramePr>
            <a:graphicFrameLocks noGrp="1"/>
          </p:cNvGraphicFramePr>
          <p:nvPr/>
        </p:nvGraphicFramePr>
        <p:xfrm>
          <a:off x="762000" y="18859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914" name="Group 338"/>
          <p:cNvGraphicFramePr>
            <a:graphicFrameLocks noGrp="1"/>
          </p:cNvGraphicFramePr>
          <p:nvPr/>
        </p:nvGraphicFramePr>
        <p:xfrm>
          <a:off x="2314575" y="18859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997" name="Group 421"/>
          <p:cNvGraphicFramePr>
            <a:graphicFrameLocks noGrp="1"/>
          </p:cNvGraphicFramePr>
          <p:nvPr/>
        </p:nvGraphicFramePr>
        <p:xfrm>
          <a:off x="3838575" y="18859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081" name="Group 505"/>
          <p:cNvGraphicFramePr>
            <a:graphicFrameLocks noGrp="1"/>
          </p:cNvGraphicFramePr>
          <p:nvPr/>
        </p:nvGraphicFramePr>
        <p:xfrm>
          <a:off x="6553200" y="18859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5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164" name="Group 588"/>
          <p:cNvGraphicFramePr>
            <a:graphicFrameLocks noGrp="1"/>
          </p:cNvGraphicFramePr>
          <p:nvPr/>
        </p:nvGraphicFramePr>
        <p:xfrm>
          <a:off x="6629400" y="18097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247" name="Group 671"/>
          <p:cNvGraphicFramePr>
            <a:graphicFrameLocks noGrp="1"/>
          </p:cNvGraphicFramePr>
          <p:nvPr/>
        </p:nvGraphicFramePr>
        <p:xfrm>
          <a:off x="6705600" y="1733550"/>
          <a:ext cx="1460500" cy="17018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1538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F7F7F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FF"/>
                    </a:solidFill>
                  </a:tcPr>
                </a:tc>
              </a:tr>
            </a:tbl>
          </a:graphicData>
        </a:graphic>
      </p:graphicFrame>
      <p:sp>
        <p:nvSpPr>
          <p:cNvPr id="25330" name="Text Box 754"/>
          <p:cNvSpPr txBox="1">
            <a:spLocks noChangeArrowheads="1"/>
          </p:cNvSpPr>
          <p:nvPr/>
        </p:nvSpPr>
        <p:spPr bwMode="auto">
          <a:xfrm>
            <a:off x="6629400" y="356235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1.98 bins/pixel</a:t>
            </a:r>
          </a:p>
        </p:txBody>
      </p:sp>
      <p:sp>
        <p:nvSpPr>
          <p:cNvPr id="25331" name="Text Box 755"/>
          <p:cNvSpPr txBox="1">
            <a:spLocks noChangeArrowheads="1"/>
          </p:cNvSpPr>
          <p:nvPr/>
        </p:nvSpPr>
        <p:spPr bwMode="auto">
          <a:xfrm>
            <a:off x="762000" y="356235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1.56 bins/pixel</a:t>
            </a:r>
          </a:p>
        </p:txBody>
      </p:sp>
      <p:sp>
        <p:nvSpPr>
          <p:cNvPr id="25370" name="Text Box 794"/>
          <p:cNvSpPr txBox="1">
            <a:spLocks noChangeArrowheads="1"/>
          </p:cNvSpPr>
          <p:nvPr/>
        </p:nvSpPr>
        <p:spPr bwMode="auto">
          <a:xfrm>
            <a:off x="2286000" y="356235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1.56 bins/pixel</a:t>
            </a:r>
          </a:p>
        </p:txBody>
      </p:sp>
      <p:sp>
        <p:nvSpPr>
          <p:cNvPr id="25371" name="Text Box 795"/>
          <p:cNvSpPr txBox="1">
            <a:spLocks noChangeArrowheads="1"/>
          </p:cNvSpPr>
          <p:nvPr/>
        </p:nvSpPr>
        <p:spPr bwMode="auto">
          <a:xfrm>
            <a:off x="3810000" y="356235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1.56 bins/pixel</a:t>
            </a:r>
          </a:p>
        </p:txBody>
      </p:sp>
      <p:sp>
        <p:nvSpPr>
          <p:cNvPr id="25373" name="Text Box 797"/>
          <p:cNvSpPr txBox="1">
            <a:spLocks noChangeArrowheads="1"/>
          </p:cNvSpPr>
          <p:nvPr/>
        </p:nvSpPr>
        <p:spPr bwMode="auto">
          <a:xfrm>
            <a:off x="1371600" y="1352550"/>
            <a:ext cx="3429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Regular coding (non-palette mode)</a:t>
            </a:r>
          </a:p>
        </p:txBody>
      </p:sp>
      <p:sp>
        <p:nvSpPr>
          <p:cNvPr id="25374" name="Text Box 798"/>
          <p:cNvSpPr txBox="1">
            <a:spLocks noChangeArrowheads="1"/>
          </p:cNvSpPr>
          <p:nvPr/>
        </p:nvSpPr>
        <p:spPr bwMode="auto">
          <a:xfrm>
            <a:off x="6400800" y="1352550"/>
            <a:ext cx="2286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Palette coding mode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2"/>
          <p:cNvSpPr>
            <a:spLocks noGrp="1"/>
          </p:cNvSpPr>
          <p:nvPr>
            <p:ph type="title"/>
          </p:nvPr>
        </p:nvSpPr>
        <p:spPr>
          <a:xfrm>
            <a:off x="104775" y="0"/>
            <a:ext cx="8939213" cy="609600"/>
          </a:xfrm>
        </p:spPr>
        <p:txBody>
          <a:bodyPr/>
          <a:lstStyle/>
          <a:p>
            <a:r>
              <a:rPr lang="en-US" smtClean="0"/>
              <a:t>Result (Lossy Full IBC)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62100" y="1330325"/>
          <a:ext cx="6021388" cy="2482850"/>
        </p:xfrm>
        <a:graphic>
          <a:graphicData uri="http://schemas.openxmlformats.org/drawingml/2006/table">
            <a:tbl>
              <a:tblPr/>
              <a:tblGrid>
                <a:gridCol w="1940560"/>
                <a:gridCol w="480060"/>
                <a:gridCol w="400050"/>
                <a:gridCol w="457200"/>
                <a:gridCol w="457200"/>
                <a:gridCol w="469265"/>
                <a:gridCol w="445135"/>
                <a:gridCol w="457200"/>
                <a:gridCol w="475615"/>
                <a:gridCol w="438785"/>
              </a:tblGrid>
              <a:tr h="18161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grap. with mot.,1080p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grap. with mot.,720p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grap. with mot.,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grap. with mot.,720p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2"/>
          <p:cNvSpPr>
            <a:spLocks noGrp="1"/>
          </p:cNvSpPr>
          <p:nvPr>
            <p:ph type="title"/>
          </p:nvPr>
        </p:nvSpPr>
        <p:spPr>
          <a:xfrm>
            <a:off x="104775" y="0"/>
            <a:ext cx="8939213" cy="609600"/>
          </a:xfrm>
        </p:spPr>
        <p:txBody>
          <a:bodyPr/>
          <a:lstStyle/>
          <a:p>
            <a:r>
              <a:rPr lang="en-US" smtClean="0"/>
              <a:t>Result (Lossy 2CTB IBC)</a:t>
            </a:r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533400" y="4171950"/>
            <a:ext cx="81534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lIns="87123" tIns="43561" rIns="87123" bIns="43561"/>
          <a:lstStyle/>
          <a:p>
            <a:pPr marL="325438" indent="-325438" defTabSz="871538" eaLnBrk="0" hangingPunct="0">
              <a:spcBef>
                <a:spcPct val="20000"/>
              </a:spcBef>
              <a:buClr>
                <a:schemeClr val="bg1">
                  <a:lumMod val="50000"/>
                </a:schemeClr>
              </a:buClr>
              <a:buSzPct val="60000"/>
              <a:buFont typeface="Wingdings" pitchFamily="2" charset="2"/>
              <a:buChar char="n"/>
              <a:defRPr/>
            </a:pPr>
            <a:r>
              <a:rPr lang="en-US" sz="2200" kern="0" dirty="0">
                <a:latin typeface="Calibri" pitchFamily="34" charset="0"/>
                <a:cs typeface="Calibri" pitchFamily="34" charset="0"/>
              </a:rPr>
              <a:t>Results in lossless are almost 0.0%.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562100" y="1336675"/>
          <a:ext cx="6021388" cy="2468563"/>
        </p:xfrm>
        <a:graphic>
          <a:graphicData uri="http://schemas.openxmlformats.org/drawingml/2006/table">
            <a:tbl>
              <a:tblPr/>
              <a:tblGrid>
                <a:gridCol w="1940560"/>
                <a:gridCol w="480060"/>
                <a:gridCol w="400050"/>
                <a:gridCol w="457200"/>
                <a:gridCol w="457200"/>
                <a:gridCol w="469265"/>
                <a:gridCol w="445135"/>
                <a:gridCol w="457200"/>
                <a:gridCol w="457200"/>
                <a:gridCol w="457200"/>
              </a:tblGrid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grap. with mot.,1080p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grap. with mot.,720p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grap. with mot.,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grap. with mot.,720p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102%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18741</TotalTime>
  <Words>608</Words>
  <Application>Microsoft Macintosh PowerPoint</Application>
  <PresentationFormat>On-screen Show (16:9)</PresentationFormat>
  <Paragraphs>394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Tahoma</vt:lpstr>
      <vt:lpstr>Arial</vt:lpstr>
      <vt:lpstr>Calibri</vt:lpstr>
      <vt:lpstr>Wingdings</vt:lpstr>
      <vt:lpstr>Verdana</vt:lpstr>
      <vt:lpstr>굴림</vt:lpstr>
      <vt:lpstr>Times New Roman</vt:lpstr>
      <vt:lpstr>CST July Monthly Dept Meeting 073008</vt:lpstr>
      <vt:lpstr>CST July Monthly Dept Meeting 073008</vt:lpstr>
      <vt:lpstr>CST July Monthly Dept Meeting 073008</vt:lpstr>
      <vt:lpstr>Slide 1</vt:lpstr>
      <vt:lpstr>Context coded bins for palette coding mode</vt:lpstr>
      <vt:lpstr>JCTVC-R0232</vt:lpstr>
      <vt:lpstr>Proposed High Throughput palette coding</vt:lpstr>
      <vt:lpstr>Throughput Comparison </vt:lpstr>
      <vt:lpstr>Result (Lossy Full IBC)</vt:lpstr>
      <vt:lpstr>Result (Lossy 2CTB IBC)</vt:lpstr>
      <vt:lpstr>Slide 8</vt:lpstr>
    </vt:vector>
  </TitlesOfParts>
  <Company>Sharp Labs of America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kimse</cp:lastModifiedBy>
  <cp:revision>376</cp:revision>
  <cp:lastPrinted>2012-05-17T23:57:45Z</cp:lastPrinted>
  <dcterms:created xsi:type="dcterms:W3CDTF">2008-07-29T15:54:01Z</dcterms:created>
  <dcterms:modified xsi:type="dcterms:W3CDTF">2014-07-02T06:30:16Z</dcterms:modified>
</cp:coreProperties>
</file>