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0" r:id="rId3"/>
    <p:sldId id="264" r:id="rId4"/>
    <p:sldId id="265" r:id="rId5"/>
    <p:sldId id="262" r:id="rId6"/>
    <p:sldId id="261" r:id="rId7"/>
    <p:sldId id="263" r:id="rId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99CCFF"/>
    <a:srgbClr val="000000"/>
    <a:srgbClr val="CC99FF"/>
    <a:srgbClr val="FF9900"/>
    <a:srgbClr val="FFD347"/>
    <a:srgbClr val="FF5050"/>
    <a:srgbClr val="008000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9685" autoAdjust="0"/>
  </p:normalViewPr>
  <p:slideViewPr>
    <p:cSldViewPr showGuides="1">
      <p:cViewPr>
        <p:scale>
          <a:sx n="100" d="100"/>
          <a:sy n="100" d="100"/>
        </p:scale>
        <p:origin x="-248" y="-124"/>
      </p:cViewPr>
      <p:guideLst>
        <p:guide orient="horz" pos="2378"/>
        <p:guide pos="1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94" y="-96"/>
      </p:cViewPr>
      <p:guideLst>
        <p:guide orient="horz" pos="2928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73CA8BF6-B8DE-4898-8B90-B605A25321D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076299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1" y="4416426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D7CC23B3-AD0D-42E2-A4C4-DBBDCD2E29A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84486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B6465-0FA6-4241-8B21-B78AB7A8361D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B7B3C4-A9A4-4FE8-A58B-0D6E2515E28E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721D1-369E-4B10-8778-4DA7B45ED08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881BF4-4D8E-4E49-9530-5AC302F21E6F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176DD2-5E33-4792-9848-40D16AFB1F7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982E88-46E6-4DEE-998E-33C4C29751B1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E579A-9188-4B6B-872C-942BD7F848FC}" type="slidenum">
              <a:rPr lang="zh-CN" altLang="en-US"/>
              <a:pPr/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18D8C6-E203-47DE-974D-B0CE99013057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127C0B-F711-4117-BE9E-BA45976421D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B175AD-D9AD-4C5F-96FF-C7B588E7EC0C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DFF464-5CC8-4510-93FE-FF9E219407D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8112A-60AA-4D72-934A-0894B2A6A1BB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0F69A-6EBE-4F27-B870-083C664C885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AABF81-370F-42FF-90A9-9B48C9A3140C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EF9AF9-5419-40F5-927E-4FE8A5C15C1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C6AF13-F866-4E0C-9EFF-1A994FEA05EC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EAAB3-4050-46B9-AD4A-E651531F3A4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E98A06-72A4-4167-B1CD-892E65E5C3D0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0C1F5-77BC-4B81-8AC1-3B60217E4E2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5821F1-4224-4437-B432-B07DA2D40F84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ABA26-E65A-49E3-9EB8-262D07C4CE2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FB161C-A0D3-4EDC-B8AE-804C12B6E489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029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4" descr="C:\Users\0000071345\Documents\Internal\PIM\秘分類ラベル\[本文ページ用ｰ小]03_英_02_CONFIDENTIAL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343900" y="6532563"/>
            <a:ext cx="838200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SimSun" pitchFamily="2" charset="-122"/>
              </a:defRPr>
            </a:lvl1pPr>
          </a:lstStyle>
          <a:p>
            <a:fld id="{A9A1D5CA-5659-493A-9E04-F816F583DA9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fld id="{29ACF251-DFFD-4A73-992C-87662A3DE958}" type="datetime1">
              <a:rPr lang="en-US" smtClean="0"/>
              <a:pPr/>
              <a:t>4/19/2013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95942"/>
            <a:ext cx="7772400" cy="1938992"/>
          </a:xfrm>
        </p:spPr>
        <p:txBody>
          <a:bodyPr/>
          <a:lstStyle/>
          <a:p>
            <a:r>
              <a:rPr lang="en-US" dirty="0" smtClean="0"/>
              <a:t>Non-SCE1: Complexity reduction in intra prediction of enhancement layer in SHVC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6322"/>
            <a:ext cx="6400800" cy="1752600"/>
          </a:xfrm>
        </p:spPr>
        <p:txBody>
          <a:bodyPr/>
          <a:lstStyle/>
          <a:p>
            <a:r>
              <a:rPr lang="en-US" dirty="0" smtClean="0"/>
              <a:t>Jun Xu and Cheung </a:t>
            </a:r>
            <a:r>
              <a:rPr lang="en-US" dirty="0" err="1" smtClean="0"/>
              <a:t>Auyeung</a:t>
            </a:r>
            <a:endParaRPr lang="en-US" dirty="0" smtClean="0"/>
          </a:p>
          <a:p>
            <a:r>
              <a:rPr lang="en-US" dirty="0" smtClean="0"/>
              <a:t>Sony Electronics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B6465-0FA6-4241-8B21-B78AB7A8361D}" type="slidenum">
              <a:rPr lang="zh-CN" altLang="en-US" smtClean="0"/>
              <a:pPr/>
              <a:t>1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In SHM-1.0 software, intra prediction of enhancement layer reuses the filtering process of reference pixels and boundary samples from HEVC. In particular, </a:t>
            </a:r>
            <a:r>
              <a:rPr lang="en-US" sz="2400" dirty="0" smtClean="0"/>
              <a:t>when some conditions are met, </a:t>
            </a:r>
            <a:r>
              <a:rPr lang="en-US" sz="2400" dirty="0" smtClean="0"/>
              <a:t>filtering </a:t>
            </a:r>
            <a:r>
              <a:rPr lang="en-US" sz="2400" dirty="0" smtClean="0"/>
              <a:t>is applied to the followings:</a:t>
            </a:r>
          </a:p>
          <a:p>
            <a:pPr lvl="1"/>
            <a:r>
              <a:rPr lang="en-US" sz="1800" dirty="0" smtClean="0"/>
              <a:t>Reference pixels for some intra prediction modes and  transform block sizes.</a:t>
            </a:r>
          </a:p>
          <a:p>
            <a:pPr lvl="1"/>
            <a:r>
              <a:rPr lang="en-US" sz="1800" dirty="0" smtClean="0"/>
              <a:t>Top row and left column of DC prediction.</a:t>
            </a:r>
          </a:p>
          <a:p>
            <a:pPr lvl="1"/>
            <a:r>
              <a:rPr lang="en-US" sz="1800" dirty="0" smtClean="0"/>
              <a:t>Top row of horizontal prediction.</a:t>
            </a:r>
          </a:p>
          <a:p>
            <a:pPr lvl="1"/>
            <a:r>
              <a:rPr lang="en-US" sz="1800" dirty="0" smtClean="0"/>
              <a:t>Left column of vertical prediction</a:t>
            </a:r>
            <a:r>
              <a:rPr lang="en-US" sz="1800" dirty="0" smtClean="0"/>
              <a:t>.</a:t>
            </a:r>
            <a:endParaRPr lang="en-US" sz="1800" dirty="0" smtClean="0"/>
          </a:p>
          <a:p>
            <a:r>
              <a:rPr lang="en-US" sz="2400" dirty="0"/>
              <a:t>This contribution </a:t>
            </a:r>
            <a:r>
              <a:rPr lang="en-US" sz="2400" dirty="0" smtClean="0"/>
              <a:t>proposes to remove these filtering processes in the enhancement layer for intra prediction </a:t>
            </a:r>
            <a:r>
              <a:rPr lang="en-US" sz="2400" dirty="0" smtClean="0"/>
              <a:t>with the</a:t>
            </a:r>
            <a:r>
              <a:rPr lang="en-US" sz="2400" dirty="0" smtClean="0"/>
              <a:t> following results:</a:t>
            </a:r>
            <a:endParaRPr lang="en-US" sz="2400" dirty="0" smtClean="0"/>
          </a:p>
          <a:p>
            <a:pPr lvl="1"/>
            <a:r>
              <a:rPr lang="en-US" sz="1800" dirty="0" smtClean="0"/>
              <a:t>Complexity reduction.</a:t>
            </a:r>
          </a:p>
          <a:p>
            <a:pPr lvl="1"/>
            <a:r>
              <a:rPr lang="en-US" sz="1800" dirty="0" smtClean="0"/>
              <a:t>-0.03% BDR for both AI 2x and AI 1.5x.</a:t>
            </a:r>
          </a:p>
          <a:p>
            <a:pPr lvl="1"/>
            <a:endParaRPr lang="en-US" sz="1200" dirty="0"/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18819"/>
            <a:ext cx="9144000" cy="1323439"/>
          </a:xfrm>
        </p:spPr>
        <p:txBody>
          <a:bodyPr/>
          <a:lstStyle/>
          <a:p>
            <a:r>
              <a:rPr lang="en-US" dirty="0" smtClean="0"/>
              <a:t>Filtering in </a:t>
            </a:r>
            <a:r>
              <a:rPr lang="en-US" dirty="0" smtClean="0"/>
              <a:t>SHM-1.0 Intra </a:t>
            </a:r>
            <a:r>
              <a:rPr lang="en-US" dirty="0" smtClean="0"/>
              <a:t>Prediction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3</a:t>
            </a:fld>
            <a:endParaRPr lang="en-US" altLang="zh-CN" dirty="0"/>
          </a:p>
        </p:txBody>
      </p:sp>
      <p:sp>
        <p:nvSpPr>
          <p:cNvPr id="5" name="Rectangle 4"/>
          <p:cNvSpPr/>
          <p:nvPr/>
        </p:nvSpPr>
        <p:spPr bwMode="auto">
          <a:xfrm>
            <a:off x="685800" y="16002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Some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Intra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Prediction</a:t>
            </a:r>
            <a:r>
              <a:rPr lang="en-US" dirty="0" smtClean="0"/>
              <a:t> Modes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nd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Transform Block Sizes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57200" y="1371600"/>
            <a:ext cx="3886200" cy="228600"/>
          </a:xfrm>
          <a:prstGeom prst="rect">
            <a:avLst/>
          </a:prstGeom>
          <a:pattFill prst="divot">
            <a:fgClr>
              <a:schemeClr val="tx1"/>
            </a:fgClr>
            <a:bgClr>
              <a:srgbClr val="99CCFF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Mode Dependent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Smoothing of Reference Samples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457200" y="1371600"/>
            <a:ext cx="228600" cy="3886200"/>
          </a:xfrm>
          <a:prstGeom prst="rect">
            <a:avLst/>
          </a:prstGeom>
          <a:pattFill prst="divot">
            <a:fgClr>
              <a:schemeClr val="tx1"/>
            </a:fgClr>
            <a:bgClr>
              <a:srgbClr val="99CCFF"/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6394450" y="1371600"/>
            <a:ext cx="1835150" cy="20574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Luma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DC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Prediction</a:t>
            </a:r>
            <a:r>
              <a:rPr lang="en-US" dirty="0"/>
              <a:t> </a:t>
            </a:r>
            <a:r>
              <a:rPr lang="en-US" dirty="0" smtClean="0"/>
              <a:t>Block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Transform Size &lt; 32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172200" y="1371600"/>
            <a:ext cx="20574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172200" y="1371600"/>
            <a:ext cx="228600" cy="20574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6400800" y="1600200"/>
            <a:ext cx="1828800" cy="228600"/>
          </a:xfrm>
          <a:prstGeom prst="roundRect">
            <a:avLst/>
          </a:prstGeom>
          <a:pattFill prst="diagBrick">
            <a:fgClr>
              <a:schemeClr val="tx1"/>
            </a:fgClr>
            <a:bgClr>
              <a:schemeClr val="accent1"/>
            </a:bgClr>
          </a:patt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Filtering</a:t>
            </a:r>
          </a:p>
        </p:txBody>
      </p:sp>
      <p:sp>
        <p:nvSpPr>
          <p:cNvPr id="18" name="Rounded Rectangle 17"/>
          <p:cNvSpPr/>
          <p:nvPr/>
        </p:nvSpPr>
        <p:spPr bwMode="auto">
          <a:xfrm>
            <a:off x="6400800" y="1600200"/>
            <a:ext cx="228600" cy="1828800"/>
          </a:xfrm>
          <a:prstGeom prst="roundRect">
            <a:avLst/>
          </a:prstGeom>
          <a:pattFill prst="diagBrick">
            <a:fgClr>
              <a:schemeClr val="tx1"/>
            </a:fgClr>
            <a:bgClr>
              <a:schemeClr val="accent1"/>
            </a:bgClr>
          </a:patt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vert270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/>
              <a:t>Filtering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 bwMode="auto">
          <a:xfrm>
            <a:off x="3086100" y="43434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Luma</a:t>
            </a:r>
            <a:r>
              <a:rPr lang="en-US" dirty="0" smtClean="0"/>
              <a:t> Vertical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Prediction Block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Transform Size &lt; 32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857500" y="4114800"/>
            <a:ext cx="20574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857500" y="4114800"/>
            <a:ext cx="228600" cy="20574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 bwMode="auto">
          <a:xfrm rot="10800000">
            <a:off x="3086100" y="4343400"/>
            <a:ext cx="228600" cy="1828800"/>
          </a:xfrm>
          <a:prstGeom prst="roundRect">
            <a:avLst/>
          </a:prstGeom>
          <a:pattFill prst="diagBrick">
            <a:fgClr>
              <a:schemeClr val="tx1"/>
            </a:fgClr>
            <a:bgClr>
              <a:schemeClr val="accent1"/>
            </a:bgClr>
          </a:patt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 smtClean="0"/>
              <a:t>Filtering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 bwMode="auto">
          <a:xfrm>
            <a:off x="6400800" y="43434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Luma</a:t>
            </a:r>
            <a:r>
              <a:rPr lang="en-US" dirty="0" smtClean="0"/>
              <a:t> Horizontal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Prediction Block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Transform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Size &lt; 32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72200" y="4114800"/>
            <a:ext cx="20574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 bwMode="auto">
          <a:xfrm>
            <a:off x="6172200" y="4114800"/>
            <a:ext cx="228600" cy="20574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 bwMode="auto">
          <a:xfrm>
            <a:off x="6400800" y="4343400"/>
            <a:ext cx="1828800" cy="228600"/>
          </a:xfrm>
          <a:prstGeom prst="roundRect">
            <a:avLst/>
          </a:prstGeom>
          <a:pattFill prst="diagBrick">
            <a:fgClr>
              <a:schemeClr val="tx1"/>
            </a:fgClr>
            <a:bgClr>
              <a:schemeClr val="accent1"/>
            </a:bgClr>
          </a:patt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Filtering</a:t>
            </a:r>
          </a:p>
        </p:txBody>
      </p:sp>
    </p:spTree>
    <p:extLst>
      <p:ext uri="{BB962C8B-B14F-4D97-AF65-F5344CB8AC3E}">
        <p14:creationId xmlns:p14="http://schemas.microsoft.com/office/powerpoint/2010/main" val="244748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1043"/>
            <a:ext cx="7772400" cy="707886"/>
          </a:xfrm>
        </p:spPr>
        <p:txBody>
          <a:bodyPr/>
          <a:lstStyle/>
          <a:p>
            <a:r>
              <a:rPr lang="en-US" dirty="0" smtClean="0"/>
              <a:t>Propose to Remove Filtering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4</a:t>
            </a:fld>
            <a:endParaRPr lang="en-US" altLang="zh-CN" dirty="0"/>
          </a:p>
        </p:txBody>
      </p:sp>
      <p:sp>
        <p:nvSpPr>
          <p:cNvPr id="5" name="Rectangle 4"/>
          <p:cNvSpPr/>
          <p:nvPr/>
        </p:nvSpPr>
        <p:spPr bwMode="auto">
          <a:xfrm>
            <a:off x="685800" y="16002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Some</a:t>
            </a:r>
            <a:r>
              <a:rPr kumimoji="0" lang="en-US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Intra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/>
              <a:t>Prediction</a:t>
            </a:r>
            <a:r>
              <a:rPr lang="en-US" dirty="0" smtClean="0"/>
              <a:t> Modes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/>
              <a:t>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nd some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Transform Block Sizes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57200" y="1371600"/>
            <a:ext cx="38862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457200" y="1371600"/>
            <a:ext cx="228600" cy="38862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6400800" y="16002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Luma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DC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Prediction</a:t>
            </a:r>
            <a:r>
              <a:rPr lang="en-US" dirty="0"/>
              <a:t> </a:t>
            </a:r>
            <a:r>
              <a:rPr lang="en-US" dirty="0" smtClean="0"/>
              <a:t>Block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  <a:p>
            <a:pPr algn="ctr"/>
            <a:r>
              <a:rPr lang="en-US" dirty="0"/>
              <a:t>Transform Size &lt; 32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172200" y="1371600"/>
            <a:ext cx="20574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6172200" y="1371600"/>
            <a:ext cx="228600" cy="20574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3086100" y="43434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Luma</a:t>
            </a:r>
            <a:r>
              <a:rPr lang="en-US" dirty="0" smtClean="0"/>
              <a:t> Vertical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Prediction Block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algn="ctr"/>
            <a:r>
              <a:rPr lang="en-US" dirty="0"/>
              <a:t>Transform Size &lt; 32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2857500" y="4114800"/>
            <a:ext cx="20574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2857500" y="4114800"/>
            <a:ext cx="228600" cy="20574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 bwMode="auto">
          <a:xfrm>
            <a:off x="6400800" y="4343400"/>
            <a:ext cx="1828800" cy="1828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Luma</a:t>
            </a:r>
            <a:r>
              <a:rPr lang="en-US" dirty="0" smtClean="0"/>
              <a:t> Horizontal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rPr>
              <a:t> Prediction Block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algn="ctr"/>
            <a:r>
              <a:rPr lang="en-US" dirty="0"/>
              <a:t>Transform Size &lt; 32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172200" y="4114800"/>
            <a:ext cx="2057400" cy="2286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 bwMode="auto">
          <a:xfrm>
            <a:off x="6172200" y="4114800"/>
            <a:ext cx="228600" cy="2057400"/>
          </a:xfrm>
          <a:prstGeom prst="rect">
            <a:avLst/>
          </a:prstGeom>
          <a:solidFill>
            <a:srgbClr val="99CC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09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with SHM1.0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SHM1.0 with proposed contributions</a:t>
            </a:r>
          </a:p>
          <a:p>
            <a:pPr lvl="1"/>
            <a:r>
              <a:rPr lang="en-US" sz="2000" dirty="0" smtClean="0"/>
              <a:t>Encoding was performed in a Microsoft HPC 64 bits computer cluster.</a:t>
            </a:r>
          </a:p>
          <a:p>
            <a:pPr lvl="1"/>
            <a:r>
              <a:rPr lang="en-US" sz="2000" dirty="0" smtClean="0"/>
              <a:t>Decoding was performed with a dedicated Windows 7 64 bits machine with two Intel Xeon X5365 CPUs (8 cores) in a single thread and no other application processes.</a:t>
            </a:r>
          </a:p>
          <a:p>
            <a:pPr lvl="1"/>
            <a:r>
              <a:rPr lang="en-US" sz="2000" dirty="0" smtClean="0"/>
              <a:t>Would like to thank TI for cross-checking in JCTVC-M0376.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5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743475"/>
              </p:ext>
            </p:extLst>
          </p:nvPr>
        </p:nvGraphicFramePr>
        <p:xfrm>
          <a:off x="942759" y="3774642"/>
          <a:ext cx="7258485" cy="2346960"/>
        </p:xfrm>
        <a:graphic>
          <a:graphicData uri="http://schemas.openxmlformats.org/drawingml/2006/table">
            <a:tbl>
              <a:tblPr/>
              <a:tblGrid>
                <a:gridCol w="2413305"/>
                <a:gridCol w="807530"/>
                <a:gridCol w="807530"/>
                <a:gridCol w="807530"/>
                <a:gridCol w="807530"/>
                <a:gridCol w="807530"/>
                <a:gridCol w="807530"/>
              </a:tblGrid>
              <a:tr h="151873"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 HEVC 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 HEVC 1.5x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(Test vs Ref)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(Test vs single layer)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12.48%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13.74%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13.19%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10.27%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10.13%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9.26%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EL only (Test vs Ref)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1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-0.15%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-0.07%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94.4%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Mem[%]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BL Match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Matched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Matched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957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with SCE1 2.4+2.5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SCE 1 Category 2.4+2.5 with proposed contribution</a:t>
            </a:r>
          </a:p>
          <a:p>
            <a:pPr lvl="1"/>
            <a:r>
              <a:rPr lang="en-US" sz="2000" dirty="0" smtClean="0"/>
              <a:t>Removed filtering of reference pixels of intra prediction, </a:t>
            </a:r>
            <a:r>
              <a:rPr lang="en-US" sz="2000" smtClean="0"/>
              <a:t>filtering of horizontal </a:t>
            </a:r>
            <a:r>
              <a:rPr lang="en-US" sz="2000" dirty="0" smtClean="0"/>
              <a:t>and vertical intra prediction.</a:t>
            </a:r>
          </a:p>
          <a:p>
            <a:pPr lvl="1"/>
            <a:r>
              <a:rPr lang="en-US" sz="2000" dirty="0" smtClean="0"/>
              <a:t>Encoding was performed in a Microsoft HPC 64 bits computer cluster.</a:t>
            </a:r>
          </a:p>
          <a:p>
            <a:pPr lvl="1"/>
            <a:r>
              <a:rPr lang="en-US" sz="2000" dirty="0" smtClean="0"/>
              <a:t>Decoding was performed with a dedicated Windows 7 64 bits machine with two </a:t>
            </a:r>
            <a:r>
              <a:rPr lang="en-US" sz="2000" dirty="0"/>
              <a:t>Intel Xeon X5365 CPUs </a:t>
            </a:r>
            <a:r>
              <a:rPr lang="en-US" sz="2000" dirty="0" smtClean="0"/>
              <a:t>(8 cores) in a single thread and no other application processes.</a:t>
            </a:r>
          </a:p>
          <a:p>
            <a:pPr lvl="1"/>
            <a:r>
              <a:rPr lang="en-US" sz="2000" dirty="0" smtClean="0"/>
              <a:t>Would like to thank LG for cross-checking in JCTVC-M0385.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6</a:t>
            </a:fld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764322"/>
              </p:ext>
            </p:extLst>
          </p:nvPr>
        </p:nvGraphicFramePr>
        <p:xfrm>
          <a:off x="942759" y="4282440"/>
          <a:ext cx="7258485" cy="2346960"/>
        </p:xfrm>
        <a:graphic>
          <a:graphicData uri="http://schemas.openxmlformats.org/drawingml/2006/table">
            <a:tbl>
              <a:tblPr/>
              <a:tblGrid>
                <a:gridCol w="2413305"/>
                <a:gridCol w="807530"/>
                <a:gridCol w="807530"/>
                <a:gridCol w="807530"/>
                <a:gridCol w="807530"/>
                <a:gridCol w="807530"/>
                <a:gridCol w="807530"/>
              </a:tblGrid>
              <a:tr h="151873"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 HEVC 2x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AI HEVC 1.5x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(Test vs Ref)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(Test vs single layer)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11.90%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12.60%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11.97%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10.18%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9.59%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8.77%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EL only (Test vs Ref)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-0.90%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-0.96%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0.45%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-0.02%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104.6%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Mem[%]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18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BL Match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Matched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Matched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2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contribution </a:t>
            </a:r>
            <a:r>
              <a:rPr lang="en-US" smtClean="0"/>
              <a:t>reduced </a:t>
            </a:r>
            <a:r>
              <a:rPr lang="en-US" smtClean="0"/>
              <a:t>the complexity </a:t>
            </a:r>
            <a:r>
              <a:rPr lang="en-US" dirty="0" smtClean="0"/>
              <a:t>in SHVC with negligible coding gain by </a:t>
            </a:r>
            <a:r>
              <a:rPr lang="en-US" dirty="0" smtClean="0"/>
              <a:t>removing the </a:t>
            </a:r>
            <a:r>
              <a:rPr lang="en-US" dirty="0" smtClean="0"/>
              <a:t>filtering process </a:t>
            </a:r>
            <a:r>
              <a:rPr lang="en-US" dirty="0" smtClean="0"/>
              <a:t>in the</a:t>
            </a:r>
            <a:r>
              <a:rPr lang="en-US" dirty="0" smtClean="0"/>
              <a:t> </a:t>
            </a:r>
            <a:r>
              <a:rPr lang="en-US" dirty="0" smtClean="0"/>
              <a:t>intra prediction </a:t>
            </a:r>
            <a:r>
              <a:rPr lang="en-US" dirty="0" smtClean="0"/>
              <a:t>processes </a:t>
            </a:r>
            <a:r>
              <a:rPr lang="en-US" dirty="0" smtClean="0"/>
              <a:t>of</a:t>
            </a:r>
            <a:endParaRPr lang="en-US" b="1" dirty="0" smtClean="0"/>
          </a:p>
          <a:p>
            <a:pPr lvl="1"/>
            <a:r>
              <a:rPr lang="en-US" dirty="0" smtClean="0"/>
              <a:t>Reference samples </a:t>
            </a:r>
          </a:p>
          <a:p>
            <a:pPr lvl="1"/>
            <a:r>
              <a:rPr lang="en-US" dirty="0" smtClean="0"/>
              <a:t>DC, horizontal, and vertical prediction</a:t>
            </a:r>
          </a:p>
          <a:p>
            <a:r>
              <a:rPr lang="en-US" dirty="0" smtClean="0"/>
              <a:t>Propose to be adopted to SHVC.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91694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296503</TotalTime>
  <Words>675</Words>
  <Application>Microsoft Office PowerPoint</Application>
  <PresentationFormat>On-screen Show (4:3)</PresentationFormat>
  <Paragraphs>192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Non-SCE1: Complexity reduction in intra prediction of enhancement layer in SHVC</vt:lpstr>
      <vt:lpstr>Introduction</vt:lpstr>
      <vt:lpstr>Filtering in SHM-1.0 Intra Prediction</vt:lpstr>
      <vt:lpstr>Propose to Remove Filtering</vt:lpstr>
      <vt:lpstr>Results with SHM1.0</vt:lpstr>
      <vt:lpstr>Results with SCE1 2.4+2.5</vt:lpstr>
      <vt:lpstr>Conclusions</vt:lpstr>
    </vt:vector>
  </TitlesOfParts>
  <Company>Sony Electronics,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Auyeung, Cheung</cp:lastModifiedBy>
  <cp:revision>13327</cp:revision>
  <dcterms:created xsi:type="dcterms:W3CDTF">2006-02-22T01:05:12Z</dcterms:created>
  <dcterms:modified xsi:type="dcterms:W3CDTF">2013-04-18T22:29:54Z</dcterms:modified>
</cp:coreProperties>
</file>