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notesSlides/notesSlide1.xml" ContentType="application/vnd.openxmlformats-officedocument.presentationml.notesSlide+xml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commentAuthors.xml" ContentType="application/vnd.openxmlformats-officedocument.presentationml.commentAuthors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57" r:id="rId1"/>
  </p:sldMasterIdLst>
  <p:notesMasterIdLst>
    <p:notesMasterId r:id="rId18"/>
  </p:notesMasterIdLst>
  <p:handoutMasterIdLst>
    <p:handoutMasterId r:id="rId19"/>
  </p:handoutMasterIdLst>
  <p:sldIdLst>
    <p:sldId id="449" r:id="rId2"/>
    <p:sldId id="450" r:id="rId3"/>
    <p:sldId id="451" r:id="rId4"/>
    <p:sldId id="452" r:id="rId5"/>
    <p:sldId id="463" r:id="rId6"/>
    <p:sldId id="453" r:id="rId7"/>
    <p:sldId id="461" r:id="rId8"/>
    <p:sldId id="455" r:id="rId9"/>
    <p:sldId id="454" r:id="rId10"/>
    <p:sldId id="457" r:id="rId11"/>
    <p:sldId id="467" r:id="rId12"/>
    <p:sldId id="464" r:id="rId13"/>
    <p:sldId id="462" r:id="rId14"/>
    <p:sldId id="460" r:id="rId15"/>
    <p:sldId id="459" r:id="rId16"/>
    <p:sldId id="446" r:id="rId17"/>
  </p:sldIdLst>
  <p:sldSz cx="9144000" cy="5143500" type="screen16x9"/>
  <p:notesSz cx="7010400" cy="92964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1900"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900"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900"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900"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900"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sz="1900"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sz="1900"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sz="1900"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sz="1900"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Hlasny, Daryl" initials="HD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728E3A"/>
    <a:srgbClr val="CCFFCC"/>
    <a:srgbClr val="CCFFFF"/>
    <a:srgbClr val="FFFFCC"/>
    <a:srgbClr val="CCECFF"/>
    <a:srgbClr val="FFCCFF"/>
    <a:srgbClr val="006600"/>
    <a:srgbClr val="663300"/>
    <a:srgbClr val="FF5050"/>
    <a:srgbClr val="000099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E8B1032C-EA38-4F05-BA0D-38AFFFC7BED3}" styleName="Light Style 3 - Accent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 horzBarState="maximized">
    <p:restoredLeft sz="34552" autoAdjust="0"/>
    <p:restoredTop sz="99105" autoAdjust="0"/>
  </p:normalViewPr>
  <p:slideViewPr>
    <p:cSldViewPr>
      <p:cViewPr>
        <p:scale>
          <a:sx n="100" d="100"/>
          <a:sy n="100" d="100"/>
        </p:scale>
        <p:origin x="-858" y="-1182"/>
      </p:cViewPr>
      <p:guideLst>
        <p:guide orient="horz" pos="1627"/>
        <p:guide pos="2880"/>
      </p:guideLst>
    </p:cSldViewPr>
  </p:slideViewPr>
  <p:outlineViewPr>
    <p:cViewPr>
      <p:scale>
        <a:sx n="33" d="100"/>
        <a:sy n="33" d="100"/>
      </p:scale>
      <p:origin x="0" y="336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99" d="100"/>
          <a:sy n="99" d="100"/>
        </p:scale>
        <p:origin x="-3564" y="-90"/>
      </p:cViewPr>
      <p:guideLst>
        <p:guide orient="horz" pos="2928"/>
        <p:guide pos="2209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8.wmf"/><Relationship Id="rId1" Type="http://schemas.openxmlformats.org/officeDocument/2006/relationships/image" Target="../media/image6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3038475" cy="465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defTabSz="931863">
              <a:defRPr sz="1200"/>
            </a:lvl1pPr>
          </a:lstStyle>
          <a:p>
            <a:endParaRPr lang="en-US"/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71925" y="0"/>
            <a:ext cx="3038475" cy="465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algn="r" defTabSz="931863">
              <a:defRPr sz="1200"/>
            </a:lvl1pPr>
          </a:lstStyle>
          <a:p>
            <a:endParaRPr lang="en-US"/>
          </a:p>
        </p:txBody>
      </p:sp>
      <p:sp>
        <p:nvSpPr>
          <p:cNvPr id="10138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1" y="8831265"/>
            <a:ext cx="3038475" cy="465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defTabSz="931863">
              <a:defRPr sz="1200"/>
            </a:lvl1pPr>
          </a:lstStyle>
          <a:p>
            <a:endParaRPr lang="en-US"/>
          </a:p>
        </p:txBody>
      </p:sp>
      <p:sp>
        <p:nvSpPr>
          <p:cNvPr id="10138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71925" y="8831265"/>
            <a:ext cx="3038475" cy="465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algn="r" defTabSz="931863">
              <a:defRPr sz="1200"/>
            </a:lvl1pPr>
          </a:lstStyle>
          <a:p>
            <a:fld id="{F781F78A-6DA5-4E5C-B7DA-CC0FBB00C99F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28333406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3038475" cy="465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defTabSz="931863">
              <a:defRPr sz="1200"/>
            </a:lvl1pPr>
          </a:lstStyle>
          <a:p>
            <a:endParaRPr lang="en-US"/>
          </a:p>
        </p:txBody>
      </p:sp>
      <p:sp>
        <p:nvSpPr>
          <p:cNvPr id="9728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1925" y="0"/>
            <a:ext cx="3038475" cy="465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algn="r" defTabSz="931863">
              <a:defRPr sz="1200"/>
            </a:lvl1pPr>
          </a:lstStyle>
          <a:p>
            <a:endParaRPr lang="en-US"/>
          </a:p>
        </p:txBody>
      </p:sp>
      <p:sp>
        <p:nvSpPr>
          <p:cNvPr id="3277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511175" y="511175"/>
            <a:ext cx="6040438" cy="33972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728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587828" y="4376060"/>
            <a:ext cx="6259286" cy="44196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9728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" y="8831265"/>
            <a:ext cx="3038475" cy="465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defTabSz="931863">
              <a:defRPr sz="1200"/>
            </a:lvl1pPr>
          </a:lstStyle>
          <a:p>
            <a:endParaRPr lang="en-US"/>
          </a:p>
        </p:txBody>
      </p:sp>
      <p:sp>
        <p:nvSpPr>
          <p:cNvPr id="9728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1925" y="8831265"/>
            <a:ext cx="3038475" cy="465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algn="r" defTabSz="931863">
              <a:defRPr sz="1200"/>
            </a:lvl1pPr>
          </a:lstStyle>
          <a:p>
            <a:fld id="{14BF4540-F070-4ED6-A048-E38C81298C37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31064778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511175" y="511175"/>
            <a:ext cx="6040438" cy="33972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BF4540-F070-4ED6-A048-E38C81298C37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51284641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3" descr="SLATITLEPAGE.jpg copy.png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440539" y="845202"/>
            <a:ext cx="8262922" cy="1102519"/>
          </a:xfrm>
          <a:prstGeom prst="rect">
            <a:avLst/>
          </a:prstGeom>
        </p:spPr>
        <p:txBody>
          <a:bodyPr>
            <a:noAutofit/>
          </a:bodyPr>
          <a:lstStyle>
            <a:lvl1pPr algn="ctr">
              <a:defRPr lang="en-US" sz="3600" b="1" baseline="0" dirty="0">
                <a:solidFill>
                  <a:schemeClr val="tx1"/>
                </a:solidFill>
                <a:latin typeface="Calibri" pitchFamily="34" charset="0"/>
                <a:ea typeface="+mj-ea"/>
                <a:cs typeface="Calibri" pitchFamily="34" charset="0"/>
              </a:defRPr>
            </a:lvl1pPr>
          </a:lstStyle>
          <a:p>
            <a:r>
              <a:rPr lang="en-US" dirty="0" smtClean="0"/>
              <a:t>Click to edit Title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903402" y="3375921"/>
            <a:ext cx="5337199" cy="1075292"/>
          </a:xfrm>
        </p:spPr>
        <p:txBody>
          <a:bodyPr>
            <a:normAutofit/>
          </a:bodyPr>
          <a:lstStyle>
            <a:lvl1pPr marL="0" indent="0" algn="ctr">
              <a:spcBef>
                <a:spcPts val="0"/>
              </a:spcBef>
              <a:buNone/>
              <a:defRPr lang="en-US" sz="1800" b="1" dirty="0">
                <a:solidFill>
                  <a:schemeClr val="accent6">
                    <a:lumMod val="75000"/>
                  </a:schemeClr>
                </a:solidFill>
                <a:latin typeface="Calibri" pitchFamily="34" charset="0"/>
                <a:ea typeface="+mj-ea"/>
                <a:cs typeface="Calibri" pitchFamily="34" charset="0"/>
              </a:defRPr>
            </a:lvl1pPr>
            <a:lvl2pPr marL="6094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89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4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79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4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69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64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59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Presenter Information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 hasCustomPrompt="1"/>
          </p:nvPr>
        </p:nvSpPr>
        <p:spPr>
          <a:xfrm>
            <a:off x="430078" y="2198903"/>
            <a:ext cx="8283844" cy="926702"/>
          </a:xfrm>
        </p:spPr>
        <p:txBody>
          <a:bodyPr/>
          <a:lstStyle>
            <a:lvl1pPr marL="0" indent="0" algn="ctr">
              <a:spcBef>
                <a:spcPts val="0"/>
              </a:spcBef>
              <a:buNone/>
              <a:defRPr lang="en-US" sz="2400" b="1" dirty="0">
                <a:solidFill>
                  <a:schemeClr val="tx1"/>
                </a:solidFill>
                <a:latin typeface="Calibri" pitchFamily="34" charset="0"/>
                <a:ea typeface="+mj-ea"/>
                <a:cs typeface="Calibri" pitchFamily="34" charset="0"/>
              </a:defRPr>
            </a:lvl1pPr>
          </a:lstStyle>
          <a:p>
            <a:pPr lvl="0"/>
            <a:r>
              <a:rPr lang="en-US" dirty="0" smtClean="0"/>
              <a:t>Click to edit Subtitle</a:t>
            </a:r>
            <a:endParaRPr lang="en-US" dirty="0"/>
          </a:p>
        </p:txBody>
      </p:sp>
      <p:pic>
        <p:nvPicPr>
          <p:cNvPr id="7" name="Picture 6" descr="SLA Logo Vertical110728 copy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3657598" y="4589879"/>
            <a:ext cx="1828804" cy="470917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45860166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10"/>
          <p:cNvSpPr>
            <a:spLocks noGrp="1" noChangeArrowheads="1"/>
          </p:cNvSpPr>
          <p:nvPr>
            <p:ph idx="1"/>
          </p:nvPr>
        </p:nvSpPr>
        <p:spPr bwMode="auto">
          <a:xfrm>
            <a:off x="572293" y="942268"/>
            <a:ext cx="8152608" cy="36507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7123" tIns="43561" rIns="87123" bIns="4356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10" name="Title 9"/>
          <p:cNvSpPr>
            <a:spLocks noGrp="1" noChangeArrowheads="1"/>
          </p:cNvSpPr>
          <p:nvPr>
            <p:ph type="title"/>
          </p:nvPr>
        </p:nvSpPr>
        <p:spPr bwMode="auto">
          <a:xfrm>
            <a:off x="104776" y="1"/>
            <a:ext cx="8938418" cy="6102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7123" tIns="43561" rIns="87123" bIns="43561" numCol="1" anchor="ctr" anchorCtr="0" compatLnSpc="1">
            <a:prstTxWarp prst="textNoShape">
              <a:avLst/>
            </a:prstTxWarp>
          </a:bodyPr>
          <a:lstStyle>
            <a:lvl1pPr>
              <a:defRPr>
                <a:latin typeface="Calibri" pitchFamily="34" charset="0"/>
                <a:cs typeface="Calibri" pitchFamily="34" charset="0"/>
              </a:defRPr>
            </a:lvl1pPr>
          </a:lstStyle>
          <a:p>
            <a:pPr lvl="0"/>
            <a:r>
              <a:rPr lang="en-US" dirty="0" smtClean="0"/>
              <a:t>Click to edit title</a:t>
            </a:r>
          </a:p>
        </p:txBody>
      </p:sp>
    </p:spTree>
    <p:extLst>
      <p:ext uri="{BB962C8B-B14F-4D97-AF65-F5344CB8AC3E}">
        <p14:creationId xmlns="" xmlns:p14="http://schemas.microsoft.com/office/powerpoint/2010/main" val="402633096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485776" y="936198"/>
            <a:ext cx="3800474" cy="3692281"/>
          </a:xfrm>
        </p:spPr>
        <p:txBody>
          <a:bodyPr/>
          <a:lstStyle>
            <a:lvl1pPr>
              <a:defRPr sz="2400" baseline="0"/>
            </a:lvl1pPr>
            <a:lvl2pPr>
              <a:defRPr sz="20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First Level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4752976" y="945714"/>
            <a:ext cx="3819525" cy="3692281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First Level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8" name="Rectangle 9"/>
          <p:cNvSpPr>
            <a:spLocks noGrp="1" noChangeArrowheads="1"/>
          </p:cNvSpPr>
          <p:nvPr>
            <p:ph type="title"/>
          </p:nvPr>
        </p:nvSpPr>
        <p:spPr bwMode="auto">
          <a:xfrm>
            <a:off x="104776" y="1"/>
            <a:ext cx="8938418" cy="6102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7123" tIns="43561" rIns="87123" bIns="43561" numCol="1" anchor="ctr" anchorCtr="0" compatLnSpc="1">
            <a:prstTxWarp prst="textNoShape">
              <a:avLst/>
            </a:prstTxWarp>
          </a:bodyPr>
          <a:lstStyle>
            <a:lvl1pPr>
              <a:defRPr>
                <a:latin typeface="Calibri" pitchFamily="34" charset="0"/>
                <a:cs typeface="Calibri" pitchFamily="34" charset="0"/>
              </a:defRPr>
            </a:lvl1pPr>
          </a:lstStyle>
          <a:p>
            <a:pPr lvl="0"/>
            <a:r>
              <a:rPr lang="en-US" dirty="0" smtClean="0"/>
              <a:t>Click to edit title</a:t>
            </a:r>
          </a:p>
        </p:txBody>
      </p:sp>
    </p:spTree>
    <p:extLst>
      <p:ext uri="{BB962C8B-B14F-4D97-AF65-F5344CB8AC3E}">
        <p14:creationId xmlns="" xmlns:p14="http://schemas.microsoft.com/office/powerpoint/2010/main" val="359312969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9"/>
          <p:cNvSpPr>
            <a:spLocks noGrp="1" noChangeArrowheads="1"/>
          </p:cNvSpPr>
          <p:nvPr>
            <p:ph type="title"/>
          </p:nvPr>
        </p:nvSpPr>
        <p:spPr bwMode="auto">
          <a:xfrm>
            <a:off x="104776" y="1"/>
            <a:ext cx="8938418" cy="6102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7123" tIns="43561" rIns="87123" bIns="43561" numCol="1" anchor="ctr" anchorCtr="0" compatLnSpc="1">
            <a:prstTxWarp prst="textNoShape">
              <a:avLst/>
            </a:prstTxWarp>
          </a:bodyPr>
          <a:lstStyle>
            <a:lvl1pPr>
              <a:defRPr>
                <a:latin typeface="Calibri" pitchFamily="34" charset="0"/>
                <a:cs typeface="Calibri" pitchFamily="34" charset="0"/>
              </a:defRPr>
            </a:lvl1pPr>
          </a:lstStyle>
          <a:p>
            <a:pPr lvl="0"/>
            <a:r>
              <a:rPr lang="en-US" dirty="0" smtClean="0"/>
              <a:t>Click to edit title</a:t>
            </a:r>
          </a:p>
        </p:txBody>
      </p:sp>
    </p:spTree>
    <p:extLst>
      <p:ext uri="{BB962C8B-B14F-4D97-AF65-F5344CB8AC3E}">
        <p14:creationId xmlns="" xmlns:p14="http://schemas.microsoft.com/office/powerpoint/2010/main" val="46126713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nal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 bwMode="auto"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87153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9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</a:endParaRPr>
          </a:p>
        </p:txBody>
      </p:sp>
      <p:pic>
        <p:nvPicPr>
          <p:cNvPr id="5" name="Picture 13" descr="SLATITLEPAGE.jpg copy.png"/>
          <p:cNvPicPr>
            <a:picLocks noChangeAspect="1"/>
          </p:cNvPicPr>
          <p:nvPr userDrawn="1"/>
        </p:nvPicPr>
        <p:blipFill>
          <a:blip r:embed="rId2" cstate="print"/>
          <a:srcRect l="15042" r="12174"/>
          <a:stretch>
            <a:fillRect/>
          </a:stretch>
        </p:blipFill>
        <p:spPr bwMode="auto">
          <a:xfrm>
            <a:off x="0" y="-961611"/>
            <a:ext cx="9144000" cy="70667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7" descr="SLA Logo Vertical110728 copy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3262267" y="2234495"/>
            <a:ext cx="2619466" cy="67451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SLATITLEPAGE.jpg copy.png"/>
          <p:cNvPicPr>
            <a:picLocks noChangeAspect="1"/>
          </p:cNvPicPr>
          <p:nvPr userDrawn="1"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0" y="4916837"/>
            <a:ext cx="9144000" cy="226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4526" name="Rectangle 14"/>
          <p:cNvSpPr>
            <a:spLocks noChangeArrowheads="1"/>
          </p:cNvSpPr>
          <p:nvPr userDrawn="1"/>
        </p:nvSpPr>
        <p:spPr bwMode="auto">
          <a:xfrm>
            <a:off x="0" y="1"/>
            <a:ext cx="9144000" cy="610245"/>
          </a:xfrm>
          <a:prstGeom prst="rect">
            <a:avLst/>
          </a:prstGeom>
          <a:solidFill>
            <a:srgbClr val="000066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87153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900" b="0" i="0" u="none" strike="noStrike" kern="1200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+mn-ea"/>
              <a:cs typeface="Calibri" pitchFamily="34" charset="0"/>
            </a:endParaRPr>
          </a:p>
        </p:txBody>
      </p:sp>
      <p:sp>
        <p:nvSpPr>
          <p:cNvPr id="1032" name="Rectangle 9"/>
          <p:cNvSpPr>
            <a:spLocks noGrp="1" noChangeArrowheads="1"/>
          </p:cNvSpPr>
          <p:nvPr>
            <p:ph type="title"/>
          </p:nvPr>
        </p:nvSpPr>
        <p:spPr bwMode="auto">
          <a:xfrm>
            <a:off x="104776" y="1"/>
            <a:ext cx="8938418" cy="6102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7123" tIns="43561" rIns="87123" bIns="43561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1036" name="Rectangle 10"/>
          <p:cNvSpPr>
            <a:spLocks noGrp="1" noChangeArrowheads="1"/>
          </p:cNvSpPr>
          <p:nvPr>
            <p:ph type="body" idx="1"/>
          </p:nvPr>
        </p:nvSpPr>
        <p:spPr bwMode="auto">
          <a:xfrm>
            <a:off x="572293" y="770812"/>
            <a:ext cx="8152608" cy="38350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7123" tIns="43561" rIns="87123" bIns="4356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pic>
        <p:nvPicPr>
          <p:cNvPr id="11" name="Picture 10" descr="SLA Logo Horizontal 110728 copy.png"/>
          <p:cNvPicPr>
            <a:picLocks noChangeAspect="1"/>
          </p:cNvPicPr>
          <p:nvPr userDrawn="1"/>
        </p:nvPicPr>
        <p:blipFill>
          <a:blip r:embed="rId9" cstate="print"/>
          <a:srcRect l="3013"/>
          <a:stretch>
            <a:fillRect/>
          </a:stretch>
        </p:blipFill>
        <p:spPr>
          <a:xfrm>
            <a:off x="0" y="4947551"/>
            <a:ext cx="2291120" cy="171516"/>
          </a:xfrm>
          <a:prstGeom prst="rect">
            <a:avLst/>
          </a:prstGeom>
        </p:spPr>
      </p:pic>
      <p:sp>
        <p:nvSpPr>
          <p:cNvPr id="13" name="Footer Placeholder 3"/>
          <p:cNvSpPr txBox="1">
            <a:spLocks/>
          </p:cNvSpPr>
          <p:nvPr userDrawn="1"/>
        </p:nvSpPr>
        <p:spPr>
          <a:xfrm>
            <a:off x="2133600" y="4929344"/>
            <a:ext cx="7010401" cy="215504"/>
          </a:xfrm>
          <a:prstGeom prst="rect">
            <a:avLst/>
          </a:prstGeom>
          <a:noFill/>
        </p:spPr>
        <p:txBody>
          <a:bodyPr anchor="ctr"/>
          <a:lstStyle>
            <a:defPPr>
              <a:defRPr lang="en-US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sz="600" b="1" kern="1200">
                <a:solidFill>
                  <a:srgbClr val="000066"/>
                </a:solidFill>
                <a:latin typeface="Verdana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19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19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19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19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9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9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9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9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9pPr>
          </a:lstStyle>
          <a:p>
            <a: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dirty="0" smtClean="0"/>
              <a:t>JCT-VC </a:t>
            </a:r>
            <a:r>
              <a:rPr lang="en-US" sz="800" dirty="0" smtClean="0"/>
              <a:t>M0215: </a:t>
            </a:r>
            <a:r>
              <a:rPr lang="en-CA" sz="600" b="1" kern="1200" dirty="0" smtClean="0">
                <a:solidFill>
                  <a:srgbClr val="000066"/>
                </a:solidFill>
                <a:latin typeface="Verdana" pitchFamily="34" charset="0"/>
                <a:ea typeface="+mn-ea"/>
                <a:cs typeface="+mn-cs"/>
              </a:rPr>
              <a:t>Non-SCE4: Adaptive up-sampling of base layer picture using Simplified Separable bilateral filters</a:t>
            </a:r>
            <a:r>
              <a:rPr lang="en-US" sz="700" kern="0" dirty="0" smtClean="0"/>
              <a:t>|   </a:t>
            </a:r>
            <a:r>
              <a:rPr lang="en-US" sz="700" kern="0" dirty="0" smtClean="0"/>
              <a:t>Apr.</a:t>
            </a:r>
            <a:r>
              <a:rPr lang="en-US" sz="700" kern="0" baseline="0" dirty="0" smtClean="0"/>
              <a:t> 2013</a:t>
            </a:r>
            <a:r>
              <a:rPr lang="en-US" sz="700" kern="0" dirty="0" smtClean="0"/>
              <a:t>   |   </a:t>
            </a:r>
            <a:fld id="{95F343B4-3827-46CB-BBEB-8360B6C13ADE}" type="slidenum">
              <a:rPr lang="en-US" sz="700" kern="0" smtClean="0"/>
              <a:pPr marL="0" marR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sz="700" kern="0" dirty="0" smtClean="0"/>
              <a:t> 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68" r:id="rId2"/>
    <p:sldLayoutId id="2147483696" r:id="rId3"/>
    <p:sldLayoutId id="2147483669" r:id="rId4"/>
    <p:sldLayoutId id="2147483699" r:id="rId5"/>
    <p:sldLayoutId id="2147483700" r:id="rId6"/>
  </p:sldLayoutIdLst>
  <p:timing>
    <p:tnLst>
      <p:par>
        <p:cTn id="1" dur="indefinite" restart="never" nodeType="tmRoot"/>
      </p:par>
    </p:tnLst>
  </p:timing>
  <p:hf hdr="0" dt="0"/>
  <p:txStyles>
    <p:titleStyle>
      <a:lvl1pPr algn="ctr" defTabSz="871538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Calibri" pitchFamily="34" charset="0"/>
          <a:ea typeface="+mj-ea"/>
          <a:cs typeface="Calibri" pitchFamily="34" charset="0"/>
        </a:defRPr>
      </a:lvl1pPr>
      <a:lvl2pPr algn="l" defTabSz="871538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Tahoma" pitchFamily="34" charset="0"/>
        </a:defRPr>
      </a:lvl2pPr>
      <a:lvl3pPr algn="l" defTabSz="871538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Tahoma" pitchFamily="34" charset="0"/>
        </a:defRPr>
      </a:lvl3pPr>
      <a:lvl4pPr algn="l" defTabSz="871538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Tahoma" pitchFamily="34" charset="0"/>
        </a:defRPr>
      </a:lvl4pPr>
      <a:lvl5pPr algn="l" defTabSz="871538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Tahoma" pitchFamily="34" charset="0"/>
        </a:defRPr>
      </a:lvl5pPr>
      <a:lvl6pPr marL="457200" algn="l" defTabSz="871538" rtl="0" fontAlgn="base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Tahoma" pitchFamily="34" charset="0"/>
        </a:defRPr>
      </a:lvl6pPr>
      <a:lvl7pPr marL="914400" algn="l" defTabSz="871538" rtl="0" fontAlgn="base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Tahoma" pitchFamily="34" charset="0"/>
        </a:defRPr>
      </a:lvl7pPr>
      <a:lvl8pPr marL="1371600" algn="l" defTabSz="871538" rtl="0" fontAlgn="base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Tahoma" pitchFamily="34" charset="0"/>
        </a:defRPr>
      </a:lvl8pPr>
      <a:lvl9pPr marL="1828800" algn="l" defTabSz="871538" rtl="0" fontAlgn="base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Tahoma" pitchFamily="34" charset="0"/>
        </a:defRPr>
      </a:lvl9pPr>
    </p:titleStyle>
    <p:bodyStyle>
      <a:lvl1pPr marL="325438" indent="-325438" algn="l" defTabSz="871538" rtl="0" eaLnBrk="0" fontAlgn="base" hangingPunct="0">
        <a:spcBef>
          <a:spcPct val="20000"/>
        </a:spcBef>
        <a:spcAft>
          <a:spcPct val="0"/>
        </a:spcAft>
        <a:buClr>
          <a:schemeClr val="bg1">
            <a:lumMod val="50000"/>
          </a:schemeClr>
        </a:buClr>
        <a:buSzPct val="60000"/>
        <a:buFont typeface="Wingdings" pitchFamily="2" charset="2"/>
        <a:buChar char="n"/>
        <a:defRPr sz="2800">
          <a:solidFill>
            <a:schemeClr val="tx1"/>
          </a:solidFill>
          <a:latin typeface="Calibri" pitchFamily="34" charset="0"/>
          <a:ea typeface="+mn-ea"/>
          <a:cs typeface="Calibri" pitchFamily="34" charset="0"/>
        </a:defRPr>
      </a:lvl1pPr>
      <a:lvl2pPr marL="706438" indent="-269875" algn="l" defTabSz="871538" rtl="0" eaLnBrk="0" fontAlgn="base" hangingPunct="0">
        <a:spcBef>
          <a:spcPct val="20000"/>
        </a:spcBef>
        <a:spcAft>
          <a:spcPct val="0"/>
        </a:spcAft>
        <a:buClr>
          <a:schemeClr val="bg1">
            <a:lumMod val="50000"/>
          </a:schemeClr>
        </a:buClr>
        <a:buSzPct val="55000"/>
        <a:buFont typeface="Wingdings" pitchFamily="2" charset="2"/>
        <a:buChar char="n"/>
        <a:defRPr sz="2400">
          <a:solidFill>
            <a:schemeClr val="tx1"/>
          </a:solidFill>
          <a:latin typeface="Calibri" pitchFamily="34" charset="0"/>
          <a:cs typeface="Calibri" pitchFamily="34" charset="0"/>
        </a:defRPr>
      </a:lvl2pPr>
      <a:lvl3pPr marL="1087438" indent="-215900" algn="l" defTabSz="871538" rtl="0" eaLnBrk="0" fontAlgn="base" hangingPunct="0">
        <a:spcBef>
          <a:spcPct val="20000"/>
        </a:spcBef>
        <a:spcAft>
          <a:spcPct val="0"/>
        </a:spcAft>
        <a:buClr>
          <a:schemeClr val="bg1">
            <a:lumMod val="50000"/>
          </a:schemeClr>
        </a:buClr>
        <a:buSzPct val="50000"/>
        <a:buFont typeface="Wingdings" pitchFamily="2" charset="2"/>
        <a:buChar char="n"/>
        <a:defRPr sz="2200">
          <a:solidFill>
            <a:schemeClr val="tx1"/>
          </a:solidFill>
          <a:latin typeface="Calibri" pitchFamily="34" charset="0"/>
          <a:cs typeface="Calibri" pitchFamily="34" charset="0"/>
        </a:defRPr>
      </a:lvl3pPr>
      <a:lvl4pPr marL="1524000" indent="-217488" algn="l" defTabSz="871538" rtl="0" eaLnBrk="0" fontAlgn="base" hangingPunct="0">
        <a:spcBef>
          <a:spcPct val="20000"/>
        </a:spcBef>
        <a:spcAft>
          <a:spcPct val="0"/>
        </a:spcAft>
        <a:buClr>
          <a:schemeClr val="bg1">
            <a:lumMod val="50000"/>
          </a:schemeClr>
        </a:buClr>
        <a:buSzPct val="55000"/>
        <a:buFont typeface="Wingdings" pitchFamily="2" charset="2"/>
        <a:buChar char="n"/>
        <a:defRPr sz="2000">
          <a:solidFill>
            <a:schemeClr val="tx1"/>
          </a:solidFill>
          <a:latin typeface="Calibri" pitchFamily="34" charset="0"/>
          <a:cs typeface="Calibri" pitchFamily="34" charset="0"/>
        </a:defRPr>
      </a:lvl4pPr>
      <a:lvl5pPr marL="1960563" indent="-217488" algn="l" defTabSz="871538" rtl="0" eaLnBrk="0" fontAlgn="base" hangingPunct="0">
        <a:spcBef>
          <a:spcPct val="20000"/>
        </a:spcBef>
        <a:spcAft>
          <a:spcPct val="0"/>
        </a:spcAft>
        <a:buClr>
          <a:schemeClr val="bg1">
            <a:lumMod val="50000"/>
          </a:schemeClr>
        </a:buClr>
        <a:buSzPct val="50000"/>
        <a:buFont typeface="Wingdings" pitchFamily="2" charset="2"/>
        <a:buChar char="n"/>
        <a:defRPr sz="1800">
          <a:solidFill>
            <a:schemeClr val="tx1"/>
          </a:solidFill>
          <a:latin typeface="Calibri" pitchFamily="34" charset="0"/>
          <a:cs typeface="Calibri" pitchFamily="34" charset="0"/>
        </a:defRPr>
      </a:lvl5pPr>
      <a:lvl6pPr marL="2417763" indent="-217488" algn="l" defTabSz="871538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1900">
          <a:solidFill>
            <a:schemeClr val="tx1"/>
          </a:solidFill>
          <a:latin typeface="+mn-lt"/>
        </a:defRPr>
      </a:lvl6pPr>
      <a:lvl7pPr marL="2874963" indent="-217488" algn="l" defTabSz="871538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1900">
          <a:solidFill>
            <a:schemeClr val="tx1"/>
          </a:solidFill>
          <a:latin typeface="+mn-lt"/>
        </a:defRPr>
      </a:lvl7pPr>
      <a:lvl8pPr marL="3332163" indent="-217488" algn="l" defTabSz="871538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1900">
          <a:solidFill>
            <a:schemeClr val="tx1"/>
          </a:solidFill>
          <a:latin typeface="+mn-lt"/>
        </a:defRPr>
      </a:lvl8pPr>
      <a:lvl9pPr marL="3789363" indent="-217488" algn="l" defTabSz="871538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19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emf"/><Relationship Id="rId2" Type="http://schemas.openxmlformats.org/officeDocument/2006/relationships/image" Target="../media/image17.emf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emf"/><Relationship Id="rId2" Type="http://schemas.openxmlformats.org/officeDocument/2006/relationships/image" Target="../media/image19.emf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emf"/><Relationship Id="rId2" Type="http://schemas.openxmlformats.org/officeDocument/2006/relationships/image" Target="../media/image21.emf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emf"/><Relationship Id="rId2" Type="http://schemas.openxmlformats.org/officeDocument/2006/relationships/image" Target="../media/image23.emf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emf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.v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emf"/><Relationship Id="rId3" Type="http://schemas.openxmlformats.org/officeDocument/2006/relationships/oleObject" Target="../embeddings/oleObject2.bin"/><Relationship Id="rId7" Type="http://schemas.openxmlformats.org/officeDocument/2006/relationships/image" Target="../media/image9.wmf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5.bin"/><Relationship Id="rId5" Type="http://schemas.openxmlformats.org/officeDocument/2006/relationships/oleObject" Target="../embeddings/oleObject4.bin"/><Relationship Id="rId4" Type="http://schemas.openxmlformats.org/officeDocument/2006/relationships/oleObject" Target="../embeddings/oleObject3.bin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3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emf"/><Relationship Id="rId2" Type="http://schemas.openxmlformats.org/officeDocument/2006/relationships/image" Target="../media/image14.emf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emf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40539" y="845202"/>
            <a:ext cx="8262922" cy="1955148"/>
          </a:xfrm>
        </p:spPr>
        <p:txBody>
          <a:bodyPr/>
          <a:lstStyle/>
          <a:p>
            <a:r>
              <a:rPr lang="en-US" sz="4000" dirty="0" smtClean="0"/>
              <a:t>JCT-VC </a:t>
            </a:r>
            <a:r>
              <a:rPr lang="en-US" sz="4000" dirty="0" smtClean="0"/>
              <a:t>M0215: </a:t>
            </a:r>
            <a:r>
              <a:rPr lang="en-CA" sz="4000" dirty="0" smtClean="0"/>
              <a:t>Non-SCE4: Adaptive up-sampling of base layer picture using Simplified Separable bilateral filters</a:t>
            </a:r>
            <a:endParaRPr lang="en-US" sz="4000" dirty="0">
              <a:solidFill>
                <a:srgbClr val="0070C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05000" y="3257550"/>
            <a:ext cx="5337199" cy="1075292"/>
          </a:xfrm>
        </p:spPr>
        <p:txBody>
          <a:bodyPr>
            <a:normAutofit/>
          </a:bodyPr>
          <a:lstStyle/>
          <a:p>
            <a:r>
              <a:rPr lang="en-US" dirty="0" smtClean="0"/>
              <a:t>Jie Zhao, Kiran Misra, Andrew Segall</a:t>
            </a:r>
          </a:p>
          <a:p>
            <a:endParaRPr lang="en-US" dirty="0" smtClean="0"/>
          </a:p>
          <a:p>
            <a:r>
              <a:rPr lang="en-US" dirty="0" smtClean="0"/>
              <a:t>Presenter: Andrew Segall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12666603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Experimental </a:t>
            </a:r>
            <a:r>
              <a:rPr lang="en-US" b="0" dirty="0" smtClean="0"/>
              <a:t>Result</a:t>
            </a:r>
            <a:endParaRPr lang="en-US" b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2293" y="770812"/>
            <a:ext cx="2018507" cy="3835024"/>
          </a:xfrm>
        </p:spPr>
        <p:txBody>
          <a:bodyPr/>
          <a:lstStyle/>
          <a:p>
            <a:r>
              <a:rPr lang="en-US" sz="2000" dirty="0" smtClean="0"/>
              <a:t>Average </a:t>
            </a:r>
            <a:r>
              <a:rPr lang="en-US" sz="2000" dirty="0" smtClean="0"/>
              <a:t>0.9/0.8/1.0% rate reduction for AI/RA/LD_P 2X cases.</a:t>
            </a:r>
          </a:p>
          <a:p>
            <a:r>
              <a:rPr lang="en-US" sz="2000" dirty="0" smtClean="0"/>
              <a:t>0.2/0.0/0.3%  rate reduction for </a:t>
            </a:r>
            <a:r>
              <a:rPr lang="en-US" sz="2000" dirty="0" smtClean="0"/>
              <a:t>AI/RA/LD_P 1.5X </a:t>
            </a:r>
            <a:r>
              <a:rPr lang="en-US" sz="2000" dirty="0" smtClean="0"/>
              <a:t>cases.</a:t>
            </a:r>
            <a:endParaRPr lang="en-US" sz="2000" dirty="0" smtClean="0"/>
          </a:p>
        </p:txBody>
      </p:sp>
      <p:pic>
        <p:nvPicPr>
          <p:cNvPr id="4403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65252" y="714374"/>
            <a:ext cx="5898178" cy="2162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403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86050" y="2756950"/>
            <a:ext cx="5972175" cy="2135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Experimental Result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2293" y="770812"/>
            <a:ext cx="3542507" cy="3835024"/>
          </a:xfrm>
        </p:spPr>
        <p:txBody>
          <a:bodyPr/>
          <a:lstStyle/>
          <a:p>
            <a:r>
              <a:rPr lang="en-US" sz="2000" dirty="0" smtClean="0"/>
              <a:t>We also implemented CU based upsampler/filter at decoder side into SHM1.0 and into our test software.</a:t>
            </a:r>
          </a:p>
          <a:p>
            <a:r>
              <a:rPr lang="en-US" sz="2000" dirty="0" smtClean="0"/>
              <a:t>1</a:t>
            </a:r>
            <a:r>
              <a:rPr lang="en-US" sz="2000" baseline="30000" dirty="0" smtClean="0"/>
              <a:t>st</a:t>
            </a:r>
            <a:r>
              <a:rPr lang="en-US" sz="2000" dirty="0" smtClean="0"/>
              <a:t> tables shows the speedup of CU based upsampler vs. picture based upsampler in SHM1.0.</a:t>
            </a:r>
          </a:p>
          <a:p>
            <a:r>
              <a:rPr lang="en-US" sz="2000" dirty="0" smtClean="0"/>
              <a:t>2</a:t>
            </a:r>
            <a:r>
              <a:rPr lang="en-US" sz="2000" baseline="30000" dirty="0" smtClean="0"/>
              <a:t>nd</a:t>
            </a:r>
            <a:r>
              <a:rPr lang="en-US" sz="2000" dirty="0" smtClean="0"/>
              <a:t> table shows the decoder timing ratio of our proposed tool vs. SHM1.0 anchor, both using CU based upsampler. </a:t>
            </a:r>
            <a:endParaRPr lang="en-US" sz="2000" dirty="0"/>
          </a:p>
        </p:txBody>
      </p:sp>
      <p:pic>
        <p:nvPicPr>
          <p:cNvPr id="45060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8200" y="3486150"/>
            <a:ext cx="6105525" cy="1090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5061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95800" y="1504950"/>
            <a:ext cx="6181725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TextBox 10"/>
          <p:cNvSpPr txBox="1"/>
          <p:nvPr/>
        </p:nvSpPr>
        <p:spPr>
          <a:xfrm>
            <a:off x="4724400" y="895350"/>
            <a:ext cx="416178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latin typeface="Times New Roman" pitchFamily="18" charset="0"/>
                <a:cs typeface="Times New Roman" pitchFamily="18" charset="0"/>
              </a:rPr>
              <a:t>Decoder Timing </a:t>
            </a:r>
            <a:r>
              <a:rPr lang="en-CA" sz="1400" dirty="0" smtClean="0">
                <a:latin typeface="Times New Roman" pitchFamily="18" charset="0"/>
                <a:cs typeface="Times New Roman" pitchFamily="18" charset="0"/>
              </a:rPr>
              <a:t>of SHM1.0 with CU based upsampler </a:t>
            </a:r>
            <a:endParaRPr lang="en-CA" sz="1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CA" sz="1400" dirty="0" smtClean="0">
                <a:latin typeface="Times New Roman" pitchFamily="18" charset="0"/>
                <a:cs typeface="Times New Roman" pitchFamily="18" charset="0"/>
              </a:rPr>
              <a:t>vs</a:t>
            </a:r>
            <a:r>
              <a:rPr lang="en-CA" sz="1400" dirty="0" smtClean="0">
                <a:latin typeface="Times New Roman" pitchFamily="18" charset="0"/>
                <a:cs typeface="Times New Roman" pitchFamily="18" charset="0"/>
              </a:rPr>
              <a:t>. SHM1.0 with picture based upsampler</a:t>
            </a:r>
            <a:endParaRPr lang="en-US" sz="14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800600" y="2876550"/>
            <a:ext cx="416178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latin typeface="Times New Roman" pitchFamily="18" charset="0"/>
                <a:cs typeface="Times New Roman" pitchFamily="18" charset="0"/>
              </a:rPr>
              <a:t>Decoder Timing </a:t>
            </a:r>
            <a:r>
              <a:rPr lang="en-CA" sz="1400" dirty="0" smtClean="0">
                <a:latin typeface="Times New Roman" pitchFamily="18" charset="0"/>
                <a:cs typeface="Times New Roman" pitchFamily="18" charset="0"/>
              </a:rPr>
              <a:t>of SHM1.0 with CU based upsampler </a:t>
            </a:r>
            <a:endParaRPr lang="en-CA" sz="1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CA" sz="1400" dirty="0" smtClean="0">
                <a:latin typeface="Times New Roman" pitchFamily="18" charset="0"/>
                <a:cs typeface="Times New Roman" pitchFamily="18" charset="0"/>
              </a:rPr>
              <a:t>vs</a:t>
            </a:r>
            <a:r>
              <a:rPr lang="en-CA" sz="1400" dirty="0" smtClean="0">
                <a:latin typeface="Times New Roman" pitchFamily="18" charset="0"/>
                <a:cs typeface="Times New Roman" pitchFamily="18" charset="0"/>
              </a:rPr>
              <a:t>. SHM1.0 with picture based upsampler</a:t>
            </a:r>
            <a:endParaRPr lang="en-US" sz="14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Complexity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2293" y="770812"/>
            <a:ext cx="8038307" cy="2334338"/>
          </a:xfrm>
        </p:spPr>
        <p:txBody>
          <a:bodyPr/>
          <a:lstStyle/>
          <a:p>
            <a:r>
              <a:rPr lang="en-US" sz="2000" dirty="0" smtClean="0"/>
              <a:t>In our test, we used 3x1 spatial kernel and a 9 level gradient kernel</a:t>
            </a:r>
          </a:p>
          <a:p>
            <a:r>
              <a:rPr lang="en-CA" sz="2000" dirty="0" smtClean="0"/>
              <a:t>Spatial kernel and gradient kernel in f(</a:t>
            </a:r>
            <a:r>
              <a:rPr lang="en-CA" sz="2000" dirty="0" err="1" smtClean="0"/>
              <a:t>a,b</a:t>
            </a:r>
            <a:r>
              <a:rPr lang="en-CA" sz="2000" dirty="0" smtClean="0"/>
              <a:t>,</a:t>
            </a:r>
            <a:r>
              <a:rPr lang="en-US" sz="2000" i="1" dirty="0" err="1" smtClean="0"/>
              <a:t>I</a:t>
            </a:r>
            <a:r>
              <a:rPr lang="en-US" sz="2000" i="1" baseline="-25000" dirty="0" err="1" smtClean="0"/>
              <a:t>a,b</a:t>
            </a:r>
            <a:r>
              <a:rPr lang="en-US" sz="2000" i="1" baseline="-25000" dirty="0" smtClean="0"/>
              <a:t>,</a:t>
            </a:r>
            <a:r>
              <a:rPr lang="en-US" sz="2000" i="1" dirty="0" smtClean="0"/>
              <a:t> </a:t>
            </a:r>
            <a:r>
              <a:rPr lang="en-US" sz="2000" i="1" dirty="0" err="1" smtClean="0"/>
              <a:t>I</a:t>
            </a:r>
            <a:r>
              <a:rPr lang="en-US" sz="2000" i="1" baseline="-25000" dirty="0" err="1" smtClean="0"/>
              <a:t>x,y</a:t>
            </a:r>
            <a:r>
              <a:rPr lang="en-CA" sz="2000" dirty="0" smtClean="0"/>
              <a:t>) </a:t>
            </a:r>
            <a:r>
              <a:rPr lang="en-CA" sz="2000" dirty="0" smtClean="0"/>
              <a:t>are combined </a:t>
            </a:r>
            <a:r>
              <a:rPr lang="en-CA" sz="2000" dirty="0" smtClean="0"/>
              <a:t>into one look-up-table </a:t>
            </a:r>
            <a:r>
              <a:rPr lang="en-CA" sz="2000" dirty="0" smtClean="0"/>
              <a:t>to reduce </a:t>
            </a:r>
            <a:r>
              <a:rPr lang="en-CA" sz="2000" dirty="0" smtClean="0"/>
              <a:t>the number of multiplications</a:t>
            </a:r>
            <a:r>
              <a:rPr lang="en-CA" sz="2000" dirty="0" smtClean="0"/>
              <a:t>. </a:t>
            </a:r>
            <a:r>
              <a:rPr lang="en-US" sz="2000" dirty="0" smtClean="0"/>
              <a:t>Division </a:t>
            </a:r>
            <a:r>
              <a:rPr lang="en-US" sz="2000" dirty="0" smtClean="0"/>
              <a:t>is </a:t>
            </a:r>
            <a:r>
              <a:rPr lang="en-US" sz="2000" dirty="0" smtClean="0"/>
              <a:t>also implemented </a:t>
            </a:r>
            <a:r>
              <a:rPr lang="en-US" sz="2000" dirty="0" smtClean="0"/>
              <a:t>as reciprocal look up</a:t>
            </a:r>
            <a:r>
              <a:rPr lang="en-US" sz="2000" dirty="0" smtClean="0"/>
              <a:t>.</a:t>
            </a:r>
          </a:p>
          <a:p>
            <a:r>
              <a:rPr lang="en-US" sz="2000" dirty="0" smtClean="0"/>
              <a:t>The 3x1 bilateral filter equations shown before can be simplified as below. It takes 3 </a:t>
            </a:r>
            <a:r>
              <a:rPr lang="en-US" sz="2000" dirty="0" smtClean="0"/>
              <a:t>multiplication, and 5 additions (including 2 to calculate the gradient) to compute an output value. </a:t>
            </a:r>
            <a:endParaRPr lang="en-US" sz="2000" dirty="0" smtClean="0"/>
          </a:p>
        </p:txBody>
      </p:sp>
      <p:pic>
        <p:nvPicPr>
          <p:cNvPr id="3891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000" y="3257550"/>
            <a:ext cx="7215188" cy="3218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891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2000" y="3790950"/>
            <a:ext cx="7464425" cy="3540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TextBox 7"/>
          <p:cNvSpPr txBox="1"/>
          <p:nvPr/>
        </p:nvSpPr>
        <p:spPr>
          <a:xfrm>
            <a:off x="685800" y="4400550"/>
            <a:ext cx="447058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i="1" dirty="0" smtClean="0">
                <a:latin typeface="Calibri" pitchFamily="34" charset="0"/>
                <a:cs typeface="Calibri" pitchFamily="34" charset="0"/>
              </a:rPr>
              <a:t>Note: </a:t>
            </a:r>
            <a:r>
              <a:rPr lang="en-US" sz="1400" i="1" dirty="0" err="1" smtClean="0">
                <a:latin typeface="Calibri" pitchFamily="34" charset="0"/>
                <a:cs typeface="Calibri" pitchFamily="34" charset="0"/>
              </a:rPr>
              <a:t>A</a:t>
            </a:r>
            <a:r>
              <a:rPr lang="en-US" sz="1400" i="1" baseline="-25000" dirty="0" err="1" smtClean="0">
                <a:latin typeface="Calibri" pitchFamily="34" charset="0"/>
                <a:cs typeface="Calibri" pitchFamily="34" charset="0"/>
              </a:rPr>
              <a:t>i,j</a:t>
            </a:r>
            <a:r>
              <a:rPr lang="en-US" sz="1400" i="1" baseline="-250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1400" dirty="0" smtClean="0">
                <a:latin typeface="Calibri" pitchFamily="34" charset="0"/>
                <a:cs typeface="Calibri" pitchFamily="34" charset="0"/>
              </a:rPr>
              <a:t> denote integer </a:t>
            </a:r>
            <a:r>
              <a:rPr lang="en-US" sz="1400" dirty="0" err="1" smtClean="0">
                <a:latin typeface="Calibri" pitchFamily="34" charset="0"/>
                <a:cs typeface="Calibri" pitchFamily="34" charset="0"/>
              </a:rPr>
              <a:t>pel</a:t>
            </a:r>
            <a:r>
              <a:rPr lang="en-US" sz="1400" dirty="0" smtClean="0">
                <a:latin typeface="Calibri" pitchFamily="34" charset="0"/>
                <a:cs typeface="Calibri" pitchFamily="34" charset="0"/>
              </a:rPr>
              <a:t>, </a:t>
            </a:r>
            <a:r>
              <a:rPr lang="en-US" sz="1400" i="1" dirty="0" err="1" smtClean="0">
                <a:latin typeface="Calibri" pitchFamily="34" charset="0"/>
                <a:cs typeface="Calibri" pitchFamily="34" charset="0"/>
              </a:rPr>
              <a:t>b</a:t>
            </a:r>
            <a:r>
              <a:rPr lang="en-US" sz="1400" i="1" baseline="-25000" dirty="0" err="1" smtClean="0">
                <a:latin typeface="Calibri" pitchFamily="34" charset="0"/>
                <a:cs typeface="Calibri" pitchFamily="34" charset="0"/>
              </a:rPr>
              <a:t>i,j</a:t>
            </a:r>
            <a:r>
              <a:rPr lang="en-US" sz="1400" baseline="-25000" dirty="0" smtClean="0">
                <a:latin typeface="Calibri" pitchFamily="34" charset="0"/>
                <a:cs typeface="Calibri" pitchFamily="34" charset="0"/>
              </a:rPr>
              <a:t>  </a:t>
            </a:r>
            <a:r>
              <a:rPr lang="en-US" sz="1400" dirty="0" smtClean="0">
                <a:latin typeface="Calibri" pitchFamily="34" charset="0"/>
                <a:cs typeface="Calibri" pitchFamily="34" charset="0"/>
              </a:rPr>
              <a:t>denote the upsampled </a:t>
            </a:r>
            <a:r>
              <a:rPr lang="en-US" sz="1400" dirty="0" err="1" smtClean="0">
                <a:latin typeface="Calibri" pitchFamily="34" charset="0"/>
                <a:cs typeface="Calibri" pitchFamily="34" charset="0"/>
              </a:rPr>
              <a:t>pel</a:t>
            </a:r>
            <a:r>
              <a:rPr lang="en-US" sz="1400" dirty="0" smtClean="0">
                <a:latin typeface="Calibri" pitchFamily="34" charset="0"/>
                <a:cs typeface="Calibri" pitchFamily="34" charset="0"/>
              </a:rPr>
              <a:t> </a:t>
            </a:r>
            <a:endParaRPr lang="en-US" sz="1400" dirty="0" smtClean="0"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Complexity (Worst Case)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2293" y="770812"/>
            <a:ext cx="4380707" cy="3835024"/>
          </a:xfrm>
        </p:spPr>
        <p:txBody>
          <a:bodyPr/>
          <a:lstStyle/>
          <a:p>
            <a:r>
              <a:rPr lang="en-US" sz="1800" dirty="0" smtClean="0"/>
              <a:t>To account for horizontal and vertical separable </a:t>
            </a:r>
            <a:r>
              <a:rPr lang="en-US" sz="1800" dirty="0" smtClean="0"/>
              <a:t>filters, it needs </a:t>
            </a:r>
            <a:r>
              <a:rPr lang="en-US" sz="1800" dirty="0" smtClean="0"/>
              <a:t>9 multiplication and 15 addition for each </a:t>
            </a:r>
            <a:r>
              <a:rPr lang="en-US" sz="1800" dirty="0" smtClean="0"/>
              <a:t>sample (including both </a:t>
            </a:r>
            <a:r>
              <a:rPr lang="en-US" sz="1800" dirty="0" err="1" smtClean="0"/>
              <a:t>luma</a:t>
            </a:r>
            <a:r>
              <a:rPr lang="en-US" sz="1800" dirty="0" smtClean="0"/>
              <a:t> and </a:t>
            </a:r>
            <a:r>
              <a:rPr lang="en-US" sz="1800" dirty="0" err="1" smtClean="0"/>
              <a:t>chroma</a:t>
            </a:r>
            <a:r>
              <a:rPr lang="en-US" sz="1800" dirty="0" smtClean="0"/>
              <a:t>) in addition to the 37 multiplication and 32 adds from the fixed upsampler.</a:t>
            </a:r>
            <a:endParaRPr lang="en-US" sz="1800" dirty="0" smtClean="0"/>
          </a:p>
          <a:p>
            <a:r>
              <a:rPr lang="en-US" sz="1800" dirty="0" smtClean="0"/>
              <a:t>The worst </a:t>
            </a:r>
            <a:r>
              <a:rPr lang="en-US" sz="1800" dirty="0" smtClean="0"/>
              <a:t>case </a:t>
            </a:r>
            <a:r>
              <a:rPr lang="en-US" sz="1800" dirty="0" smtClean="0"/>
              <a:t>of Inter-Layer Prediction shown in the table on the right include </a:t>
            </a:r>
            <a:r>
              <a:rPr lang="en-US" sz="1800" dirty="0" smtClean="0"/>
              <a:t>both the fixed upsampler and the proposed tool. </a:t>
            </a:r>
          </a:p>
          <a:p>
            <a:r>
              <a:rPr lang="en-US" sz="1800" dirty="0" smtClean="0"/>
              <a:t>No increase to memory bandwidth</a:t>
            </a:r>
          </a:p>
          <a:p>
            <a:r>
              <a:rPr lang="en-US" sz="1800" dirty="0" smtClean="0"/>
              <a:t>The computation increase is small, It does not change the worse case of HEVC.</a:t>
            </a:r>
            <a:endParaRPr lang="en-US" sz="1800" dirty="0" smtClean="0"/>
          </a:p>
        </p:txBody>
      </p:sp>
      <p:pic>
        <p:nvPicPr>
          <p:cNvPr id="3686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86400" y="742950"/>
            <a:ext cx="2286000" cy="2028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6870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86400" y="3028950"/>
            <a:ext cx="2219325" cy="115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Complexity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572293" y="770812"/>
            <a:ext cx="2551907" cy="3705938"/>
          </a:xfrm>
        </p:spPr>
        <p:txBody>
          <a:bodyPr/>
          <a:lstStyle/>
          <a:p>
            <a:r>
              <a:rPr lang="en-US" sz="2000" dirty="0" smtClean="0"/>
              <a:t>Complexity result shown in the table </a:t>
            </a:r>
            <a:r>
              <a:rPr lang="en-US" sz="2000" dirty="0" smtClean="0"/>
              <a:t>include </a:t>
            </a:r>
            <a:r>
              <a:rPr lang="en-US" sz="2000" dirty="0" smtClean="0"/>
              <a:t>both </a:t>
            </a:r>
            <a:r>
              <a:rPr lang="en-US" sz="2000" dirty="0" smtClean="0"/>
              <a:t>the proposed tool and the existing fixed upsampler</a:t>
            </a:r>
            <a:r>
              <a:rPr lang="en-US" sz="2000" dirty="0" smtClean="0"/>
              <a:t>.</a:t>
            </a:r>
          </a:p>
          <a:p>
            <a:r>
              <a:rPr lang="en-US" sz="2000" dirty="0" smtClean="0"/>
              <a:t>No additional memory access.</a:t>
            </a:r>
            <a:endParaRPr lang="en-US" sz="2000" dirty="0"/>
          </a:p>
        </p:txBody>
      </p:sp>
      <p:pic>
        <p:nvPicPr>
          <p:cNvPr id="3584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0" y="1047750"/>
            <a:ext cx="4733925" cy="3543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Result are cross checked by </a:t>
            </a:r>
            <a:r>
              <a:rPr lang="en-US" dirty="0" smtClean="0"/>
              <a:t>Samsung, </a:t>
            </a:r>
            <a:r>
              <a:rPr lang="en-US" dirty="0" smtClean="0"/>
              <a:t>(cross check report </a:t>
            </a:r>
            <a:r>
              <a:rPr lang="en-US" dirty="0" smtClean="0"/>
              <a:t>JCTVC-M0250).</a:t>
            </a:r>
            <a:endParaRPr lang="en-US" dirty="0" smtClean="0"/>
          </a:p>
          <a:p>
            <a:endParaRPr lang="en-US" dirty="0" smtClean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Cross-Check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9802682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 smtClean="0"/>
              <a:t>Proposed </a:t>
            </a:r>
            <a:r>
              <a:rPr lang="en-CA" sz="2400" dirty="0" smtClean="0"/>
              <a:t>a non-linear and content adaptive bilateral filtering process </a:t>
            </a:r>
            <a:endParaRPr lang="en-CA" sz="2400" dirty="0" smtClean="0"/>
          </a:p>
          <a:p>
            <a:r>
              <a:rPr lang="en-CA" sz="2400" dirty="0" smtClean="0"/>
              <a:t>Separable filter combined with upsampler</a:t>
            </a:r>
          </a:p>
          <a:p>
            <a:r>
              <a:rPr lang="en-CA" sz="2400" dirty="0" smtClean="0"/>
              <a:t>Lower complexity.</a:t>
            </a:r>
            <a:endParaRPr lang="en-US" sz="2400" dirty="0" smtClean="0"/>
          </a:p>
          <a:p>
            <a:r>
              <a:rPr lang="en-US" sz="2400" dirty="0" smtClean="0"/>
              <a:t>0.9/0.8/1.0</a:t>
            </a:r>
            <a:r>
              <a:rPr lang="en-US" sz="2400" dirty="0" smtClean="0"/>
              <a:t>% </a:t>
            </a:r>
            <a:r>
              <a:rPr lang="en-US" sz="2400" dirty="0" smtClean="0"/>
              <a:t>rate </a:t>
            </a:r>
            <a:r>
              <a:rPr lang="en-US" sz="2400" dirty="0" smtClean="0"/>
              <a:t>reductions are </a:t>
            </a:r>
            <a:r>
              <a:rPr lang="en-US" sz="2400" dirty="0" smtClean="0"/>
              <a:t>observed for </a:t>
            </a:r>
            <a:r>
              <a:rPr lang="en-US" sz="2400" dirty="0" smtClean="0"/>
              <a:t>AI/RA/LD_P  2X </a:t>
            </a:r>
            <a:r>
              <a:rPr lang="en-US" sz="2400" dirty="0" smtClean="0"/>
              <a:t>spatial </a:t>
            </a:r>
            <a:r>
              <a:rPr lang="en-US" sz="2400" dirty="0" smtClean="0"/>
              <a:t>scalability respectively, 0.2/0.0/0.3% </a:t>
            </a:r>
            <a:r>
              <a:rPr lang="en-US" sz="2400" dirty="0" smtClean="0"/>
              <a:t>rate reduction for </a:t>
            </a:r>
            <a:r>
              <a:rPr lang="en-US" sz="2400" dirty="0" smtClean="0"/>
              <a:t>AI/RA/LD_P 1.5x </a:t>
            </a:r>
            <a:r>
              <a:rPr lang="en-US" sz="2400" dirty="0" smtClean="0"/>
              <a:t>scalability.</a:t>
            </a:r>
          </a:p>
          <a:p>
            <a:r>
              <a:rPr lang="en-US" sz="2400" dirty="0" smtClean="0"/>
              <a:t>Propose to adopt into SHM.</a:t>
            </a:r>
            <a:endParaRPr lang="en-US" sz="2400" dirty="0" smtClean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Summary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9802682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1066800" y="742950"/>
            <a:ext cx="7047707" cy="3650794"/>
          </a:xfrm>
        </p:spPr>
        <p:txBody>
          <a:bodyPr/>
          <a:lstStyle/>
          <a:p>
            <a:r>
              <a:rPr lang="en-US" sz="2400" dirty="0" smtClean="0"/>
              <a:t>Introduction</a:t>
            </a:r>
          </a:p>
          <a:p>
            <a:r>
              <a:rPr lang="en-US" sz="2400" dirty="0" smtClean="0"/>
              <a:t>Algorithms</a:t>
            </a:r>
          </a:p>
          <a:p>
            <a:pPr lvl="1"/>
            <a:r>
              <a:rPr lang="en-US" sz="2000" dirty="0" smtClean="0"/>
              <a:t>Use of </a:t>
            </a:r>
            <a:r>
              <a:rPr lang="en-US" sz="2000" dirty="0" smtClean="0"/>
              <a:t>separable Bilateral </a:t>
            </a:r>
            <a:r>
              <a:rPr lang="en-US" sz="2000" dirty="0" smtClean="0"/>
              <a:t>filtering in inter layer </a:t>
            </a:r>
            <a:r>
              <a:rPr lang="en-US" sz="2000" dirty="0" smtClean="0"/>
              <a:t>prediction</a:t>
            </a:r>
          </a:p>
          <a:p>
            <a:pPr lvl="1"/>
            <a:r>
              <a:rPr lang="en-US" sz="2000" dirty="0" smtClean="0"/>
              <a:t>Combined into upsampler and can be done in the same pass as upsampling</a:t>
            </a:r>
          </a:p>
          <a:p>
            <a:pPr lvl="1"/>
            <a:r>
              <a:rPr lang="en-US" sz="2000" dirty="0" smtClean="0"/>
              <a:t>Low complexity</a:t>
            </a:r>
            <a:endParaRPr lang="en-US" sz="2000" dirty="0"/>
          </a:p>
          <a:p>
            <a:r>
              <a:rPr lang="en-US" sz="2400" dirty="0" smtClean="0"/>
              <a:t>Performance</a:t>
            </a:r>
            <a:endParaRPr lang="en-US" sz="2400" dirty="0" smtClean="0"/>
          </a:p>
          <a:p>
            <a:r>
              <a:rPr lang="en-US" sz="2400" dirty="0" smtClean="0"/>
              <a:t>Summary</a:t>
            </a:r>
          </a:p>
          <a:p>
            <a:pPr lvl="1"/>
            <a:endParaRPr lang="en-US" sz="2000" dirty="0" smtClean="0"/>
          </a:p>
          <a:p>
            <a:endParaRPr lang="en-US" sz="240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04776" y="1"/>
            <a:ext cx="8938418" cy="610245"/>
          </a:xfrm>
        </p:spPr>
        <p:txBody>
          <a:bodyPr/>
          <a:lstStyle/>
          <a:p>
            <a:r>
              <a:rPr lang="en-US" dirty="0" smtClean="0"/>
              <a:t>Outline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7742004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000" dirty="0" smtClean="0"/>
              <a:t>Background: </a:t>
            </a:r>
          </a:p>
          <a:p>
            <a:pPr lvl="1"/>
            <a:r>
              <a:rPr lang="en-US" sz="2000" dirty="0" smtClean="0"/>
              <a:t>In SCE4.2.6, (JCTVC-M0213), we proposed an adaptive upsampling approach using 2D bilateral filter</a:t>
            </a:r>
            <a:endParaRPr lang="en-US" sz="2000" dirty="0" smtClean="0"/>
          </a:p>
          <a:p>
            <a:pPr lvl="1"/>
            <a:r>
              <a:rPr lang="en-US" sz="2000" dirty="0" smtClean="0"/>
              <a:t>It shows good gain but with </a:t>
            </a:r>
            <a:r>
              <a:rPr lang="en-US" sz="2000" dirty="0" smtClean="0"/>
              <a:t>high complexity. (</a:t>
            </a:r>
            <a:r>
              <a:rPr lang="en-US" sz="2000" dirty="0" smtClean="0"/>
              <a:t>average 1.4% BD rate reduction for 2x cases, 0.3-0.5% rate reduction for other cases).</a:t>
            </a:r>
          </a:p>
          <a:p>
            <a:r>
              <a:rPr lang="en-US" sz="2000" dirty="0" smtClean="0"/>
              <a:t>Goal:</a:t>
            </a:r>
          </a:p>
          <a:p>
            <a:pPr lvl="1"/>
            <a:r>
              <a:rPr lang="en-US" sz="2000" dirty="0" smtClean="0"/>
              <a:t>I</a:t>
            </a:r>
            <a:r>
              <a:rPr lang="en-US" sz="2000" dirty="0" smtClean="0"/>
              <a:t>mprove </a:t>
            </a:r>
            <a:r>
              <a:rPr lang="en-US" sz="2000" dirty="0" smtClean="0"/>
              <a:t>upsampled based layer using “bilateral” filter aiming at preserving edge and reducing noise</a:t>
            </a:r>
            <a:r>
              <a:rPr lang="en-US" sz="2000" dirty="0" smtClean="0"/>
              <a:t>. – same as M0213.</a:t>
            </a:r>
            <a:endParaRPr lang="en-US" sz="2000" dirty="0" smtClean="0"/>
          </a:p>
          <a:p>
            <a:pPr lvl="1"/>
            <a:r>
              <a:rPr lang="en-US" sz="2000" dirty="0" smtClean="0"/>
              <a:t>In addition, reduce complexity, and maintain the gain</a:t>
            </a:r>
            <a:r>
              <a:rPr lang="en-US" sz="2000" dirty="0" smtClean="0"/>
              <a:t>.</a:t>
            </a:r>
          </a:p>
          <a:p>
            <a:pPr lvl="1"/>
            <a:endParaRPr lang="en-US" sz="200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04776" y="1"/>
            <a:ext cx="8938418" cy="610245"/>
          </a:xfrm>
        </p:spPr>
        <p:txBody>
          <a:bodyPr/>
          <a:lstStyle/>
          <a:p>
            <a:r>
              <a:rPr lang="en-US" dirty="0" smtClean="0"/>
              <a:t>Introduction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4990782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Algorithm</a:t>
            </a:r>
          </a:p>
        </p:txBody>
      </p:sp>
      <p:sp>
        <p:nvSpPr>
          <p:cNvPr id="3075" name="Content Placeholder 2"/>
          <p:cNvSpPr>
            <a:spLocks noGrp="1"/>
          </p:cNvSpPr>
          <p:nvPr>
            <p:ph idx="1"/>
          </p:nvPr>
        </p:nvSpPr>
        <p:spPr>
          <a:xfrm>
            <a:off x="685602" y="1143000"/>
            <a:ext cx="7620198" cy="3333750"/>
          </a:xfrm>
        </p:spPr>
        <p:txBody>
          <a:bodyPr/>
          <a:lstStyle/>
          <a:p>
            <a:pPr eaLnBrk="1" hangingPunct="1"/>
            <a:r>
              <a:rPr lang="en-CA" sz="2000" dirty="0" smtClean="0"/>
              <a:t>When INTRA_BL mode is on, there are two versions of </a:t>
            </a:r>
            <a:r>
              <a:rPr lang="en-CA" sz="2000" dirty="0" err="1" smtClean="0"/>
              <a:t>upsampled</a:t>
            </a:r>
            <a:r>
              <a:rPr lang="en-CA" sz="2000" dirty="0" smtClean="0"/>
              <a:t> base layer pictures available for inter layer prediction</a:t>
            </a:r>
          </a:p>
          <a:p>
            <a:pPr lvl="1" eaLnBrk="1" hangingPunct="1">
              <a:buFont typeface="+mj-lt"/>
              <a:buAutoNum type="arabicPeriod"/>
            </a:pPr>
            <a:r>
              <a:rPr lang="en-CA" sz="1800" dirty="0" smtClean="0">
                <a:ea typeface="+mn-ea"/>
              </a:rPr>
              <a:t>The first base layer</a:t>
            </a:r>
            <a:r>
              <a:rPr lang="en-CA" sz="1800" dirty="0" smtClean="0">
                <a:ea typeface="+mn-ea"/>
              </a:rPr>
              <a:t> picture is from f</a:t>
            </a:r>
            <a:r>
              <a:rPr lang="en-CA" sz="1800" dirty="0" smtClean="0">
                <a:ea typeface="+mn-ea"/>
              </a:rPr>
              <a:t>ixed </a:t>
            </a:r>
            <a:r>
              <a:rPr lang="en-CA" sz="1800" dirty="0" smtClean="0">
                <a:ea typeface="+mn-ea"/>
              </a:rPr>
              <a:t>upsampler of SHM 1.0, </a:t>
            </a:r>
          </a:p>
          <a:p>
            <a:pPr lvl="1" eaLnBrk="1" hangingPunct="1">
              <a:buFont typeface="+mj-lt"/>
              <a:buAutoNum type="arabicPeriod"/>
            </a:pPr>
            <a:r>
              <a:rPr lang="en-US" sz="1800" dirty="0" smtClean="0">
                <a:ea typeface="+mn-ea"/>
              </a:rPr>
              <a:t>A second base layer picture generated </a:t>
            </a:r>
            <a:r>
              <a:rPr lang="en-US" sz="1800" dirty="0" smtClean="0">
                <a:ea typeface="+mn-ea"/>
              </a:rPr>
              <a:t>by combined upsampling and a separable bilateral filter </a:t>
            </a:r>
          </a:p>
          <a:p>
            <a:pPr lvl="1" eaLnBrk="1" hangingPunct="1">
              <a:buFont typeface="+mj-lt"/>
              <a:buAutoNum type="arabicPeriod"/>
            </a:pPr>
            <a:r>
              <a:rPr lang="en-CA" sz="1800" dirty="0" smtClean="0">
                <a:ea typeface="+mn-ea"/>
              </a:rPr>
              <a:t>Does not apply to SNR case</a:t>
            </a:r>
            <a:endParaRPr lang="en-CA" sz="1800" dirty="0" smtClean="0">
              <a:ea typeface="+mn-ea"/>
            </a:endParaRPr>
          </a:p>
          <a:p>
            <a:pPr eaLnBrk="1" hangingPunct="1"/>
            <a:r>
              <a:rPr lang="en-US" sz="2000" dirty="0" err="1" smtClean="0"/>
              <a:t>Upsampler</a:t>
            </a:r>
            <a:r>
              <a:rPr lang="en-US" sz="2000" dirty="0" smtClean="0"/>
              <a:t> index is signaled at CU level when INTRA_BL mode is selected.</a:t>
            </a:r>
          </a:p>
          <a:p>
            <a:pPr eaLnBrk="1" hangingPunct="1"/>
            <a:r>
              <a:rPr lang="en-US" sz="2000" dirty="0" smtClean="0"/>
              <a:t>Encoder side: decided in </a:t>
            </a:r>
            <a:r>
              <a:rPr lang="en-US" sz="2000" dirty="0" err="1" smtClean="0"/>
              <a:t>checkRDCostIntraBL</a:t>
            </a:r>
            <a:r>
              <a:rPr lang="en-US" sz="2000" dirty="0" smtClean="0"/>
              <a:t> by RD decision.</a:t>
            </a:r>
          </a:p>
          <a:p>
            <a:pPr eaLnBrk="1" hangingPunct="1"/>
            <a:endParaRPr lang="en-CA" sz="1100" dirty="0" smtClean="0"/>
          </a:p>
          <a:p>
            <a:pPr eaLnBrk="1" hangingPunct="1"/>
            <a:endParaRPr lang="en-US" sz="1100" dirty="0" smtClean="0"/>
          </a:p>
          <a:p>
            <a:pPr eaLnBrk="1" hangingPunct="1"/>
            <a:endParaRPr lang="en-US" sz="1100" dirty="0" smtClean="0"/>
          </a:p>
          <a:p>
            <a:pPr eaLnBrk="1" hangingPunct="1"/>
            <a:endParaRPr lang="en-US" sz="1100" dirty="0" smtClean="0"/>
          </a:p>
          <a:p>
            <a:pPr eaLnBrk="1" hangingPunct="1">
              <a:buFont typeface="Wingdings" pitchFamily="2" charset="2"/>
              <a:buNone/>
            </a:pPr>
            <a:endParaRPr lang="en-US" sz="1100" dirty="0" smtClean="0"/>
          </a:p>
        </p:txBody>
      </p:sp>
      <p:sp>
        <p:nvSpPr>
          <p:cNvPr id="30722" name="Rectangle 2"/>
          <p:cNvSpPr>
            <a:spLocks noChangeArrowheads="1"/>
          </p:cNvSpPr>
          <p:nvPr/>
        </p:nvSpPr>
        <p:spPr bwMode="auto">
          <a:xfrm>
            <a:off x="0" y="-175048"/>
            <a:ext cx="115481" cy="350096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/>
            <a:tailEnd/>
          </a:ln>
          <a:effectLst/>
        </p:spPr>
        <p:txBody>
          <a:bodyPr vert="horz" wrap="none" lIns="57150" tIns="28575" rIns="57150" bIns="28575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30721" name="Object 1"/>
          <p:cNvGraphicFramePr>
            <a:graphicFrameLocks noChangeAspect="1"/>
          </p:cNvGraphicFramePr>
          <p:nvPr/>
        </p:nvGraphicFramePr>
        <p:xfrm>
          <a:off x="0" y="0"/>
          <a:ext cx="1613297" cy="571500"/>
        </p:xfrm>
        <a:graphic>
          <a:graphicData uri="http://schemas.openxmlformats.org/presentationml/2006/ole">
            <p:oleObj spid="_x0000_s21507" name="Equation" r:id="rId3" imgW="2578100" imgH="91440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Algorithm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2293" y="770812"/>
            <a:ext cx="4228307" cy="3835024"/>
          </a:xfrm>
        </p:spPr>
        <p:txBody>
          <a:bodyPr/>
          <a:lstStyle/>
          <a:p>
            <a:r>
              <a:rPr lang="en-US" sz="1800" dirty="0" smtClean="0"/>
              <a:t>Main novelty/difference from our 2D bilateral filter proposal (M0213):</a:t>
            </a:r>
          </a:p>
          <a:p>
            <a:pPr lvl="1"/>
            <a:r>
              <a:rPr lang="en-US" sz="1800" dirty="0" smtClean="0"/>
              <a:t>Separable filter. Lower complexity and can be combined into upsampling process.</a:t>
            </a:r>
            <a:endParaRPr lang="en-US" sz="1800" dirty="0" smtClean="0"/>
          </a:p>
          <a:p>
            <a:pPr lvl="1"/>
            <a:r>
              <a:rPr lang="en-US" sz="1800" dirty="0" smtClean="0"/>
              <a:t>In order to remove dependencies </a:t>
            </a:r>
            <a:r>
              <a:rPr lang="en-US" sz="1800" dirty="0" smtClean="0"/>
              <a:t>on neighboring pixels that are upsampled, </a:t>
            </a:r>
            <a:r>
              <a:rPr lang="en-US" sz="1800" dirty="0" smtClean="0"/>
              <a:t>only integer </a:t>
            </a:r>
            <a:r>
              <a:rPr lang="en-US" sz="1800" dirty="0" err="1" smtClean="0"/>
              <a:t>pel</a:t>
            </a:r>
            <a:r>
              <a:rPr lang="en-US" sz="1800" dirty="0" smtClean="0"/>
              <a:t> </a:t>
            </a:r>
            <a:r>
              <a:rPr lang="en-US" sz="1800" dirty="0" smtClean="0"/>
              <a:t>pixels </a:t>
            </a:r>
            <a:r>
              <a:rPr lang="en-US" sz="1800" dirty="0" smtClean="0"/>
              <a:t>and the current upsampled pixel are used in </a:t>
            </a:r>
            <a:r>
              <a:rPr lang="en-US" sz="1800" dirty="0" smtClean="0"/>
              <a:t>the </a:t>
            </a:r>
            <a:r>
              <a:rPr lang="en-US" sz="1800" dirty="0" smtClean="0"/>
              <a:t>bilateral filtering. </a:t>
            </a:r>
          </a:p>
          <a:p>
            <a:pPr lvl="1"/>
            <a:r>
              <a:rPr lang="en-US" sz="1800" dirty="0" smtClean="0"/>
              <a:t>No additional memory </a:t>
            </a:r>
            <a:r>
              <a:rPr lang="en-US" sz="1800" dirty="0" smtClean="0"/>
              <a:t>access. Can be done in the same pass as upsampling. </a:t>
            </a:r>
          </a:p>
          <a:p>
            <a:endParaRPr lang="en-US" sz="180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3352602" y="4915297"/>
            <a:ext cx="2896195" cy="228203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294967295"/>
          </p:nvPr>
        </p:nvSpPr>
        <p:spPr>
          <a:xfrm>
            <a:off x="6324203" y="4915297"/>
            <a:ext cx="1143000" cy="228203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B44F4D8D-5E99-4648-B574-B22D44693F81}" type="slidenum">
              <a:rPr lang="en-US" smtClean="0"/>
              <a:pPr>
                <a:defRPr/>
              </a:pPr>
              <a:t>5</a:t>
            </a:fld>
            <a:endParaRPr lang="en-US"/>
          </a:p>
        </p:txBody>
      </p:sp>
      <p:pic>
        <p:nvPicPr>
          <p:cNvPr id="3993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0" y="658622"/>
            <a:ext cx="2981325" cy="4081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Algorithm</a:t>
            </a:r>
          </a:p>
        </p:txBody>
      </p:sp>
      <p:sp>
        <p:nvSpPr>
          <p:cNvPr id="3075" name="Content Placeholder 2"/>
          <p:cNvSpPr>
            <a:spLocks noGrp="1"/>
          </p:cNvSpPr>
          <p:nvPr>
            <p:ph idx="1"/>
          </p:nvPr>
        </p:nvSpPr>
        <p:spPr>
          <a:xfrm>
            <a:off x="685602" y="971550"/>
            <a:ext cx="3886398" cy="3429000"/>
          </a:xfrm>
        </p:spPr>
        <p:txBody>
          <a:bodyPr/>
          <a:lstStyle/>
          <a:p>
            <a:pPr marL="306586" indent="-306586" defTabSz="816571">
              <a:buClr>
                <a:schemeClr val="tx1"/>
              </a:buClr>
            </a:pPr>
            <a:r>
              <a:rPr lang="en-US" sz="1400" dirty="0" smtClean="0"/>
              <a:t>In </a:t>
            </a:r>
            <a:r>
              <a:rPr lang="en-US" sz="1400" dirty="0" smtClean="0"/>
              <a:t>separable filters, the </a:t>
            </a:r>
            <a:r>
              <a:rPr lang="en-US" sz="1400" dirty="0" smtClean="0"/>
              <a:t>bilateral filter process can still be expressed using the 2D bilateral filter  equations (shown on the right), </a:t>
            </a:r>
            <a:r>
              <a:rPr lang="en-US" sz="1400" dirty="0" smtClean="0"/>
              <a:t>except that filter supporting region is one dimensional in horizontal /vertical filtering step.</a:t>
            </a:r>
          </a:p>
          <a:p>
            <a:pPr marL="306586" indent="-306586" defTabSz="816571">
              <a:buClr>
                <a:schemeClr val="tx1"/>
              </a:buClr>
            </a:pPr>
            <a:r>
              <a:rPr lang="en-US" sz="1400" i="1" dirty="0" err="1" smtClean="0"/>
              <a:t>I</a:t>
            </a:r>
            <a:r>
              <a:rPr lang="en-US" sz="1400" i="1" baseline="-25000" dirty="0" err="1" smtClean="0"/>
              <a:t>x,y</a:t>
            </a:r>
            <a:r>
              <a:rPr lang="en-US" sz="1400" i="1" dirty="0" smtClean="0"/>
              <a:t> </a:t>
            </a:r>
            <a:r>
              <a:rPr lang="en-US" sz="1400" i="1" dirty="0" smtClean="0"/>
              <a:t>, </a:t>
            </a:r>
            <a:r>
              <a:rPr lang="en-US" sz="1400" i="1" dirty="0" err="1" smtClean="0"/>
              <a:t>I</a:t>
            </a:r>
            <a:r>
              <a:rPr lang="en-US" sz="1400" i="1" baseline="-25000" dirty="0" err="1" smtClean="0"/>
              <a:t>a,b</a:t>
            </a:r>
            <a:r>
              <a:rPr lang="en-US" sz="1400" i="1" dirty="0" smtClean="0"/>
              <a:t> </a:t>
            </a:r>
            <a:r>
              <a:rPr lang="en-US" sz="1400" dirty="0" smtClean="0"/>
              <a:t>denote the input  pixel value at location (</a:t>
            </a:r>
            <a:r>
              <a:rPr lang="en-US" sz="1400" dirty="0" err="1" smtClean="0"/>
              <a:t>x,y</a:t>
            </a:r>
            <a:r>
              <a:rPr lang="en-US" sz="1400" dirty="0" smtClean="0"/>
              <a:t>) and (</a:t>
            </a:r>
            <a:r>
              <a:rPr lang="en-US" sz="1400" dirty="0" err="1" smtClean="0"/>
              <a:t>a,b</a:t>
            </a:r>
            <a:r>
              <a:rPr lang="en-US" sz="1400" dirty="0" smtClean="0"/>
              <a:t>) .</a:t>
            </a:r>
            <a:endParaRPr lang="en-US" sz="1400" i="1" dirty="0" smtClean="0"/>
          </a:p>
          <a:p>
            <a:pPr marL="306586" indent="-306586" defTabSz="816571">
              <a:buClr>
                <a:schemeClr val="tx1"/>
              </a:buClr>
            </a:pPr>
            <a:r>
              <a:rPr lang="en-US" sz="1400" i="1" dirty="0" err="1" smtClean="0"/>
              <a:t>O</a:t>
            </a:r>
            <a:r>
              <a:rPr lang="en-US" sz="1400" i="1" baseline="-25000" dirty="0" err="1" smtClean="0"/>
              <a:t>x,y</a:t>
            </a:r>
            <a:r>
              <a:rPr lang="en-US" sz="1400" dirty="0" smtClean="0"/>
              <a:t> denotes the output value at location (</a:t>
            </a:r>
            <a:r>
              <a:rPr lang="en-US" sz="1400" dirty="0" err="1" smtClean="0"/>
              <a:t>x,y</a:t>
            </a:r>
            <a:r>
              <a:rPr lang="en-US" sz="1400" dirty="0" smtClean="0"/>
              <a:t>). It  is weighted average within a window. </a:t>
            </a:r>
            <a:endParaRPr lang="en-CA" sz="1400" dirty="0" smtClean="0"/>
          </a:p>
          <a:p>
            <a:pPr marL="306586" indent="-306586" defTabSz="816571">
              <a:buClr>
                <a:schemeClr val="tx1"/>
              </a:buClr>
            </a:pPr>
            <a:r>
              <a:rPr lang="en-CA" sz="1400" dirty="0" smtClean="0"/>
              <a:t>Weight </a:t>
            </a:r>
            <a:r>
              <a:rPr lang="en-CA" sz="1400" i="1" dirty="0" smtClean="0"/>
              <a:t>f() </a:t>
            </a:r>
            <a:r>
              <a:rPr lang="en-US" sz="1400" dirty="0" smtClean="0"/>
              <a:t>consists of spatial kernel </a:t>
            </a:r>
            <a:r>
              <a:rPr lang="en-CA" sz="1400" i="1" dirty="0" smtClean="0"/>
              <a:t>S(</a:t>
            </a:r>
            <a:r>
              <a:rPr lang="en-CA" sz="1400" i="1" dirty="0" err="1" smtClean="0"/>
              <a:t>a,b</a:t>
            </a:r>
            <a:r>
              <a:rPr lang="en-CA" sz="1400" i="1" dirty="0" smtClean="0"/>
              <a:t>)</a:t>
            </a:r>
            <a:r>
              <a:rPr lang="en-CA" sz="1400" dirty="0" smtClean="0"/>
              <a:t> and a gradient </a:t>
            </a:r>
            <a:r>
              <a:rPr lang="en-CA" sz="1400" dirty="0" smtClean="0"/>
              <a:t>kernel and is </a:t>
            </a:r>
            <a:r>
              <a:rPr lang="en-CA" sz="1400" dirty="0" smtClean="0"/>
              <a:t>related to both the </a:t>
            </a:r>
            <a:r>
              <a:rPr lang="en-US" sz="1400" dirty="0" smtClean="0"/>
              <a:t>gradient of a pixel at (</a:t>
            </a:r>
            <a:r>
              <a:rPr lang="en-US" sz="1400" dirty="0" err="1" smtClean="0"/>
              <a:t>a,b</a:t>
            </a:r>
            <a:r>
              <a:rPr lang="en-US" sz="1400" dirty="0" smtClean="0"/>
              <a:t>) to the input pixel at (</a:t>
            </a:r>
            <a:r>
              <a:rPr lang="en-US" sz="1400" dirty="0" err="1" smtClean="0"/>
              <a:t>x,y</a:t>
            </a:r>
            <a:r>
              <a:rPr lang="en-US" sz="1400" dirty="0" smtClean="0"/>
              <a:t>) and related to the distance to the input pixel. </a:t>
            </a:r>
            <a:endParaRPr lang="en-US" sz="1400" dirty="0" smtClean="0"/>
          </a:p>
          <a:p>
            <a:pPr marL="306586" indent="-306586" defTabSz="816571">
              <a:buClr>
                <a:schemeClr val="tx1"/>
              </a:buClr>
            </a:pPr>
            <a:endParaRPr lang="en-US" sz="1400" dirty="0" smtClean="0"/>
          </a:p>
          <a:p>
            <a:pPr marL="306586" indent="-306586" defTabSz="816571">
              <a:buClr>
                <a:schemeClr val="tx1"/>
              </a:buClr>
            </a:pPr>
            <a:endParaRPr lang="en-US" sz="1400" dirty="0" smtClean="0"/>
          </a:p>
          <a:p>
            <a:pPr marL="306586" indent="-306586" defTabSz="816571">
              <a:buClr>
                <a:schemeClr val="tx1"/>
              </a:buClr>
            </a:pPr>
            <a:endParaRPr lang="en-CA" sz="1400" dirty="0" smtClean="0"/>
          </a:p>
          <a:p>
            <a:pPr eaLnBrk="1" hangingPunct="1"/>
            <a:endParaRPr lang="en-CA" sz="1100" dirty="0" smtClean="0"/>
          </a:p>
          <a:p>
            <a:pPr eaLnBrk="1" hangingPunct="1"/>
            <a:endParaRPr lang="en-US" sz="1100" dirty="0" smtClean="0"/>
          </a:p>
          <a:p>
            <a:pPr eaLnBrk="1" hangingPunct="1"/>
            <a:endParaRPr lang="en-US" sz="1100" dirty="0" smtClean="0"/>
          </a:p>
          <a:p>
            <a:pPr eaLnBrk="1" hangingPunct="1"/>
            <a:endParaRPr lang="en-US" sz="1100" dirty="0" smtClean="0"/>
          </a:p>
          <a:p>
            <a:pPr eaLnBrk="1" hangingPunct="1">
              <a:buFont typeface="Wingdings" pitchFamily="2" charset="2"/>
              <a:buNone/>
            </a:pPr>
            <a:endParaRPr lang="en-US" sz="1100" dirty="0" smtClean="0"/>
          </a:p>
        </p:txBody>
      </p:sp>
      <p:sp>
        <p:nvSpPr>
          <p:cNvPr id="30722" name="Rectangle 2"/>
          <p:cNvSpPr>
            <a:spLocks noChangeArrowheads="1"/>
          </p:cNvSpPr>
          <p:nvPr/>
        </p:nvSpPr>
        <p:spPr bwMode="auto">
          <a:xfrm>
            <a:off x="0" y="-175048"/>
            <a:ext cx="115481" cy="350096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/>
            <a:tailEnd/>
          </a:ln>
          <a:effectLst/>
        </p:spPr>
        <p:txBody>
          <a:bodyPr vert="horz" wrap="none" lIns="57150" tIns="28575" rIns="57150" bIns="28575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30721" name="Object 1"/>
          <p:cNvGraphicFramePr>
            <a:graphicFrameLocks noChangeAspect="1"/>
          </p:cNvGraphicFramePr>
          <p:nvPr/>
        </p:nvGraphicFramePr>
        <p:xfrm>
          <a:off x="0" y="0"/>
          <a:ext cx="1613297" cy="571500"/>
        </p:xfrm>
        <a:graphic>
          <a:graphicData uri="http://schemas.openxmlformats.org/presentationml/2006/ole">
            <p:oleObj spid="_x0000_s22531" name="Equation" r:id="rId3" imgW="2578100" imgH="914400" progId="Equation.3">
              <p:embed/>
            </p:oleObj>
          </a:graphicData>
        </a:graphic>
      </p:graphicFrame>
      <p:sp>
        <p:nvSpPr>
          <p:cNvPr id="9" name="Content Placeholder 2"/>
          <p:cNvSpPr txBox="1">
            <a:spLocks/>
          </p:cNvSpPr>
          <p:nvPr/>
        </p:nvSpPr>
        <p:spPr bwMode="auto">
          <a:xfrm>
            <a:off x="4343400" y="2647950"/>
            <a:ext cx="4106466" cy="198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81622" tIns="40811" rIns="81622" bIns="40811" numCol="1" anchor="t" anchorCtr="0" compatLnSpc="1">
            <a:prstTxWarp prst="textNoShape">
              <a:avLst/>
            </a:prstTxWarp>
          </a:bodyPr>
          <a:lstStyle/>
          <a:p>
            <a:pPr marL="306586" indent="-306586" defTabSz="816571">
              <a:spcBef>
                <a:spcPct val="20000"/>
              </a:spcBef>
              <a:buClr>
                <a:schemeClr val="tx1"/>
              </a:buClr>
              <a:buSzPct val="60000"/>
              <a:buFont typeface="Wingdings" pitchFamily="2" charset="2"/>
              <a:buChar char="n"/>
            </a:pPr>
            <a:r>
              <a:rPr lang="en-US" sz="1200" i="1" dirty="0" smtClean="0"/>
              <a:t>G(</a:t>
            </a:r>
            <a:r>
              <a:rPr lang="en-US" sz="1200" i="1" dirty="0" err="1" smtClean="0"/>
              <a:t>I</a:t>
            </a:r>
            <a:r>
              <a:rPr lang="en-US" sz="1200" i="1" baseline="-25000" dirty="0" err="1" smtClean="0"/>
              <a:t>a,b</a:t>
            </a:r>
            <a:r>
              <a:rPr lang="en-US" sz="1200" i="1" baseline="-25000" dirty="0" smtClean="0"/>
              <a:t>,</a:t>
            </a:r>
            <a:r>
              <a:rPr lang="en-US" sz="1200" i="1" dirty="0" smtClean="0"/>
              <a:t> </a:t>
            </a:r>
            <a:r>
              <a:rPr lang="en-US" sz="1200" i="1" dirty="0" err="1" smtClean="0"/>
              <a:t>I</a:t>
            </a:r>
            <a:r>
              <a:rPr lang="en-US" sz="1200" i="1" baseline="-25000" dirty="0" err="1" smtClean="0"/>
              <a:t>x,y</a:t>
            </a:r>
            <a:r>
              <a:rPr lang="en-US" sz="1200" i="1" dirty="0" smtClean="0"/>
              <a:t>) </a:t>
            </a:r>
            <a:r>
              <a:rPr lang="en-US" sz="1200" dirty="0" smtClean="0"/>
              <a:t>denotes the gradient of the input at (</a:t>
            </a:r>
            <a:r>
              <a:rPr lang="en-US" sz="1200" dirty="0" err="1" smtClean="0"/>
              <a:t>a,b</a:t>
            </a:r>
            <a:r>
              <a:rPr lang="en-US" sz="1200" dirty="0" smtClean="0"/>
              <a:t>) relative to input at (</a:t>
            </a:r>
            <a:r>
              <a:rPr lang="en-US" sz="1200" dirty="0" err="1" smtClean="0"/>
              <a:t>x,y</a:t>
            </a:r>
            <a:r>
              <a:rPr lang="en-US" sz="1200" dirty="0" smtClean="0"/>
              <a:t>).</a:t>
            </a:r>
          </a:p>
          <a:p>
            <a:pPr marL="306586" indent="-306586" defTabSz="816571">
              <a:spcBef>
                <a:spcPct val="20000"/>
              </a:spcBef>
              <a:buClr>
                <a:schemeClr val="tx1"/>
              </a:buClr>
              <a:buSzPct val="60000"/>
              <a:buFont typeface="Wingdings" pitchFamily="2" charset="2"/>
              <a:buChar char="n"/>
            </a:pPr>
            <a:r>
              <a:rPr lang="en-CA" sz="1200" i="1" dirty="0" smtClean="0"/>
              <a:t>Ϭ</a:t>
            </a:r>
            <a:r>
              <a:rPr lang="en-CA" sz="1200" i="1" baseline="-25000" dirty="0" smtClean="0"/>
              <a:t>R</a:t>
            </a:r>
            <a:r>
              <a:rPr lang="en-CA" sz="1200" dirty="0" smtClean="0"/>
              <a:t> is a control parameter to adjust the weight based on the Gradient. </a:t>
            </a:r>
          </a:p>
          <a:p>
            <a:pPr marL="306586" indent="-306586" defTabSz="816571">
              <a:spcBef>
                <a:spcPct val="20000"/>
              </a:spcBef>
              <a:buClr>
                <a:schemeClr val="tx1"/>
              </a:buClr>
              <a:buSzPct val="60000"/>
              <a:buFont typeface="Wingdings" pitchFamily="2" charset="2"/>
              <a:buChar char="n"/>
            </a:pPr>
            <a:r>
              <a:rPr lang="en-CA" sz="1200" i="1" dirty="0" smtClean="0"/>
              <a:t>S(</a:t>
            </a:r>
            <a:r>
              <a:rPr lang="en-CA" sz="1200" i="1" dirty="0" err="1" smtClean="0"/>
              <a:t>a,b</a:t>
            </a:r>
            <a:r>
              <a:rPr lang="en-CA" sz="1200" i="1" dirty="0" smtClean="0"/>
              <a:t>)</a:t>
            </a:r>
            <a:r>
              <a:rPr lang="en-CA" sz="1200" dirty="0" smtClean="0"/>
              <a:t> denotes a spatial kernel, which is typically a Gaussian kernel, to adjust the weight based on the distance of location (</a:t>
            </a:r>
            <a:r>
              <a:rPr lang="en-CA" sz="1200" dirty="0" err="1" smtClean="0"/>
              <a:t>a,b</a:t>
            </a:r>
            <a:r>
              <a:rPr lang="en-CA" sz="1200" dirty="0" smtClean="0"/>
              <a:t>) to the input location (</a:t>
            </a:r>
            <a:r>
              <a:rPr lang="en-CA" sz="1200" dirty="0" err="1" smtClean="0"/>
              <a:t>x,y</a:t>
            </a:r>
            <a:r>
              <a:rPr lang="en-CA" sz="1200" dirty="0" smtClean="0"/>
              <a:t>)</a:t>
            </a:r>
            <a:endParaRPr lang="en-US" sz="1100" kern="0" dirty="0" smtClean="0">
              <a:latin typeface="+mn-lt"/>
            </a:endParaRPr>
          </a:p>
          <a:p>
            <a:pPr marL="306586" indent="-306586" defTabSz="816571">
              <a:spcBef>
                <a:spcPct val="20000"/>
              </a:spcBef>
              <a:buClr>
                <a:schemeClr val="tx1"/>
              </a:buClr>
              <a:buSzPct val="60000"/>
              <a:buFont typeface="Wingdings" pitchFamily="2" charset="2"/>
              <a:buChar char="n"/>
            </a:pPr>
            <a:endParaRPr lang="en-CA" sz="1100" kern="0" dirty="0" smtClean="0">
              <a:latin typeface="+mn-lt"/>
            </a:endParaRPr>
          </a:p>
          <a:p>
            <a:pPr marL="306586" indent="-306586" defTabSz="816571">
              <a:spcBef>
                <a:spcPct val="20000"/>
              </a:spcBef>
              <a:buClr>
                <a:schemeClr val="tx1"/>
              </a:buClr>
              <a:buSzPct val="60000"/>
              <a:buFont typeface="Wingdings" pitchFamily="2" charset="2"/>
              <a:buChar char="n"/>
            </a:pPr>
            <a:endParaRPr lang="en-US" sz="1100" kern="0" dirty="0" smtClean="0">
              <a:latin typeface="+mn-lt"/>
            </a:endParaRPr>
          </a:p>
          <a:p>
            <a:pPr marL="306586" indent="-306586" defTabSz="816571">
              <a:spcBef>
                <a:spcPct val="20000"/>
              </a:spcBef>
              <a:buClr>
                <a:schemeClr val="tx1"/>
              </a:buClr>
              <a:buSzPct val="60000"/>
              <a:buFont typeface="Wingdings" pitchFamily="2" charset="2"/>
              <a:buChar char="n"/>
            </a:pPr>
            <a:endParaRPr lang="en-US" sz="1100" kern="0" dirty="0" smtClean="0">
              <a:latin typeface="+mn-lt"/>
            </a:endParaRPr>
          </a:p>
          <a:p>
            <a:pPr marL="306586" indent="-306586" defTabSz="816571">
              <a:spcBef>
                <a:spcPct val="20000"/>
              </a:spcBef>
              <a:buClr>
                <a:schemeClr val="tx1"/>
              </a:buClr>
              <a:buSzPct val="60000"/>
              <a:buFont typeface="Wingdings" pitchFamily="2" charset="2"/>
              <a:buChar char="n"/>
            </a:pPr>
            <a:endParaRPr lang="en-US" sz="1100" kern="0" dirty="0" smtClean="0">
              <a:latin typeface="+mn-lt"/>
            </a:endParaRPr>
          </a:p>
          <a:p>
            <a:pPr marL="306586" indent="-306586" defTabSz="816571">
              <a:spcBef>
                <a:spcPct val="20000"/>
              </a:spcBef>
              <a:buClr>
                <a:schemeClr val="tx1"/>
              </a:buClr>
              <a:buSzPct val="60000"/>
            </a:pPr>
            <a:endParaRPr lang="en-US" sz="1100" kern="0" dirty="0" smtClean="0">
              <a:latin typeface="+mn-lt"/>
            </a:endParaRPr>
          </a:p>
        </p:txBody>
      </p:sp>
      <p:sp>
        <p:nvSpPr>
          <p:cNvPr id="22533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22532" name="Object 4"/>
          <p:cNvGraphicFramePr>
            <a:graphicFrameLocks noChangeAspect="1"/>
          </p:cNvGraphicFramePr>
          <p:nvPr/>
        </p:nvGraphicFramePr>
        <p:xfrm>
          <a:off x="0" y="0"/>
          <a:ext cx="1581150" cy="704850"/>
        </p:xfrm>
        <a:graphic>
          <a:graphicData uri="http://schemas.openxmlformats.org/presentationml/2006/ole">
            <p:oleObj spid="_x0000_s22532" name="Equation" r:id="rId4" imgW="1943100" imgH="914400" progId="Equation.3">
              <p:embed/>
            </p:oleObj>
          </a:graphicData>
        </a:graphic>
      </p:graphicFrame>
      <p:sp>
        <p:nvSpPr>
          <p:cNvPr id="22535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22534" name="Object 6"/>
          <p:cNvGraphicFramePr>
            <a:graphicFrameLocks noChangeAspect="1"/>
          </p:cNvGraphicFramePr>
          <p:nvPr/>
        </p:nvGraphicFramePr>
        <p:xfrm>
          <a:off x="0" y="0"/>
          <a:ext cx="1581150" cy="704850"/>
        </p:xfrm>
        <a:graphic>
          <a:graphicData uri="http://schemas.openxmlformats.org/presentationml/2006/ole">
            <p:oleObj spid="_x0000_s22534" name="Equation" r:id="rId5" imgW="1943100" imgH="914400" progId="Equation.3">
              <p:embed/>
            </p:oleObj>
          </a:graphicData>
        </a:graphic>
      </p:graphicFrame>
      <p:sp>
        <p:nvSpPr>
          <p:cNvPr id="22537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22536" name="Object 8"/>
          <p:cNvGraphicFramePr>
            <a:graphicFrameLocks noChangeAspect="1"/>
          </p:cNvGraphicFramePr>
          <p:nvPr/>
        </p:nvGraphicFramePr>
        <p:xfrm>
          <a:off x="0" y="0"/>
          <a:ext cx="1581150" cy="704850"/>
        </p:xfrm>
        <a:graphic>
          <a:graphicData uri="http://schemas.openxmlformats.org/presentationml/2006/ole">
            <p:oleObj spid="_x0000_s22536" name="Equation" r:id="rId6" imgW="1943100" imgH="914400" progId="Equation.3">
              <p:embed/>
            </p:oleObj>
          </a:graphicData>
        </a:graphic>
      </p:graphicFrame>
      <p:pic>
        <p:nvPicPr>
          <p:cNvPr id="22539" name="Picture 11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876800" y="819150"/>
            <a:ext cx="2362200" cy="105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2540" name="Picture 12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572000" y="1885950"/>
            <a:ext cx="4218939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Algorithm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2293" y="770812"/>
            <a:ext cx="3923507" cy="3835024"/>
          </a:xfrm>
        </p:spPr>
        <p:txBody>
          <a:bodyPr/>
          <a:lstStyle/>
          <a:p>
            <a:r>
              <a:rPr lang="en-CA" sz="1800" dirty="0" smtClean="0"/>
              <a:t>Specifically, in this proposal we used 3x1 spatial kernel. </a:t>
            </a:r>
          </a:p>
          <a:p>
            <a:pPr lvl="1"/>
            <a:r>
              <a:rPr lang="en-CA" sz="1600" dirty="0" smtClean="0"/>
              <a:t>Filtering </a:t>
            </a:r>
            <a:r>
              <a:rPr lang="en-CA" sz="1600" dirty="0" smtClean="0"/>
              <a:t>integer </a:t>
            </a:r>
            <a:r>
              <a:rPr lang="en-CA" sz="1600" dirty="0" err="1" smtClean="0"/>
              <a:t>pel</a:t>
            </a:r>
            <a:r>
              <a:rPr lang="en-CA" sz="1600" dirty="0" smtClean="0"/>
              <a:t> </a:t>
            </a:r>
            <a:r>
              <a:rPr lang="en-CA" sz="1600" i="1" dirty="0" err="1" smtClean="0"/>
              <a:t>A</a:t>
            </a:r>
            <a:r>
              <a:rPr lang="en-CA" sz="1600" i="1" baseline="-25000" dirty="0" err="1" smtClean="0"/>
              <a:t>i,j</a:t>
            </a:r>
            <a:r>
              <a:rPr lang="en-CA" sz="1600" dirty="0" smtClean="0"/>
              <a:t>, it only </a:t>
            </a:r>
            <a:r>
              <a:rPr lang="en-CA" sz="1600" dirty="0" smtClean="0"/>
              <a:t>uses </a:t>
            </a:r>
            <a:r>
              <a:rPr lang="en-CA" sz="1600" dirty="0" err="1" smtClean="0"/>
              <a:t>A</a:t>
            </a:r>
            <a:r>
              <a:rPr lang="en-CA" sz="1600" baseline="-25000" dirty="0" err="1" smtClean="0"/>
              <a:t>i,j</a:t>
            </a:r>
            <a:r>
              <a:rPr lang="en-CA" sz="1600" dirty="0" smtClean="0"/>
              <a:t> and </a:t>
            </a:r>
            <a:r>
              <a:rPr lang="en-CA" sz="1600" dirty="0" smtClean="0"/>
              <a:t>2 other neighbor </a:t>
            </a:r>
            <a:r>
              <a:rPr lang="en-CA" sz="1600" dirty="0" smtClean="0"/>
              <a:t>integer </a:t>
            </a:r>
            <a:r>
              <a:rPr lang="en-CA" sz="1600" dirty="0" err="1" smtClean="0"/>
              <a:t>pel</a:t>
            </a:r>
            <a:r>
              <a:rPr lang="en-CA" sz="1600" dirty="0" err="1" smtClean="0"/>
              <a:t>s</a:t>
            </a:r>
            <a:r>
              <a:rPr lang="en-CA" sz="1600" dirty="0" smtClean="0"/>
              <a:t>. </a:t>
            </a:r>
          </a:p>
          <a:p>
            <a:pPr lvl="1"/>
            <a:r>
              <a:rPr lang="en-CA" sz="1600" dirty="0" smtClean="0"/>
              <a:t>Filtering </a:t>
            </a:r>
            <a:r>
              <a:rPr lang="en-CA" sz="1600" dirty="0" smtClean="0"/>
              <a:t>the upsampled </a:t>
            </a:r>
            <a:r>
              <a:rPr lang="en-CA" sz="1600" dirty="0" err="1" smtClean="0"/>
              <a:t>pel</a:t>
            </a:r>
            <a:r>
              <a:rPr lang="en-CA" sz="1600" dirty="0" smtClean="0"/>
              <a:t> </a:t>
            </a:r>
            <a:r>
              <a:rPr lang="en-CA" sz="1600" i="1" dirty="0" err="1" smtClean="0"/>
              <a:t>b</a:t>
            </a:r>
            <a:r>
              <a:rPr lang="en-CA" sz="1600" i="1" baseline="-25000" dirty="0" err="1" smtClean="0"/>
              <a:t>i,j</a:t>
            </a:r>
            <a:r>
              <a:rPr lang="en-CA" sz="1600" dirty="0" smtClean="0"/>
              <a:t>  it only uses the upsampled </a:t>
            </a:r>
            <a:r>
              <a:rPr lang="en-CA" sz="1600" dirty="0" err="1" smtClean="0"/>
              <a:t>pel</a:t>
            </a:r>
            <a:r>
              <a:rPr lang="en-CA" sz="1600" dirty="0" smtClean="0"/>
              <a:t> and 2 neighbor integer </a:t>
            </a:r>
            <a:r>
              <a:rPr lang="en-CA" sz="1600" dirty="0" err="1" smtClean="0"/>
              <a:t>pels</a:t>
            </a:r>
            <a:r>
              <a:rPr lang="en-CA" sz="1600" dirty="0" smtClean="0"/>
              <a:t>.</a:t>
            </a:r>
          </a:p>
          <a:p>
            <a:r>
              <a:rPr lang="en-CA" sz="1800" dirty="0" smtClean="0"/>
              <a:t>As shown in the equation, proposed filtering does not depend on other upsampled pixel. </a:t>
            </a:r>
          </a:p>
          <a:p>
            <a:r>
              <a:rPr lang="en-CA" sz="1800" dirty="0" smtClean="0"/>
              <a:t>Therefore, it can be done in the same pass as upsampling.</a:t>
            </a:r>
          </a:p>
        </p:txBody>
      </p:sp>
      <p:pic>
        <p:nvPicPr>
          <p:cNvPr id="3789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8200" y="1200150"/>
            <a:ext cx="394219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789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29200" y="2266950"/>
            <a:ext cx="3129570" cy="44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2" name="TextBox 11"/>
          <p:cNvSpPr txBox="1"/>
          <p:nvPr/>
        </p:nvSpPr>
        <p:spPr>
          <a:xfrm>
            <a:off x="4572000" y="4019550"/>
            <a:ext cx="4520276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i="1" dirty="0" smtClean="0">
                <a:latin typeface="Calibri" pitchFamily="34" charset="0"/>
                <a:cs typeface="Calibri" pitchFamily="34" charset="0"/>
              </a:rPr>
              <a:t>Fig. Illustration of 2X upsampled pixels. </a:t>
            </a:r>
          </a:p>
          <a:p>
            <a:endParaRPr lang="en-US" sz="1600" i="1" dirty="0" smtClean="0">
              <a:latin typeface="Calibri" pitchFamily="34" charset="0"/>
              <a:cs typeface="Calibri" pitchFamily="34" charset="0"/>
            </a:endParaRPr>
          </a:p>
          <a:p>
            <a:r>
              <a:rPr lang="en-US" sz="1400" dirty="0" smtClean="0">
                <a:latin typeface="Calibri" pitchFamily="34" charset="0"/>
                <a:cs typeface="Calibri" pitchFamily="34" charset="0"/>
              </a:rPr>
              <a:t>Note: </a:t>
            </a:r>
            <a:r>
              <a:rPr lang="en-US" sz="1400" dirty="0" err="1" smtClean="0">
                <a:latin typeface="Calibri" pitchFamily="34" charset="0"/>
                <a:cs typeface="Calibri" pitchFamily="34" charset="0"/>
              </a:rPr>
              <a:t>A</a:t>
            </a:r>
            <a:r>
              <a:rPr lang="en-US" sz="1400" baseline="-25000" dirty="0" err="1" smtClean="0">
                <a:latin typeface="Calibri" pitchFamily="34" charset="0"/>
                <a:cs typeface="Calibri" pitchFamily="34" charset="0"/>
              </a:rPr>
              <a:t>i,j</a:t>
            </a:r>
            <a:r>
              <a:rPr lang="en-US" sz="1400" baseline="-250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1400" dirty="0" smtClean="0">
                <a:latin typeface="Calibri" pitchFamily="34" charset="0"/>
                <a:cs typeface="Calibri" pitchFamily="34" charset="0"/>
              </a:rPr>
              <a:t> denote integer </a:t>
            </a:r>
            <a:r>
              <a:rPr lang="en-US" sz="1400" dirty="0" err="1" smtClean="0">
                <a:latin typeface="Calibri" pitchFamily="34" charset="0"/>
                <a:cs typeface="Calibri" pitchFamily="34" charset="0"/>
              </a:rPr>
              <a:t>pel</a:t>
            </a:r>
            <a:r>
              <a:rPr lang="en-US" sz="1400" dirty="0" smtClean="0">
                <a:latin typeface="Calibri" pitchFamily="34" charset="0"/>
                <a:cs typeface="Calibri" pitchFamily="34" charset="0"/>
              </a:rPr>
              <a:t>, </a:t>
            </a:r>
            <a:r>
              <a:rPr lang="en-US" sz="1400" dirty="0" err="1" smtClean="0">
                <a:latin typeface="Calibri" pitchFamily="34" charset="0"/>
                <a:cs typeface="Calibri" pitchFamily="34" charset="0"/>
              </a:rPr>
              <a:t>b</a:t>
            </a:r>
            <a:r>
              <a:rPr lang="en-US" sz="1400" baseline="-25000" dirty="0" err="1" smtClean="0">
                <a:latin typeface="Calibri" pitchFamily="34" charset="0"/>
                <a:cs typeface="Calibri" pitchFamily="34" charset="0"/>
              </a:rPr>
              <a:t>i,j</a:t>
            </a:r>
            <a:r>
              <a:rPr lang="en-US" sz="1400" baseline="-25000" dirty="0" smtClean="0">
                <a:latin typeface="Calibri" pitchFamily="34" charset="0"/>
                <a:cs typeface="Calibri" pitchFamily="34" charset="0"/>
              </a:rPr>
              <a:t>  </a:t>
            </a:r>
            <a:r>
              <a:rPr lang="en-US" sz="1400" dirty="0" smtClean="0">
                <a:latin typeface="Calibri" pitchFamily="34" charset="0"/>
                <a:cs typeface="Calibri" pitchFamily="34" charset="0"/>
              </a:rPr>
              <a:t>denote the upsampled </a:t>
            </a:r>
            <a:r>
              <a:rPr lang="en-US" sz="1400" dirty="0" err="1" smtClean="0">
                <a:latin typeface="Calibri" pitchFamily="34" charset="0"/>
                <a:cs typeface="Calibri" pitchFamily="34" charset="0"/>
              </a:rPr>
              <a:t>pel</a:t>
            </a:r>
            <a:r>
              <a:rPr lang="en-US" sz="1400" dirty="0" smtClean="0">
                <a:latin typeface="Calibri" pitchFamily="34" charset="0"/>
                <a:cs typeface="Calibri" pitchFamily="34" charset="0"/>
              </a:rPr>
              <a:t> </a:t>
            </a:r>
            <a:endParaRPr lang="en-US" sz="1400" dirty="0" smtClean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3789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29200" y="3257550"/>
            <a:ext cx="3190875" cy="666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 Syntax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2293" y="770812"/>
            <a:ext cx="3237707" cy="3835024"/>
          </a:xfrm>
        </p:spPr>
        <p:txBody>
          <a:bodyPr/>
          <a:lstStyle/>
          <a:p>
            <a:r>
              <a:rPr lang="en-US" sz="2400" dirty="0" smtClean="0"/>
              <a:t>CU level on/off when INTRA_BL mode is </a:t>
            </a:r>
            <a:r>
              <a:rPr lang="en-US" sz="2400" dirty="0" smtClean="0"/>
              <a:t>selected. </a:t>
            </a:r>
          </a:p>
          <a:p>
            <a:r>
              <a:rPr lang="en-US" sz="2400" dirty="0" smtClean="0"/>
              <a:t>Can be predicatively coded from a most probable upsampler index ( 0 or 1).</a:t>
            </a:r>
            <a:endParaRPr lang="en-US" sz="2400" dirty="0" smtClean="0"/>
          </a:p>
          <a:p>
            <a:r>
              <a:rPr lang="en-US" sz="2400" dirty="0" smtClean="0"/>
              <a:t>At </a:t>
            </a:r>
            <a:r>
              <a:rPr lang="en-US" sz="2400" dirty="0" smtClean="0"/>
              <a:t>high level, signal </a:t>
            </a:r>
            <a:r>
              <a:rPr lang="en-US" sz="2400" dirty="0" smtClean="0"/>
              <a:t>if bilateral filter is present or not.</a:t>
            </a:r>
            <a:endParaRPr lang="en-US" sz="2400" dirty="0"/>
          </a:p>
        </p:txBody>
      </p:sp>
      <p:pic>
        <p:nvPicPr>
          <p:cNvPr id="4198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05200" y="742950"/>
            <a:ext cx="5943599" cy="202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988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00400" y="2800350"/>
            <a:ext cx="6100763" cy="2552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Experimental Result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2293" y="770812"/>
            <a:ext cx="3618707" cy="3835024"/>
          </a:xfrm>
        </p:spPr>
        <p:txBody>
          <a:bodyPr/>
          <a:lstStyle/>
          <a:p>
            <a:r>
              <a:rPr lang="en-US" sz="2000" dirty="0" smtClean="0"/>
              <a:t>SHM1.0 </a:t>
            </a:r>
            <a:r>
              <a:rPr lang="en-US" sz="2000" dirty="0" err="1" smtClean="0"/>
              <a:t>IntraBL</a:t>
            </a:r>
            <a:r>
              <a:rPr lang="en-US" sz="2000" dirty="0" smtClean="0"/>
              <a:t> framework.</a:t>
            </a:r>
          </a:p>
          <a:p>
            <a:r>
              <a:rPr lang="en-US" sz="2000" dirty="0" smtClean="0"/>
              <a:t>SCE4 test configuration.</a:t>
            </a:r>
          </a:p>
          <a:p>
            <a:r>
              <a:rPr lang="en-US" sz="2000" dirty="0" smtClean="0"/>
              <a:t>Used 1 fixed upsampler and 1 bilateral filter. </a:t>
            </a:r>
          </a:p>
          <a:p>
            <a:r>
              <a:rPr lang="en-US" sz="2000" dirty="0" smtClean="0"/>
              <a:t>Decoder timing is from picture based implementation.</a:t>
            </a:r>
            <a:endParaRPr lang="en-US" sz="2000" dirty="0" smtClean="0"/>
          </a:p>
          <a:p>
            <a:endParaRPr lang="en-US" sz="2000" dirty="0"/>
          </a:p>
        </p:txBody>
      </p:sp>
      <p:pic>
        <p:nvPicPr>
          <p:cNvPr id="4301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91000" y="1428750"/>
            <a:ext cx="6105525" cy="2333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TextBox 5"/>
          <p:cNvSpPr txBox="1"/>
          <p:nvPr/>
        </p:nvSpPr>
        <p:spPr>
          <a:xfrm>
            <a:off x="3962400" y="3943350"/>
            <a:ext cx="522771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Note: timing information shown in the table are from o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ur cross checker Samsung </a:t>
            </a:r>
          </a:p>
          <a:p>
            <a:r>
              <a:rPr lang="en-CA" sz="1200" dirty="0" smtClean="0">
                <a:latin typeface="Times New Roman" pitchFamily="18" charset="0"/>
                <a:cs typeface="Times New Roman" pitchFamily="18" charset="0"/>
              </a:rPr>
              <a:t>which </a:t>
            </a:r>
            <a:r>
              <a:rPr lang="en-CA" sz="1200" dirty="0" smtClean="0">
                <a:latin typeface="Times New Roman" pitchFamily="18" charset="0"/>
                <a:cs typeface="Times New Roman" pitchFamily="18" charset="0"/>
              </a:rPr>
              <a:t>has homogenous cluster, </a:t>
            </a:r>
            <a:r>
              <a:rPr lang="en-CA" sz="1200" dirty="0" smtClean="0">
                <a:latin typeface="Times New Roman" pitchFamily="18" charset="0"/>
                <a:cs typeface="Times New Roman" pitchFamily="18" charset="0"/>
              </a:rPr>
              <a:t>so their timing information </a:t>
            </a:r>
            <a:r>
              <a:rPr lang="en-CA" sz="1200" dirty="0" smtClean="0">
                <a:latin typeface="Times New Roman" pitchFamily="18" charset="0"/>
                <a:cs typeface="Times New Roman" pitchFamily="18" charset="0"/>
              </a:rPr>
              <a:t>is more </a:t>
            </a:r>
            <a:r>
              <a:rPr lang="en-CA" sz="1200" dirty="0" smtClean="0">
                <a:latin typeface="Times New Roman" pitchFamily="18" charset="0"/>
                <a:cs typeface="Times New Roman" pitchFamily="18" charset="0"/>
              </a:rPr>
              <a:t>reliable.</a:t>
            </a:r>
            <a:endParaRPr lang="en-US" sz="12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ST July Monthly Dept Meeting 073008">
  <a:themeElements>
    <a:clrScheme name="Grayscale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CST July Monthly Dept Meeting 073008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871538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9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871538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9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lnDef>
    <a:txDef>
      <a:spPr>
        <a:noFill/>
      </a:spPr>
      <a:bodyPr wrap="none" rtlCol="0">
        <a:spAutoFit/>
      </a:bodyPr>
      <a:lstStyle>
        <a:defPPr>
          <a:defRPr sz="1800" dirty="0" smtClean="0">
            <a:latin typeface="Calibri" pitchFamily="34" charset="0"/>
            <a:cs typeface="Calibri" pitchFamily="34" charset="0"/>
          </a:defRPr>
        </a:defPPr>
      </a:lstStyle>
    </a:txDef>
  </a:objectDefaults>
  <a:extraClrSchemeLst>
    <a:extraClrScheme>
      <a:clrScheme name="CST July Monthly Dept Meeting 073008 1">
        <a:dk1>
          <a:srgbClr val="969696"/>
        </a:dk1>
        <a:lt1>
          <a:srgbClr val="FFFFFF"/>
        </a:lt1>
        <a:dk2>
          <a:srgbClr val="000000"/>
        </a:dk2>
        <a:lt2>
          <a:srgbClr val="DDDDDD"/>
        </a:lt2>
        <a:accent1>
          <a:srgbClr val="00E4A8"/>
        </a:accent1>
        <a:accent2>
          <a:srgbClr val="3333CC"/>
        </a:accent2>
        <a:accent3>
          <a:srgbClr val="AAAAAA"/>
        </a:accent3>
        <a:accent4>
          <a:srgbClr val="DADADA"/>
        </a:accent4>
        <a:accent5>
          <a:srgbClr val="AAEFD1"/>
        </a:accent5>
        <a:accent6>
          <a:srgbClr val="2D2DB9"/>
        </a:accent6>
        <a:hlink>
          <a:srgbClr val="FF5050"/>
        </a:hlink>
        <a:folHlink>
          <a:srgbClr val="FFCF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ST July Monthly Dept Meeting 073008 2">
        <a:dk1>
          <a:srgbClr val="000000"/>
        </a:dk1>
        <a:lt1>
          <a:srgbClr val="FFFFFF"/>
        </a:lt1>
        <a:dk2>
          <a:srgbClr val="333399"/>
        </a:dk2>
        <a:lt2>
          <a:srgbClr val="1C1C1C"/>
        </a:lt2>
        <a:accent1>
          <a:srgbClr val="00E4A8"/>
        </a:accent1>
        <a:accent2>
          <a:srgbClr val="FFCF01"/>
        </a:accent2>
        <a:accent3>
          <a:srgbClr val="FFFFFF"/>
        </a:accent3>
        <a:accent4>
          <a:srgbClr val="000000"/>
        </a:accent4>
        <a:accent5>
          <a:srgbClr val="AAEFD1"/>
        </a:accent5>
        <a:accent6>
          <a:srgbClr val="E7BB01"/>
        </a:accent6>
        <a:hlink>
          <a:srgbClr val="FF0000"/>
        </a:hlink>
        <a:folHlink>
          <a:srgbClr val="3333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ST July Monthly Dept Meeting 073008 3">
        <a:dk1>
          <a:srgbClr val="000000"/>
        </a:dk1>
        <a:lt1>
          <a:srgbClr val="FFFFFF"/>
        </a:lt1>
        <a:dk2>
          <a:srgbClr val="000000"/>
        </a:dk2>
        <a:lt2>
          <a:srgbClr val="5F5F5F"/>
        </a:lt2>
        <a:accent1>
          <a:srgbClr val="EAEAEA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F3F3F3"/>
        </a:accent5>
        <a:accent6>
          <a:srgbClr val="737373"/>
        </a:accent6>
        <a:hlink>
          <a:srgbClr val="4D4D4D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ST July Monthly Dept Meeting 073008 4">
        <a:dk1>
          <a:srgbClr val="000094"/>
        </a:dk1>
        <a:lt1>
          <a:srgbClr val="FFFFFF"/>
        </a:lt1>
        <a:dk2>
          <a:srgbClr val="0000CC"/>
        </a:dk2>
        <a:lt2>
          <a:srgbClr val="FFFFCC"/>
        </a:lt2>
        <a:accent1>
          <a:srgbClr val="3193FF"/>
        </a:accent1>
        <a:accent2>
          <a:srgbClr val="9900FF"/>
        </a:accent2>
        <a:accent3>
          <a:srgbClr val="AAAAE2"/>
        </a:accent3>
        <a:accent4>
          <a:srgbClr val="DADADA"/>
        </a:accent4>
        <a:accent5>
          <a:srgbClr val="ADC8FF"/>
        </a:accent5>
        <a:accent6>
          <a:srgbClr val="8A00E7"/>
        </a:accent6>
        <a:hlink>
          <a:srgbClr val="FF33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ST July Monthly Dept Meeting 073008 5">
        <a:dk1>
          <a:srgbClr val="000000"/>
        </a:dk1>
        <a:lt1>
          <a:srgbClr val="FFFFFF"/>
        </a:lt1>
        <a:dk2>
          <a:srgbClr val="000066"/>
        </a:dk2>
        <a:lt2>
          <a:srgbClr val="333333"/>
        </a:lt2>
        <a:accent1>
          <a:srgbClr val="C4709A"/>
        </a:accent1>
        <a:accent2>
          <a:srgbClr val="4B4EB5"/>
        </a:accent2>
        <a:accent3>
          <a:srgbClr val="FFFFFF"/>
        </a:accent3>
        <a:accent4>
          <a:srgbClr val="000000"/>
        </a:accent4>
        <a:accent5>
          <a:srgbClr val="DEBBCA"/>
        </a:accent5>
        <a:accent6>
          <a:srgbClr val="4346A4"/>
        </a:accent6>
        <a:hlink>
          <a:srgbClr val="C481CF"/>
        </a:hlink>
        <a:folHlink>
          <a:srgbClr val="76B74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ST July Monthly Dept Meeting 073008 6">
        <a:dk1>
          <a:srgbClr val="000000"/>
        </a:dk1>
        <a:lt1>
          <a:srgbClr val="FFFFFF"/>
        </a:lt1>
        <a:dk2>
          <a:srgbClr val="6A4076"/>
        </a:dk2>
        <a:lt2>
          <a:srgbClr val="969696"/>
        </a:lt2>
        <a:accent1>
          <a:srgbClr val="DBA9C2"/>
        </a:accent1>
        <a:accent2>
          <a:srgbClr val="E1BF91"/>
        </a:accent2>
        <a:accent3>
          <a:srgbClr val="FFFFFF"/>
        </a:accent3>
        <a:accent4>
          <a:srgbClr val="000000"/>
        </a:accent4>
        <a:accent5>
          <a:srgbClr val="EAD1DD"/>
        </a:accent5>
        <a:accent6>
          <a:srgbClr val="CCAD83"/>
        </a:accent6>
        <a:hlink>
          <a:srgbClr val="B3CE82"/>
        </a:hlink>
        <a:folHlink>
          <a:srgbClr val="B8AD4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ST July Monthly Dept Meeting 073008 7">
        <a:dk1>
          <a:srgbClr val="000000"/>
        </a:dk1>
        <a:lt1>
          <a:srgbClr val="FFFFFF"/>
        </a:lt1>
        <a:dk2>
          <a:srgbClr val="515F7B"/>
        </a:dk2>
        <a:lt2>
          <a:srgbClr val="808080"/>
        </a:lt2>
        <a:accent1>
          <a:srgbClr val="9FCAD3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CDE1E6"/>
        </a:accent5>
        <a:accent6>
          <a:srgbClr val="AEAEAE"/>
        </a:accent6>
        <a:hlink>
          <a:srgbClr val="91AFBF"/>
        </a:hlink>
        <a:folHlink>
          <a:srgbClr val="ECEAA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CST July Monthly Dept Meeting 073008</Template>
  <TotalTime>21487</TotalTime>
  <Words>1039</Words>
  <Application>Microsoft Office PowerPoint</Application>
  <PresentationFormat>On-screen Show (16:9)</PresentationFormat>
  <Paragraphs>105</Paragraphs>
  <Slides>16</Slides>
  <Notes>1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8" baseType="lpstr">
      <vt:lpstr>CST July Monthly Dept Meeting 073008</vt:lpstr>
      <vt:lpstr>Equation</vt:lpstr>
      <vt:lpstr>JCT-VC M0215: Non-SCE4: Adaptive up-sampling of base layer picture using Simplified Separable bilateral filters</vt:lpstr>
      <vt:lpstr>Outline</vt:lpstr>
      <vt:lpstr>Introduction</vt:lpstr>
      <vt:lpstr>Algorithm</vt:lpstr>
      <vt:lpstr>Algorithm</vt:lpstr>
      <vt:lpstr>Algorithm</vt:lpstr>
      <vt:lpstr>Algorithm</vt:lpstr>
      <vt:lpstr>Example Syntax</vt:lpstr>
      <vt:lpstr>Experimental Result</vt:lpstr>
      <vt:lpstr>Experimental Result</vt:lpstr>
      <vt:lpstr>Experimental Result</vt:lpstr>
      <vt:lpstr>Complexity</vt:lpstr>
      <vt:lpstr>Complexity (Worst Case)</vt:lpstr>
      <vt:lpstr>Complexity</vt:lpstr>
      <vt:lpstr>Cross-Check</vt:lpstr>
      <vt:lpstr>Summary</vt:lpstr>
    </vt:vector>
  </TitlesOfParts>
  <Company>Sharp Labs of America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SLA Overview Nov 2011</dc:title>
  <dc:creator>Larry Meixner</dc:creator>
  <dc:description>Letter Paper size
Meets sharp Logo Reqt. 2007</dc:description>
  <cp:lastModifiedBy>Jie "Jane" Zhao</cp:lastModifiedBy>
  <cp:revision>636</cp:revision>
  <cp:lastPrinted>2012-05-17T23:57:45Z</cp:lastPrinted>
  <dcterms:created xsi:type="dcterms:W3CDTF">2008-07-29T15:54:01Z</dcterms:created>
  <dcterms:modified xsi:type="dcterms:W3CDTF">2013-04-17T23:10:59Z</dcterms:modified>
</cp:coreProperties>
</file>