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"/>
  </p:notesMasterIdLst>
  <p:handoutMasterIdLst>
    <p:handoutMasterId r:id="rId18"/>
  </p:handoutMasterIdLst>
  <p:sldIdLst>
    <p:sldId id="330" r:id="rId2"/>
    <p:sldId id="418" r:id="rId3"/>
    <p:sldId id="421" r:id="rId4"/>
    <p:sldId id="405" r:id="rId5"/>
    <p:sldId id="406" r:id="rId6"/>
    <p:sldId id="351" r:id="rId7"/>
    <p:sldId id="407" r:id="rId8"/>
    <p:sldId id="426" r:id="rId9"/>
    <p:sldId id="417" r:id="rId10"/>
    <p:sldId id="422" r:id="rId11"/>
    <p:sldId id="409" r:id="rId12"/>
    <p:sldId id="423" r:id="rId13"/>
    <p:sldId id="425" r:id="rId14"/>
    <p:sldId id="424" r:id="rId15"/>
    <p:sldId id="416" r:id="rId16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u="sng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u="sng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u="sng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u="sng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u="sng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u="sng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200" u="sng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200" u="sng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200" u="sng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00"/>
    <a:srgbClr val="33CC33"/>
    <a:srgbClr val="CC0000"/>
    <a:srgbClr val="00FFFF"/>
    <a:srgbClr val="CCFFFF"/>
    <a:srgbClr val="FFCC66"/>
    <a:srgbClr val="B2B2B2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054" autoAdjust="0"/>
    <p:restoredTop sz="96963" autoAdjust="0"/>
  </p:normalViewPr>
  <p:slideViewPr>
    <p:cSldViewPr snapToObjects="1">
      <p:cViewPr varScale="1">
        <p:scale>
          <a:sx n="90" d="100"/>
          <a:sy n="90" d="100"/>
        </p:scale>
        <p:origin x="-79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6"/>
    </p:cViewPr>
  </p:sorterViewPr>
  <p:notesViewPr>
    <p:cSldViewPr snapToObjects="1">
      <p:cViewPr varScale="1">
        <p:scale>
          <a:sx n="94" d="100"/>
          <a:sy n="94" d="100"/>
        </p:scale>
        <p:origin x="-2640" y="-108"/>
      </p:cViewPr>
      <p:guideLst>
        <p:guide orient="horz" pos="3024"/>
        <p:guide pos="230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b="0" u="none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b="0" u="none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D318BC6-C0E5-46FA-A7D0-0541B8EB21C0}" type="datetime5">
              <a:rPr lang="en-US"/>
              <a:pPr>
                <a:defRPr/>
              </a:pPr>
              <a:t>27-Apr-12</a:t>
            </a:fld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b="0" u="none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b="0" u="none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A540782-2FBF-40D1-B00B-51F039934A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b="0" u="none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b="0" u="none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C257878-90BD-44EC-96CB-2D2B03EB2ACA}" type="datetime5">
              <a:rPr lang="en-US"/>
              <a:pPr>
                <a:defRPr/>
              </a:pPr>
              <a:t>27-Apr-12</a:t>
            </a:fld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Klicken Sie, um die Formate des Vorlagentextes zu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b="0" u="none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70237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b="0" u="none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41D2769-8D23-4DA8-8DB0-970B1518F0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3"/>
          <p:cNvSpPr>
            <a:spLocks noChangeArrowheads="1"/>
          </p:cNvSpPr>
          <p:nvPr userDrawn="1"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rgbClr val="181847"/>
              </a:gs>
              <a:gs pos="50000">
                <a:srgbClr val="333399"/>
              </a:gs>
              <a:gs pos="100000">
                <a:srgbClr val="181847"/>
              </a:gs>
            </a:gsLst>
            <a:lin ang="0" scaled="1"/>
          </a:gra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algn="ctr" eaLnBrk="0" hangingPunct="0">
              <a:defRPr/>
            </a:pPr>
            <a:endParaRPr lang="de-DE" b="1">
              <a:cs typeface="+mn-cs"/>
            </a:endParaRPr>
          </a:p>
        </p:txBody>
      </p:sp>
      <p:sp>
        <p:nvSpPr>
          <p:cNvPr id="5" name="Rectangle 104"/>
          <p:cNvSpPr>
            <a:spLocks noChangeArrowheads="1"/>
          </p:cNvSpPr>
          <p:nvPr userDrawn="1"/>
        </p:nvSpPr>
        <p:spPr bwMode="auto">
          <a:xfrm>
            <a:off x="0" y="6308725"/>
            <a:ext cx="9144000" cy="549275"/>
          </a:xfrm>
          <a:prstGeom prst="rect">
            <a:avLst/>
          </a:prstGeom>
          <a:gradFill rotWithShape="1">
            <a:gsLst>
              <a:gs pos="0">
                <a:srgbClr val="181847"/>
              </a:gs>
              <a:gs pos="50000">
                <a:srgbClr val="333399"/>
              </a:gs>
              <a:gs pos="100000">
                <a:srgbClr val="181847"/>
              </a:gs>
            </a:gsLst>
            <a:lin ang="0" scaled="1"/>
          </a:gra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algn="ctr" eaLnBrk="0" hangingPunct="0">
              <a:defRPr/>
            </a:pPr>
            <a:endParaRPr lang="de-DE" b="1">
              <a:cs typeface="+mn-cs"/>
            </a:endParaRPr>
          </a:p>
        </p:txBody>
      </p:sp>
      <p:pic>
        <p:nvPicPr>
          <p:cNvPr id="6" name="Picture 109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578475" y="5954713"/>
            <a:ext cx="3241675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10"/>
          <p:cNvSpPr txBox="1">
            <a:spLocks noChangeArrowheads="1"/>
          </p:cNvSpPr>
          <p:nvPr userDrawn="1"/>
        </p:nvSpPr>
        <p:spPr bwMode="auto">
          <a:xfrm>
            <a:off x="103188" y="160338"/>
            <a:ext cx="1252537" cy="246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>
            <a:lvl1pPr>
              <a:defRPr sz="1200" b="1" u="sng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200" b="1" u="sng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200" b="1" u="sng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200" b="1" u="sng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200" b="1" u="sng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0" hangingPunct="0">
              <a:defRPr/>
            </a:pPr>
            <a:r>
              <a:rPr lang="de-DE" sz="1600" u="none" dirty="0" smtClean="0">
                <a:solidFill>
                  <a:schemeClr val="bg1"/>
                </a:solidFill>
                <a:cs typeface="+mn-cs"/>
              </a:rPr>
              <a:t>JCTVC-I0171</a:t>
            </a:r>
            <a:endParaRPr lang="en-US" sz="1600" u="none" dirty="0" smtClean="0">
              <a:solidFill>
                <a:schemeClr val="bg1"/>
              </a:solidFill>
              <a:cs typeface="+mn-cs"/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50825" y="2070100"/>
            <a:ext cx="7470775" cy="1143000"/>
          </a:xfrm>
        </p:spPr>
        <p:txBody>
          <a:bodyPr rIns="0" anchor="b"/>
          <a:lstStyle>
            <a:lvl1pPr algn="r">
              <a:defRPr sz="4200">
                <a:solidFill>
                  <a:schemeClr val="bg2"/>
                </a:solidFill>
              </a:defRPr>
            </a:lvl1pPr>
          </a:lstStyle>
          <a:p>
            <a:r>
              <a:rPr lang="en-US"/>
              <a:t>Klicken Sie, um das Titelformat zu bearbeiten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79838" y="2997200"/>
            <a:ext cx="3914775" cy="1752600"/>
          </a:xfrm>
        </p:spPr>
        <p:txBody>
          <a:bodyPr rIns="0" anchor="b"/>
          <a:lstStyle>
            <a:lvl1pPr marL="0" indent="0" algn="r">
              <a:buFont typeface="Wingdings" pitchFamily="2" charset="2"/>
              <a:buNone/>
              <a:defRPr sz="2000"/>
            </a:lvl1pPr>
          </a:lstStyle>
          <a:p>
            <a:r>
              <a:rPr lang="en-US"/>
              <a:t>Klicken Sie, um das Untertitelformat zu bearbeiten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-1588"/>
            <a:ext cx="2209800" cy="6402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638" y="-1588"/>
            <a:ext cx="6481762" cy="6402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638" y="685800"/>
            <a:ext cx="4344987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685800"/>
            <a:ext cx="4346575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5"/>
          <p:cNvSpPr>
            <a:spLocks noChangeArrowheads="1"/>
          </p:cNvSpPr>
          <p:nvPr userDrawn="1"/>
        </p:nvSpPr>
        <p:spPr bwMode="auto">
          <a:xfrm>
            <a:off x="0" y="0"/>
            <a:ext cx="9144000" cy="549275"/>
          </a:xfrm>
          <a:prstGeom prst="rect">
            <a:avLst/>
          </a:prstGeom>
          <a:gradFill rotWithShape="1">
            <a:gsLst>
              <a:gs pos="0">
                <a:srgbClr val="181847"/>
              </a:gs>
              <a:gs pos="50000">
                <a:srgbClr val="333399"/>
              </a:gs>
              <a:gs pos="100000">
                <a:srgbClr val="181847"/>
              </a:gs>
            </a:gsLst>
            <a:lin ang="0" scaled="1"/>
          </a:gra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 algn="ctr" eaLnBrk="0" hangingPunct="0">
              <a:defRPr/>
            </a:pPr>
            <a:endParaRPr lang="de-DE" b="1">
              <a:cs typeface="+mn-cs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638" y="-1588"/>
            <a:ext cx="83851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Klicken Sie, um das Titelformat zu</a:t>
            </a:r>
          </a:p>
        </p:txBody>
      </p:sp>
      <p:sp>
        <p:nvSpPr>
          <p:cNvPr id="1028" name="Rectangle 6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638" y="685800"/>
            <a:ext cx="884396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Klicken Sie, um die Formate des Vorlagentextes zu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12385" name="Text Box 97"/>
          <p:cNvSpPr txBox="1">
            <a:spLocks noChangeArrowheads="1"/>
          </p:cNvSpPr>
          <p:nvPr userDrawn="1"/>
        </p:nvSpPr>
        <p:spPr bwMode="auto">
          <a:xfrm>
            <a:off x="7883525" y="6597650"/>
            <a:ext cx="1095375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>
            <a:lvl1pPr>
              <a:defRPr sz="1200" b="1" u="sng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200" b="1" u="sng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200" b="1" u="sng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200" b="1" u="sng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200" b="1" u="sng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0" hangingPunct="0">
              <a:defRPr/>
            </a:pPr>
            <a:r>
              <a:rPr lang="de-DE" sz="1400" u="none" dirty="0" smtClean="0">
                <a:solidFill>
                  <a:schemeClr val="bg2"/>
                </a:solidFill>
                <a:cs typeface="+mn-cs"/>
              </a:rPr>
              <a:t>JCTVC-I0171</a:t>
            </a:r>
            <a:endParaRPr lang="en-US" sz="1400" u="none" dirty="0" smtClean="0">
              <a:solidFill>
                <a:schemeClr val="bg2"/>
              </a:solidFill>
              <a:cs typeface="+mn-cs"/>
            </a:endParaRPr>
          </a:p>
        </p:txBody>
      </p:sp>
      <p:sp>
        <p:nvSpPr>
          <p:cNvPr id="1030" name="Text Box 98"/>
          <p:cNvSpPr txBox="1">
            <a:spLocks noChangeArrowheads="1"/>
          </p:cNvSpPr>
          <p:nvPr userDrawn="1"/>
        </p:nvSpPr>
        <p:spPr bwMode="auto">
          <a:xfrm>
            <a:off x="8748713" y="115888"/>
            <a:ext cx="2492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lIns="0" tIns="0" rIns="0" bIns="0">
            <a:spAutoFit/>
          </a:bodyPr>
          <a:lstStyle>
            <a:lvl1pPr>
              <a:defRPr sz="1200" u="sng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 u="sng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 u="sng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 u="sng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 u="sng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u="sng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u="sng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u="sng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 u="sng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defRPr/>
            </a:pPr>
            <a:fld id="{24D4777B-68E4-4A3C-944F-B899F1AF9F1C}" type="slidenum">
              <a:rPr lang="en-US" sz="1600" b="1" u="none" smtClean="0">
                <a:solidFill>
                  <a:srgbClr val="FFFFFF"/>
                </a:solidFill>
                <a:cs typeface="+mn-cs"/>
              </a:rPr>
              <a:pPr algn="r" eaLnBrk="0" hangingPunct="0">
                <a:defRPr/>
              </a:pPr>
              <a:t>‹#›</a:t>
            </a:fld>
            <a:endParaRPr lang="en-US" sz="1600" b="1" u="none" smtClean="0">
              <a:solidFill>
                <a:srgbClr val="FFFFFF"/>
              </a:solidFill>
              <a:cs typeface="+mn-cs"/>
            </a:endParaRPr>
          </a:p>
        </p:txBody>
      </p:sp>
      <p:pic>
        <p:nvPicPr>
          <p:cNvPr id="1031" name="Picture 100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147638" y="6597650"/>
            <a:ext cx="2552700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FFFFFF"/>
          </a:solidFill>
          <a:latin typeface="Arial" charset="0"/>
        </a:defRPr>
      </a:lvl9pPr>
    </p:titleStyle>
    <p:bodyStyle>
      <a:lvl1pPr marL="384175" indent="-384175" algn="l" rtl="0" eaLnBrk="0" fontAlgn="base" hangingPunct="0">
        <a:spcBef>
          <a:spcPct val="5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2400">
          <a:solidFill>
            <a:schemeClr val="bg2"/>
          </a:solidFill>
          <a:latin typeface="+mn-lt"/>
          <a:ea typeface="+mn-ea"/>
          <a:cs typeface="+mn-cs"/>
        </a:defRPr>
      </a:lvl1pPr>
      <a:lvl2pPr marL="952500" indent="-377825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o"/>
        <a:defRPr sz="2000">
          <a:solidFill>
            <a:schemeClr val="bg2"/>
          </a:solidFill>
          <a:latin typeface="+mn-lt"/>
        </a:defRPr>
      </a:lvl2pPr>
      <a:lvl3pPr marL="1428750" indent="-285750" algn="l" rtl="0" eaLnBrk="0" fontAlgn="base" hangingPunct="0">
        <a:spcBef>
          <a:spcPct val="1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l"/>
        <a:defRPr>
          <a:solidFill>
            <a:schemeClr val="bg2"/>
          </a:solidFill>
          <a:latin typeface="+mn-lt"/>
        </a:defRPr>
      </a:lvl3pPr>
      <a:lvl4pPr marL="1905000" indent="-285750" algn="l" rtl="0" eaLnBrk="0" fontAlgn="base" hangingPunct="0">
        <a:spcBef>
          <a:spcPct val="1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¡"/>
        <a:defRPr sz="1600">
          <a:solidFill>
            <a:schemeClr val="bg2"/>
          </a:solidFill>
          <a:latin typeface="+mn-lt"/>
        </a:defRPr>
      </a:lvl4pPr>
      <a:lvl5pPr marL="2381250" indent="-285750" algn="l" rtl="0" eaLnBrk="0" fontAlgn="base" hangingPunct="0">
        <a:spcBef>
          <a:spcPct val="1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1400">
          <a:solidFill>
            <a:schemeClr val="bg2"/>
          </a:solidFill>
          <a:latin typeface="+mn-lt"/>
        </a:defRPr>
      </a:lvl5pPr>
      <a:lvl6pPr marL="2838450" indent="-285750" algn="l" rtl="0" eaLnBrk="0" fontAlgn="base" hangingPunct="0">
        <a:spcBef>
          <a:spcPct val="1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1400">
          <a:solidFill>
            <a:schemeClr val="bg2"/>
          </a:solidFill>
          <a:latin typeface="+mn-lt"/>
        </a:defRPr>
      </a:lvl6pPr>
      <a:lvl7pPr marL="3295650" indent="-285750" algn="l" rtl="0" eaLnBrk="0" fontAlgn="base" hangingPunct="0">
        <a:spcBef>
          <a:spcPct val="1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1400">
          <a:solidFill>
            <a:schemeClr val="bg2"/>
          </a:solidFill>
          <a:latin typeface="+mn-lt"/>
        </a:defRPr>
      </a:lvl7pPr>
      <a:lvl8pPr marL="3752850" indent="-285750" algn="l" rtl="0" eaLnBrk="0" fontAlgn="base" hangingPunct="0">
        <a:spcBef>
          <a:spcPct val="1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1400">
          <a:solidFill>
            <a:schemeClr val="bg2"/>
          </a:solidFill>
          <a:latin typeface="+mn-lt"/>
        </a:defRPr>
      </a:lvl8pPr>
      <a:lvl9pPr marL="4210050" indent="-285750" algn="l" rtl="0" eaLnBrk="0" fontAlgn="base" hangingPunct="0">
        <a:spcBef>
          <a:spcPct val="1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14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42988" y="2070100"/>
            <a:ext cx="7058025" cy="1143000"/>
          </a:xfrm>
        </p:spPr>
        <p:txBody>
          <a:bodyPr/>
          <a:lstStyle/>
          <a:p>
            <a:r>
              <a:rPr lang="en-CA" sz="4000" smtClean="0"/>
              <a:t>Refinement for SAO and ALF syntax in the APS</a:t>
            </a:r>
            <a:endParaRPr lang="en-US" sz="3800" smtClean="0"/>
          </a:p>
        </p:txBody>
      </p:sp>
      <p:sp>
        <p:nvSpPr>
          <p:cNvPr id="1638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186238" y="3692525"/>
            <a:ext cx="3914775" cy="1752600"/>
          </a:xfrm>
        </p:spPr>
        <p:txBody>
          <a:bodyPr/>
          <a:lstStyle/>
          <a:p>
            <a:r>
              <a:rPr lang="de-DE" i="1" smtClean="0"/>
              <a:t>Semih Esenlik</a:t>
            </a:r>
          </a:p>
          <a:p>
            <a:r>
              <a:rPr lang="de-DE" i="1" smtClean="0"/>
              <a:t>Matthias Narroschke</a:t>
            </a:r>
          </a:p>
          <a:p>
            <a:r>
              <a:rPr lang="de-DE" i="1" smtClean="0"/>
              <a:t>Thomas Wedi</a:t>
            </a:r>
          </a:p>
          <a:p>
            <a:r>
              <a:rPr lang="de-DE" b="1" smtClean="0"/>
              <a:t>Panasonic Corporation</a:t>
            </a:r>
            <a:endParaRPr lang="en-US" smtClean="0"/>
          </a:p>
        </p:txBody>
      </p:sp>
      <p:sp>
        <p:nvSpPr>
          <p:cNvPr id="16387" name="Text Box 7"/>
          <p:cNvSpPr txBox="1">
            <a:spLocks noChangeArrowheads="1"/>
          </p:cNvSpPr>
          <p:nvPr/>
        </p:nvSpPr>
        <p:spPr bwMode="auto">
          <a:xfrm>
            <a:off x="4122738" y="6497638"/>
            <a:ext cx="498633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 eaLnBrk="0" hangingPunct="0"/>
            <a:r>
              <a:rPr lang="en-US" sz="1600" b="1" i="1" u="none">
                <a:solidFill>
                  <a:schemeClr val="bg1"/>
                </a:solidFill>
              </a:rPr>
              <a:t>9th JCT-VC meeting, Geneva 27.April-07.May 2012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9"/>
          <p:cNvSpPr>
            <a:spLocks noChangeArrowheads="1"/>
          </p:cNvSpPr>
          <p:nvPr/>
        </p:nvSpPr>
        <p:spPr bwMode="auto">
          <a:xfrm>
            <a:off x="107950" y="44450"/>
            <a:ext cx="899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sz="2400" u="none">
                <a:solidFill>
                  <a:schemeClr val="accent1"/>
                </a:solidFill>
              </a:rPr>
              <a:t>Simulation results for SAO: LCU size 64x64</a:t>
            </a:r>
            <a:endParaRPr lang="en-US" sz="2400" u="none">
              <a:solidFill>
                <a:schemeClr val="accent1"/>
              </a:solidFill>
            </a:endParaRPr>
          </a:p>
        </p:txBody>
      </p:sp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2"/>
          <a:srcRect b="50894"/>
          <a:stretch>
            <a:fillRect/>
          </a:stretch>
        </p:blipFill>
        <p:spPr bwMode="auto">
          <a:xfrm>
            <a:off x="1560513" y="1341438"/>
            <a:ext cx="2867025" cy="391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1"/>
          <p:cNvPicPr>
            <a:picLocks noChangeAspect="1" noChangeArrowheads="1"/>
          </p:cNvPicPr>
          <p:nvPr/>
        </p:nvPicPr>
        <p:blipFill>
          <a:blip r:embed="rId2"/>
          <a:srcRect t="50917"/>
          <a:stretch>
            <a:fillRect/>
          </a:stretch>
        </p:blipFill>
        <p:spPr bwMode="auto">
          <a:xfrm>
            <a:off x="4729163" y="1341438"/>
            <a:ext cx="2867025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92138" y="6092825"/>
            <a:ext cx="34782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u="none">
                <a:solidFill>
                  <a:schemeClr val="bg2"/>
                </a:solidFill>
              </a:rPr>
              <a:t>*Picture based encoding is used in all test cases.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9"/>
          <p:cNvSpPr>
            <a:spLocks noChangeArrowheads="1"/>
          </p:cNvSpPr>
          <p:nvPr/>
        </p:nvSpPr>
        <p:spPr bwMode="auto">
          <a:xfrm>
            <a:off x="107950" y="44450"/>
            <a:ext cx="899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sz="2400" u="none">
                <a:solidFill>
                  <a:schemeClr val="accent1"/>
                </a:solidFill>
              </a:rPr>
              <a:t>Simulation results for SAO: LCU size 16x16</a:t>
            </a:r>
            <a:endParaRPr lang="en-US" sz="2400" u="none">
              <a:solidFill>
                <a:schemeClr val="accent1"/>
              </a:solidFill>
            </a:endParaRPr>
          </a:p>
        </p:txBody>
      </p:sp>
      <p:pic>
        <p:nvPicPr>
          <p:cNvPr id="26626" name="Picture 1"/>
          <p:cNvPicPr>
            <a:picLocks noChangeAspect="1" noChangeArrowheads="1"/>
          </p:cNvPicPr>
          <p:nvPr/>
        </p:nvPicPr>
        <p:blipFill>
          <a:blip r:embed="rId2"/>
          <a:srcRect b="50706"/>
          <a:stretch>
            <a:fillRect/>
          </a:stretch>
        </p:blipFill>
        <p:spPr bwMode="auto">
          <a:xfrm>
            <a:off x="1547813" y="1341438"/>
            <a:ext cx="286702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1"/>
          <p:cNvPicPr>
            <a:picLocks noChangeAspect="1" noChangeArrowheads="1"/>
          </p:cNvPicPr>
          <p:nvPr/>
        </p:nvPicPr>
        <p:blipFill>
          <a:blip r:embed="rId2"/>
          <a:srcRect t="50784"/>
          <a:stretch>
            <a:fillRect/>
          </a:stretch>
        </p:blipFill>
        <p:spPr bwMode="auto">
          <a:xfrm>
            <a:off x="4729163" y="1352550"/>
            <a:ext cx="2867025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92138" y="6092825"/>
            <a:ext cx="34782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u="none">
                <a:solidFill>
                  <a:schemeClr val="bg2"/>
                </a:solidFill>
              </a:rPr>
              <a:t>*Picture based encoding is used in all test cases.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smtClean="0">
                <a:solidFill>
                  <a:schemeClr val="bg2"/>
                </a:solidFill>
              </a:rPr>
              <a:t>Simulation Results for ALF</a:t>
            </a:r>
            <a:endParaRPr lang="en-US" smtClean="0">
              <a:solidFill>
                <a:schemeClr val="bg2"/>
              </a:solidFill>
            </a:endParaRPr>
          </a:p>
        </p:txBody>
      </p:sp>
      <p:sp>
        <p:nvSpPr>
          <p:cNvPr id="27650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mtClean="0"/>
              <a:t>Staightforward extension to ALF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9"/>
          <p:cNvSpPr>
            <a:spLocks noChangeArrowheads="1"/>
          </p:cNvSpPr>
          <p:nvPr/>
        </p:nvSpPr>
        <p:spPr bwMode="auto">
          <a:xfrm>
            <a:off x="107950" y="44450"/>
            <a:ext cx="899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sz="2400" u="none">
                <a:solidFill>
                  <a:schemeClr val="accent1"/>
                </a:solidFill>
              </a:rPr>
              <a:t>Simulation results for ALF: LCU size 16x16</a:t>
            </a:r>
            <a:endParaRPr lang="en-US" sz="2400" u="none">
              <a:solidFill>
                <a:schemeClr val="accent1"/>
              </a:solidFill>
            </a:endParaRPr>
          </a:p>
        </p:txBody>
      </p:sp>
      <p:pic>
        <p:nvPicPr>
          <p:cNvPr id="2867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1557338"/>
            <a:ext cx="20383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57338"/>
            <a:ext cx="20383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88963" y="6029325"/>
            <a:ext cx="3478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u="none">
                <a:solidFill>
                  <a:schemeClr val="bg2"/>
                </a:solidFill>
              </a:rPr>
              <a:t>*Picture based encoding is used in all test cases.</a:t>
            </a:r>
          </a:p>
          <a:p>
            <a:r>
              <a:rPr lang="de-DE" u="none">
                <a:solidFill>
                  <a:schemeClr val="bg2"/>
                </a:solidFill>
              </a:rPr>
              <a:t>*Runtime measuments not accurate.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1557338"/>
            <a:ext cx="20383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82738"/>
            <a:ext cx="20383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19"/>
          <p:cNvSpPr>
            <a:spLocks noChangeArrowheads="1"/>
          </p:cNvSpPr>
          <p:nvPr/>
        </p:nvSpPr>
        <p:spPr bwMode="auto">
          <a:xfrm>
            <a:off x="107950" y="44450"/>
            <a:ext cx="899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sz="2400" u="none">
                <a:solidFill>
                  <a:schemeClr val="accent1"/>
                </a:solidFill>
              </a:rPr>
              <a:t>Simulation results for SAO &amp; ALF: LCU size 16x16</a:t>
            </a:r>
            <a:endParaRPr lang="en-US" sz="2400" u="none">
              <a:solidFill>
                <a:schemeClr val="accent1"/>
              </a:solidFill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588963" y="6029325"/>
            <a:ext cx="3478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u="none">
                <a:solidFill>
                  <a:schemeClr val="bg2"/>
                </a:solidFill>
              </a:rPr>
              <a:t>*Picture based encoding is used in all test cases.</a:t>
            </a:r>
          </a:p>
          <a:p>
            <a:r>
              <a:rPr lang="de-DE" u="none">
                <a:solidFill>
                  <a:schemeClr val="bg2"/>
                </a:solidFill>
              </a:rPr>
              <a:t>*Runtime measuments not accurate.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Conclusion</a:t>
            </a:r>
            <a:endParaRPr lang="en-US" smtClean="0"/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Proposal</a:t>
            </a:r>
          </a:p>
          <a:p>
            <a:pPr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Change the name and semantics of the following syntax elements in APS:</a:t>
            </a:r>
          </a:p>
          <a:p>
            <a:pPr lvl="1">
              <a:defRPr/>
            </a:pPr>
            <a:r>
              <a:rPr lang="de-DE" b="1" kern="100" dirty="0" smtClean="0">
                <a:latin typeface="Times New Roman" pitchFamily="18" charset="0"/>
                <a:cs typeface="Times New Roman" pitchFamily="18" charset="0"/>
              </a:rPr>
              <a:t>sao_num_lcu_in_width_minus1</a:t>
            </a:r>
          </a:p>
          <a:p>
            <a:pPr lvl="1">
              <a:defRPr/>
            </a:pPr>
            <a:r>
              <a:rPr lang="de-DE" b="1" kern="100" dirty="0" smtClean="0">
                <a:latin typeface="Times New Roman" pitchFamily="18" charset="0"/>
                <a:cs typeface="Times New Roman" pitchFamily="18" charset="0"/>
              </a:rPr>
              <a:t>sao_num_lcu_in_height_minus1</a:t>
            </a:r>
            <a:endParaRPr lang="de-DE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de-DE" b="1" kern="100" dirty="0" smtClean="0">
                <a:latin typeface="Times New Roman" pitchFamily="18" charset="0"/>
                <a:cs typeface="Times New Roman" pitchFamily="18" charset="0"/>
              </a:rPr>
              <a:t>alf_num_lcu_in_width_minus1</a:t>
            </a:r>
          </a:p>
          <a:p>
            <a:pPr lvl="1">
              <a:defRPr/>
            </a:pPr>
            <a:r>
              <a:rPr lang="de-DE" b="1" kern="100" dirty="0" smtClean="0">
                <a:latin typeface="Times New Roman" pitchFamily="18" charset="0"/>
                <a:cs typeface="Times New Roman" pitchFamily="18" charset="0"/>
              </a:rPr>
              <a:t>alf_num_lcu_in_height_minus1</a:t>
            </a:r>
            <a:endParaRPr lang="de-DE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de-DE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de-DE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Benefits</a:t>
            </a:r>
          </a:p>
          <a:p>
            <a:pPr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Coding gain for SAO in APS signalling mode</a:t>
            </a:r>
          </a:p>
          <a:p>
            <a:pPr lvl="1"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0.1% average gain for 64x64 LCU</a:t>
            </a:r>
          </a:p>
          <a:p>
            <a:pPr lvl="1"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0.4% average gain for 16x16 LCU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Summary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Proposal</a:t>
            </a:r>
          </a:p>
          <a:p>
            <a:pPr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Change the name and semantics of the following syntax elements in APS:</a:t>
            </a:r>
          </a:p>
          <a:p>
            <a:pPr lvl="1">
              <a:defRPr/>
            </a:pPr>
            <a:r>
              <a:rPr lang="de-DE" b="1" kern="100" dirty="0" smtClean="0">
                <a:latin typeface="Times New Roman" pitchFamily="18" charset="0"/>
                <a:cs typeface="Times New Roman" pitchFamily="18" charset="0"/>
              </a:rPr>
              <a:t>sao_num_lcu_in_width_minus1</a:t>
            </a:r>
          </a:p>
          <a:p>
            <a:pPr lvl="1">
              <a:defRPr/>
            </a:pPr>
            <a:r>
              <a:rPr lang="de-DE" b="1" kern="100" dirty="0" smtClean="0">
                <a:latin typeface="Times New Roman" pitchFamily="18" charset="0"/>
                <a:cs typeface="Times New Roman" pitchFamily="18" charset="0"/>
              </a:rPr>
              <a:t>sao_num_lcu_in_height_minus1</a:t>
            </a:r>
          </a:p>
          <a:p>
            <a:pPr lvl="1">
              <a:defRPr/>
            </a:pPr>
            <a:r>
              <a:rPr lang="de-DE" b="1" kern="100" dirty="0" smtClean="0">
                <a:latin typeface="Times New Roman" pitchFamily="18" charset="0"/>
                <a:cs typeface="Times New Roman" pitchFamily="18" charset="0"/>
              </a:rPr>
              <a:t>alf_num_lcu_in_width_minus1</a:t>
            </a:r>
          </a:p>
          <a:p>
            <a:pPr lvl="1">
              <a:defRPr/>
            </a:pPr>
            <a:r>
              <a:rPr lang="de-DE" b="1" kern="100" dirty="0" smtClean="0">
                <a:latin typeface="Times New Roman" pitchFamily="18" charset="0"/>
                <a:cs typeface="Times New Roman" pitchFamily="18" charset="0"/>
              </a:rPr>
              <a:t>alf_num_lcu_in_height_minus1</a:t>
            </a:r>
            <a:endParaRPr lang="de-DE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de-DE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de-DE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Benefits</a:t>
            </a:r>
          </a:p>
          <a:p>
            <a:pPr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Coding gain for SAO in APS signalling mode</a:t>
            </a:r>
          </a:p>
          <a:p>
            <a:pPr lvl="1"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0.1% average gain for 64x64 LCU</a:t>
            </a:r>
          </a:p>
          <a:p>
            <a:pPr lvl="1">
              <a:defRPr/>
            </a:pP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0.4% average gain for 16x16 LCU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smtClean="0">
                <a:solidFill>
                  <a:schemeClr val="bg2"/>
                </a:solidFill>
              </a:rPr>
              <a:t>Explanation for SAO</a:t>
            </a:r>
            <a:endParaRPr lang="en-US" smtClean="0">
              <a:solidFill>
                <a:schemeClr val="bg2"/>
              </a:solidFill>
            </a:endParaRPr>
          </a:p>
        </p:txBody>
      </p:sp>
      <p:sp>
        <p:nvSpPr>
          <p:cNvPr id="18434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mtClean="0"/>
              <a:t>Modification for ALF syntax is the same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9"/>
          <p:cNvSpPr>
            <a:spLocks noChangeArrowheads="1"/>
          </p:cNvSpPr>
          <p:nvPr/>
        </p:nvSpPr>
        <p:spPr bwMode="auto">
          <a:xfrm>
            <a:off x="107950" y="44450"/>
            <a:ext cx="899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sz="2400" u="none">
                <a:solidFill>
                  <a:schemeClr val="accent1"/>
                </a:solidFill>
              </a:rPr>
              <a:t>Background: SAO parameter set in APS</a:t>
            </a:r>
            <a:endParaRPr lang="en-US" sz="2400" u="none">
              <a:solidFill>
                <a:schemeClr val="accent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339975" y="647700"/>
          <a:ext cx="5256213" cy="5791200"/>
        </p:xfrm>
        <a:graphic>
          <a:graphicData uri="http://schemas.openxmlformats.org/drawingml/2006/table">
            <a:tbl>
              <a:tblPr/>
              <a:tblGrid>
                <a:gridCol w="4248150"/>
                <a:gridCol w="1008063"/>
              </a:tblGrid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aps_sao_param( ) {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Descriptor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sao_cb_enable_flag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u(1)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sao_cr_enable_flag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u(1)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de-D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sao_num_lcu_in_width_minus1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ue(v)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sao_num_lcu_in_height_minus1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ue(v)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sao_one_luma_unit_flag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u(1)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346075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if(sao_one_luma_unit_flag)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sao_offset_vlc( 0, 0, 0 )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if( sao_cb_enable_flag ){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</a:t>
                      </a: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sao_one_cb_unit_flag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u(1)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346075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if( sao_one_cb_unit_flag 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sao_offset_vlc( 0, 0, 1 )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}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if( sao_cr_enable_flag ){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</a:t>
                      </a: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sao_one_cr_unit_flag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u(1)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346075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if( sao_one_cr_unit_flag 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sao_offset_vlc( 0, 0, 2 )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}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for( ry = 0; ry &lt;= </a:t>
                      </a: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sao_num_lcu_in_height_minus1</a:t>
                      </a: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ry++ ) {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for( rx = 0; rx &lt;= </a:t>
                      </a: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sao_num_lcu_in_width_minus1; </a:t>
                      </a: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rx++ ) {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if( aps_sample_adaptive_offset_flag &amp;&amp; ! sao_one_luma_unit_flag ) {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	if( ry &gt; 0 &amp;&amp; rx  = =  0 )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		</a:t>
                      </a: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sao_repeat_row_flag[ 0 ]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u(1)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	sao_unit_vlc(rx, ry, 0 ) 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}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if( sao_cb_enable_flag &amp;&amp; ! sao_one_cb_unit_flag ) {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	if( ry  &gt;  0 &amp; &amp; rx  = =  0 )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		</a:t>
                      </a: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sao_repeat_row_flag[ 1 ]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u(1)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	sao_unit_vlc(rx, ry, 1 ) 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}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if( sao_cr_enable_flag  &amp; &amp;  !sao_one_cr_unit_flag ) {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	if( ry  &gt;  0  &amp; &amp;  rx  = =  0 )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		</a:t>
                      </a:r>
                      <a:r>
                        <a:rPr kumimoji="0" lang="en-GB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sao_repeat_row_flag[ 2 ]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u(1)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	sao_unit_vlc( rx, ry, 2 ) 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	}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	}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}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}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67678" marR="67678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577" name="Freeform 9"/>
          <p:cNvSpPr>
            <a:spLocks/>
          </p:cNvSpPr>
          <p:nvPr/>
        </p:nvSpPr>
        <p:spPr bwMode="auto">
          <a:xfrm>
            <a:off x="4765675" y="2168525"/>
            <a:ext cx="3155950" cy="1189038"/>
          </a:xfrm>
          <a:custGeom>
            <a:avLst/>
            <a:gdLst>
              <a:gd name="T0" fmla="*/ 3155950 w 3155429"/>
              <a:gd name="T1" fmla="*/ 552486 h 1190028"/>
              <a:gd name="T2" fmla="*/ 1086968 w 3155429"/>
              <a:gd name="T3" fmla="*/ 20778 h 1190028"/>
              <a:gd name="T4" fmla="*/ 0 w 3155429"/>
              <a:gd name="T5" fmla="*/ 1189038 h 1190028"/>
              <a:gd name="T6" fmla="*/ 0 60000 65536"/>
              <a:gd name="T7" fmla="*/ 0 60000 65536"/>
              <a:gd name="T8" fmla="*/ 0 60000 65536"/>
              <a:gd name="T9" fmla="*/ 0 w 3155429"/>
              <a:gd name="T10" fmla="*/ 0 h 1190028"/>
              <a:gd name="T11" fmla="*/ 3155429 w 3155429"/>
              <a:gd name="T12" fmla="*/ 1190028 h 11900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55429" h="1190028">
                <a:moveTo>
                  <a:pt x="3155429" y="552946"/>
                </a:moveTo>
                <a:cubicBezTo>
                  <a:pt x="2384060" y="233780"/>
                  <a:pt x="1612692" y="-85385"/>
                  <a:pt x="1086787" y="20795"/>
                </a:cubicBezTo>
                <a:cubicBezTo>
                  <a:pt x="560882" y="126975"/>
                  <a:pt x="280441" y="658501"/>
                  <a:pt x="0" y="1190028"/>
                </a:cubicBezTo>
              </a:path>
            </a:pathLst>
          </a:cu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lIns="0" tIns="0" rIns="0" bIns="0" anchor="ctr"/>
          <a:lstStyle/>
          <a:p>
            <a:endParaRPr lang="de-DE"/>
          </a:p>
        </p:txBody>
      </p:sp>
      <p:sp>
        <p:nvSpPr>
          <p:cNvPr id="19578" name="TextBox 10"/>
          <p:cNvSpPr txBox="1">
            <a:spLocks noChangeArrowheads="1"/>
          </p:cNvSpPr>
          <p:nvPr/>
        </p:nvSpPr>
        <p:spPr bwMode="auto">
          <a:xfrm>
            <a:off x="7885113" y="2535238"/>
            <a:ext cx="1079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u="none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Required for parsing</a:t>
            </a:r>
            <a:endParaRPr lang="en-US" u="none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579" name="Straight Arrow Connector 2"/>
          <p:cNvCxnSpPr>
            <a:cxnSpLocks noChangeShapeType="1"/>
          </p:cNvCxnSpPr>
          <p:nvPr/>
        </p:nvCxnSpPr>
        <p:spPr bwMode="auto">
          <a:xfrm>
            <a:off x="1692275" y="4221163"/>
            <a:ext cx="1223963" cy="0"/>
          </a:xfrm>
          <a:prstGeom prst="straightConnector1">
            <a:avLst/>
          </a:prstGeom>
          <a:noFill/>
          <a:ln w="127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9580" name="TextBox 4"/>
          <p:cNvSpPr txBox="1">
            <a:spLocks noChangeArrowheads="1"/>
          </p:cNvSpPr>
          <p:nvPr/>
        </p:nvSpPr>
        <p:spPr bwMode="auto">
          <a:xfrm>
            <a:off x="250825" y="3935413"/>
            <a:ext cx="15128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u="none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 each LCU, one SAO parameter unit is sent </a:t>
            </a:r>
            <a:endParaRPr lang="en-US" u="none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9"/>
          <p:cNvSpPr>
            <a:spLocks noChangeArrowheads="1"/>
          </p:cNvSpPr>
          <p:nvPr/>
        </p:nvSpPr>
        <p:spPr bwMode="auto">
          <a:xfrm>
            <a:off x="107950" y="44450"/>
            <a:ext cx="899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sz="2400" u="none">
                <a:solidFill>
                  <a:schemeClr val="accent1"/>
                </a:solidFill>
              </a:rPr>
              <a:t>Problem</a:t>
            </a:r>
            <a:endParaRPr lang="en-US" sz="2400" u="none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sz="2000" b="1" kern="100" dirty="0" smtClean="0">
                <a:latin typeface="Times New Roman" pitchFamily="18" charset="0"/>
                <a:cs typeface="Times New Roman" pitchFamily="18" charset="0"/>
              </a:rPr>
              <a:t>Semantics</a:t>
            </a:r>
          </a:p>
          <a:p>
            <a:pPr lvl="1">
              <a:defRPr/>
            </a:pPr>
            <a:r>
              <a:rPr lang="de-DE" sz="1800" b="1" kern="100" dirty="0" smtClean="0">
                <a:latin typeface="Times New Roman" pitchFamily="18" charset="0"/>
                <a:cs typeface="Times New Roman" pitchFamily="18" charset="0"/>
              </a:rPr>
              <a:t>sao_num_lcu_in_width_minus1 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plus 1 specifies the number 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of coding </a:t>
            </a:r>
            <a:r>
              <a:rPr lang="en-GB" sz="1800" dirty="0" err="1" smtClean="0">
                <a:latin typeface="Times New Roman" pitchFamily="18" charset="0"/>
                <a:cs typeface="Times New Roman" pitchFamily="18" charset="0"/>
              </a:rPr>
              <a:t>treeblocks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1800" dirty="0">
                <a:latin typeface="Times New Roman" pitchFamily="18" charset="0"/>
                <a:cs typeface="Times New Roman" pitchFamily="18" charset="0"/>
              </a:rPr>
              <a:t>in picture width. </a:t>
            </a:r>
            <a:endParaRPr lang="de-DE" sz="1800" b="1" kern="1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de-DE" sz="1800" b="1" kern="100" dirty="0" smtClean="0">
                <a:latin typeface="Times New Roman" pitchFamily="18" charset="0"/>
                <a:cs typeface="Times New Roman" pitchFamily="18" charset="0"/>
              </a:rPr>
              <a:t>sao_num_lcu_in_height_minus1 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plus 1 specifies the number of coding </a:t>
            </a:r>
            <a:r>
              <a:rPr lang="en-GB" sz="1800" dirty="0" err="1" smtClean="0">
                <a:latin typeface="Times New Roman" pitchFamily="18" charset="0"/>
                <a:cs typeface="Times New Roman" pitchFamily="18" charset="0"/>
              </a:rPr>
              <a:t>treeblocks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 in picture height.</a:t>
            </a:r>
          </a:p>
          <a:p>
            <a:pPr>
              <a:defRPr/>
            </a:pPr>
            <a:endParaRPr lang="en-GB" sz="2000" b="1" kern="1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000" b="1" kern="100" dirty="0" smtClean="0">
                <a:latin typeface="Times New Roman" pitchFamily="18" charset="0"/>
                <a:cs typeface="Times New Roman" pitchFamily="18" charset="0"/>
              </a:rPr>
              <a:t>Problems</a:t>
            </a:r>
          </a:p>
          <a:p>
            <a:pPr lvl="1">
              <a:defRPr/>
            </a:pPr>
            <a:r>
              <a:rPr lang="en-GB" sz="1800" kern="100" dirty="0" smtClean="0">
                <a:latin typeface="Times New Roman" pitchFamily="18" charset="0"/>
                <a:cs typeface="Times New Roman" pitchFamily="18" charset="0"/>
              </a:rPr>
              <a:t>Duplicate information just for parsing of an APS (APS does not have a link to SPS).</a:t>
            </a:r>
          </a:p>
          <a:p>
            <a:pPr lvl="1">
              <a:defRPr/>
            </a:pPr>
            <a:r>
              <a:rPr lang="en-GB" sz="1800" kern="100" dirty="0" smtClean="0">
                <a:latin typeface="Times New Roman" pitchFamily="18" charset="0"/>
                <a:cs typeface="Times New Roman" pitchFamily="18" charset="0"/>
              </a:rPr>
              <a:t>Increase in bitrate due to semantics (one SAO parameter unit per each LCU).</a:t>
            </a:r>
            <a:endParaRPr lang="de-DE" sz="1800" kern="100" dirty="0" smtClean="0">
              <a:latin typeface="Times New Roman" pitchFamily="18" charset="0"/>
              <a:cs typeface="Times New Roman" pitchFamily="18" charset="0"/>
            </a:endParaRPr>
          </a:p>
          <a:p>
            <a:pPr marL="574675" lvl="1" indent="0">
              <a:buFont typeface="Wingdings" pitchFamily="2" charset="2"/>
              <a:buNone/>
              <a:defRPr/>
            </a:pPr>
            <a:endParaRPr lang="de-DE" b="1" kern="1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de-DE" b="1" kern="1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Content Placeholder 2"/>
          <p:cNvSpPr txBox="1">
            <a:spLocks/>
          </p:cNvSpPr>
          <p:nvPr/>
        </p:nvSpPr>
        <p:spPr bwMode="auto">
          <a:xfrm>
            <a:off x="250825" y="4076700"/>
            <a:ext cx="85248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eaLnBrk="0" hangingPunct="0">
              <a:spcBef>
                <a:spcPct val="50000"/>
              </a:spcBef>
              <a:buClr>
                <a:schemeClr val="bg2"/>
              </a:buClr>
              <a:buSzPct val="75000"/>
            </a:pPr>
            <a:r>
              <a:rPr lang="en-CA" sz="1800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Due to the semantics;</a:t>
            </a:r>
          </a:p>
          <a:p>
            <a:pPr eaLnBrk="0" hangingPunct="0">
              <a:spcBef>
                <a:spcPct val="5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en-CA" sz="1800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One SAO parameter unit has to be signalled for each LCU.</a:t>
            </a:r>
          </a:p>
          <a:p>
            <a:pPr eaLnBrk="0" hangingPunct="0">
              <a:spcBef>
                <a:spcPct val="5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en-CA" sz="1800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Picture partitioning is inefficient due to repeated “merge left” and “merge up” flags (same problem with run coding and repeat row flags).</a:t>
            </a:r>
            <a:endParaRPr lang="en-US" sz="1800" u="none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 eaLnBrk="0" hangingPunct="0"/>
            <a:endParaRPr lang="de-DE"/>
          </a:p>
        </p:txBody>
      </p:sp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4100" y="1125538"/>
            <a:ext cx="4048125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2"/>
          <p:cNvSpPr txBox="1">
            <a:spLocks noChangeArrowheads="1"/>
          </p:cNvSpPr>
          <p:nvPr/>
        </p:nvSpPr>
        <p:spPr bwMode="auto">
          <a:xfrm>
            <a:off x="2900363" y="3213100"/>
            <a:ext cx="28241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Picture frame</a:t>
            </a:r>
            <a:endParaRPr lang="en-US" u="none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9" name="Rectangle 19"/>
          <p:cNvSpPr>
            <a:spLocks noChangeArrowheads="1"/>
          </p:cNvSpPr>
          <p:nvPr/>
        </p:nvSpPr>
        <p:spPr bwMode="auto">
          <a:xfrm>
            <a:off x="107950" y="44450"/>
            <a:ext cx="899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sz="2400" u="none">
                <a:solidFill>
                  <a:schemeClr val="accent1"/>
                </a:solidFill>
              </a:rPr>
              <a:t>Problem</a:t>
            </a:r>
            <a:endParaRPr lang="en-US" sz="2400" u="none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9"/>
          <p:cNvSpPr>
            <a:spLocks noChangeArrowheads="1"/>
          </p:cNvSpPr>
          <p:nvPr/>
        </p:nvSpPr>
        <p:spPr bwMode="auto">
          <a:xfrm>
            <a:off x="107950" y="44450"/>
            <a:ext cx="899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sz="2400" u="none">
                <a:solidFill>
                  <a:schemeClr val="accent1"/>
                </a:solidFill>
              </a:rPr>
              <a:t>Proposal</a:t>
            </a:r>
            <a:endParaRPr lang="en-US" sz="2400" u="none">
              <a:solidFill>
                <a:schemeClr val="accent1"/>
              </a:solidFill>
            </a:endParaRPr>
          </a:p>
        </p:txBody>
      </p:sp>
      <p:graphicFrame>
        <p:nvGraphicFramePr>
          <p:cNvPr id="22656" name="Group 128"/>
          <p:cNvGraphicFramePr>
            <a:graphicFrameLocks noGrp="1"/>
          </p:cNvGraphicFramePr>
          <p:nvPr/>
        </p:nvGraphicFramePr>
        <p:xfrm>
          <a:off x="1619250" y="668338"/>
          <a:ext cx="5040313" cy="5635625"/>
        </p:xfrm>
        <a:graphic>
          <a:graphicData uri="http://schemas.openxmlformats.org/drawingml/2006/table">
            <a:tbl>
              <a:tblPr/>
              <a:tblGrid>
                <a:gridCol w="4105275"/>
                <a:gridCol w="935038"/>
              </a:tblGrid>
              <a:tr h="168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aps_sao_param( ) {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Descriptor</a:t>
                      </a:r>
                      <a:endParaRPr kumimoji="0" 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sao_cb_enable_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flag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u(1)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sao_cr_enable_flag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u(1)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de-DE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sao_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num_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units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_in_width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_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minus1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ue(v)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num_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units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_in_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height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_minus1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ue(v)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  if (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sao_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num_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units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_in_width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_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minus1 || 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sao_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num_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units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_in_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height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_</a:t>
                      </a:r>
                      <a:r>
                        <a:rPr kumimoji="0" lang="de-DE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minus1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){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   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_one_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luma_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unit_flag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u(1)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346075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   if(sao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_one_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luma_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unit_flag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sao_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offset_vlc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(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,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0,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 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if(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sao_cb_enable_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flag )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{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   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_one_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cb_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unit_flag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u(1)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346075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   if( sao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_one_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cb_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unit_flag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 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sao_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offset_vlc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(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,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0,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	  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}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  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if(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sao_cr_enable_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flag )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{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    	    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_one_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cr_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unit_flag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u(1)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346075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    if( sao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_one_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cr_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unit_flag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  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sao_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offset_vlc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(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,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0,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	  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}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   }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for( r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y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= 0;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ry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&lt;=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sao_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num_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units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_in_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height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_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minus1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;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ry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++ ) {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for( r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x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= 0; r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x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&lt;=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sao_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num_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units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_in_width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_</a:t>
                      </a:r>
                      <a:r>
                        <a:rPr kumimoji="0" 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minus1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; r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x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++ ) {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	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if(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aps_sample_adaptive_offset_flag &amp;&amp; ! sao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_one_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luma_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unit_flag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)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{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	if(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r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y &gt; 0 &amp;&amp;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r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x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= 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=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0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		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_repeat_row_flag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[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u(1)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		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sao_unit_vlc(rx, ry,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0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) 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}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	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if(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sao_cb_enable_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flag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&amp;&amp; ! sao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_one_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cb_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unit_flag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)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{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	if(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r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y  &gt;  0 &amp; &amp;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r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x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= 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=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0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		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_repeat_row_flag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[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u(1)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		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sao_unit_vlc(rx, ry,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1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) 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}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if(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sao_cr_enable_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flag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&amp; &amp;  !sao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_one_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cr_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unit_flag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)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{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	if(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r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y  &gt;  0  &amp; &amp;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r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x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= 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=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0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 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		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sao</a:t>
                      </a:r>
                      <a:r>
                        <a:rPr kumimoji="0" lang="en-GB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_repeat_row_flag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[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 ]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u(1)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		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sao_unit_vlc( rx, ry,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2 </a:t>
                      </a: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) 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	}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	}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Times New Roman" pitchFamily="18" charset="0"/>
                        </a:rPr>
                        <a:t>	}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36525" algn="l"/>
                          <a:tab pos="273050" algn="l"/>
                          <a:tab pos="411163" algn="l"/>
                          <a:tab pos="547688" algn="l"/>
                          <a:tab pos="685800" algn="l"/>
                          <a:tab pos="822325" algn="l"/>
                          <a:tab pos="958850" algn="l"/>
                          <a:tab pos="1096963" algn="l"/>
                          <a:tab pos="1233488" algn="l"/>
                          <a:tab pos="1371600" algn="l"/>
                        </a:tabLst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}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Malgun Gothic" pitchFamily="34" charset="-127"/>
                          <a:cs typeface="Times New Roman" pitchFamily="18" charset="0"/>
                        </a:rPr>
                        <a:t> </a:t>
                      </a: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Malgun Gothic" pitchFamily="34" charset="-127"/>
                        <a:cs typeface="Times New Roman" pitchFamily="18" charset="0"/>
                      </a:endParaRPr>
                    </a:p>
                  </a:txBody>
                  <a:tcPr marL="54544" marR="54544" marT="0" marB="0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7950" y="44450"/>
            <a:ext cx="8385175" cy="477838"/>
          </a:xfrm>
        </p:spPr>
        <p:txBody>
          <a:bodyPr/>
          <a:lstStyle/>
          <a:p>
            <a:pPr>
              <a:defRPr/>
            </a:pPr>
            <a:r>
              <a:rPr lang="de-DE" sz="2400" b="0" kern="1200" dirty="0">
                <a:solidFill>
                  <a:schemeClr val="accent1"/>
                </a:solidFill>
                <a:ea typeface="+mn-ea"/>
                <a:cs typeface="Arial" charset="0"/>
              </a:rPr>
              <a:t>Proposed semantic changes</a:t>
            </a:r>
            <a:endParaRPr lang="en-US" sz="2400" b="0" kern="1200" dirty="0">
              <a:solidFill>
                <a:schemeClr val="accent1"/>
              </a:solidFill>
              <a:ea typeface="+mn-ea"/>
              <a:cs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endParaRPr lang="de-DE" sz="1400" b="1" kern="1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3" indent="0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7.4.2.6  </a:t>
            </a:r>
            <a:r>
              <a:rPr lang="x-none" b="1" smtClean="0">
                <a:latin typeface="Times New Roman" pitchFamily="18" charset="0"/>
                <a:cs typeface="Times New Roman" pitchFamily="18" charset="0"/>
              </a:rPr>
              <a:t>Sample </a:t>
            </a:r>
            <a:r>
              <a:rPr lang="x-none" b="1">
                <a:latin typeface="Times New Roman" pitchFamily="18" charset="0"/>
                <a:cs typeface="Times New Roman" pitchFamily="18" charset="0"/>
              </a:rPr>
              <a:t>adaptive offset parameter semantics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Font typeface="Wingdings" pitchFamily="2" charset="2"/>
              <a:buNone/>
              <a:tabLst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400" b="1" dirty="0" smtClean="0">
                <a:latin typeface="Times New Roman"/>
                <a:ea typeface="PMingLiU"/>
              </a:rPr>
              <a:t>sao_num_</a:t>
            </a:r>
            <a:r>
              <a:rPr lang="en-GB" sz="1400" b="1" u="sng" dirty="0" smtClean="0">
                <a:solidFill>
                  <a:srgbClr val="008080"/>
                </a:solidFill>
                <a:latin typeface="Times New Roman"/>
                <a:ea typeface="PMingLiU"/>
              </a:rPr>
              <a:t>units</a:t>
            </a:r>
            <a:r>
              <a:rPr lang="en-GB" sz="1400" b="1" strike="sngStrike" dirty="0" smtClean="0">
                <a:solidFill>
                  <a:srgbClr val="FF0000"/>
                </a:solidFill>
                <a:latin typeface="Times New Roman"/>
                <a:ea typeface="PMingLiU"/>
              </a:rPr>
              <a:t>lcu</a:t>
            </a:r>
            <a:r>
              <a:rPr lang="en-GB" sz="1400" b="1" dirty="0" smtClean="0">
                <a:latin typeface="Times New Roman"/>
                <a:ea typeface="PMingLiU"/>
              </a:rPr>
              <a:t>_in_width_minus1</a:t>
            </a:r>
            <a:r>
              <a:rPr lang="en-GB" sz="1400" dirty="0" smtClean="0">
                <a:latin typeface="Times New Roman"/>
                <a:ea typeface="PMingLiU"/>
              </a:rPr>
              <a:t> </a:t>
            </a:r>
            <a:r>
              <a:rPr lang="en-GB" sz="1400" dirty="0">
                <a:latin typeface="Times New Roman"/>
                <a:ea typeface="PMingLiU"/>
              </a:rPr>
              <a:t>plus 1 specifies the number of </a:t>
            </a:r>
            <a:r>
              <a:rPr lang="en-GB" sz="1400" strike="sngStrike" dirty="0">
                <a:solidFill>
                  <a:srgbClr val="FF0000"/>
                </a:solidFill>
                <a:latin typeface="Times New Roman"/>
                <a:ea typeface="PMingLiU"/>
              </a:rPr>
              <a:t>coding </a:t>
            </a:r>
            <a:r>
              <a:rPr lang="en-GB" sz="1400" strike="sngStrike" dirty="0" err="1">
                <a:solidFill>
                  <a:srgbClr val="FF0000"/>
                </a:solidFill>
                <a:latin typeface="Times New Roman"/>
                <a:ea typeface="PMingLiU"/>
              </a:rPr>
              <a:t>treeblocks</a:t>
            </a:r>
            <a:r>
              <a:rPr lang="en-GB" sz="1400" u="sng" dirty="0" err="1">
                <a:solidFill>
                  <a:srgbClr val="008080"/>
                </a:solidFill>
                <a:latin typeface="Times New Roman"/>
                <a:ea typeface="PMingLiU"/>
              </a:rPr>
              <a:t>SAO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PMingLiU"/>
              </a:rPr>
              <a:t> parameter units</a:t>
            </a:r>
            <a:r>
              <a:rPr lang="en-GB" sz="1400" dirty="0">
                <a:latin typeface="Times New Roman"/>
                <a:ea typeface="PMingLiU"/>
              </a:rPr>
              <a:t> in picture width. </a:t>
            </a:r>
            <a:endParaRPr lang="en-US" sz="1400" dirty="0">
              <a:latin typeface="Times New Roman"/>
              <a:ea typeface="Malgun Gothic"/>
            </a:endParaRP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Font typeface="Wingdings" pitchFamily="2" charset="2"/>
              <a:buNone/>
              <a:tabLst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400" b="1" dirty="0">
                <a:latin typeface="Times New Roman"/>
                <a:ea typeface="PMingLiU"/>
              </a:rPr>
              <a:t>sao_num_</a:t>
            </a:r>
            <a:r>
              <a:rPr lang="en-GB" sz="1400" b="1" u="sng" dirty="0">
                <a:solidFill>
                  <a:srgbClr val="008080"/>
                </a:solidFill>
                <a:latin typeface="Times New Roman"/>
                <a:ea typeface="PMingLiU"/>
              </a:rPr>
              <a:t>units</a:t>
            </a:r>
            <a:r>
              <a:rPr lang="en-GB" sz="1400" b="1" strike="sngStrike" dirty="0">
                <a:solidFill>
                  <a:srgbClr val="FF0000"/>
                </a:solidFill>
                <a:latin typeface="Times New Roman"/>
                <a:ea typeface="PMingLiU"/>
              </a:rPr>
              <a:t>lcu</a:t>
            </a:r>
            <a:r>
              <a:rPr lang="en-GB" sz="1400" b="1" dirty="0">
                <a:latin typeface="Times New Roman"/>
                <a:ea typeface="PMingLiU"/>
              </a:rPr>
              <a:t>_in_height_minus1</a:t>
            </a:r>
            <a:r>
              <a:rPr lang="en-GB" sz="1400" dirty="0">
                <a:latin typeface="Times New Roman"/>
                <a:ea typeface="PMingLiU"/>
              </a:rPr>
              <a:t> plus 1 specifies the number of </a:t>
            </a:r>
            <a:r>
              <a:rPr lang="en-GB" sz="1400" strike="sngStrike" dirty="0">
                <a:solidFill>
                  <a:srgbClr val="FF0000"/>
                </a:solidFill>
                <a:latin typeface="Times New Roman"/>
                <a:ea typeface="PMingLiU"/>
              </a:rPr>
              <a:t>coding </a:t>
            </a:r>
            <a:r>
              <a:rPr lang="en-GB" sz="1400" strike="sngStrike" dirty="0" err="1">
                <a:solidFill>
                  <a:srgbClr val="FF0000"/>
                </a:solidFill>
                <a:latin typeface="Times New Roman"/>
                <a:ea typeface="PMingLiU"/>
              </a:rPr>
              <a:t>treeblocks</a:t>
            </a:r>
            <a:r>
              <a:rPr lang="en-GB" sz="1400" u="sng" dirty="0" err="1">
                <a:solidFill>
                  <a:srgbClr val="008080"/>
                </a:solidFill>
                <a:latin typeface="Times New Roman"/>
                <a:ea typeface="PMingLiU"/>
              </a:rPr>
              <a:t>SAO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PMingLiU"/>
              </a:rPr>
              <a:t> parameter units</a:t>
            </a:r>
            <a:r>
              <a:rPr lang="en-GB" sz="1400" dirty="0">
                <a:latin typeface="Times New Roman"/>
                <a:ea typeface="PMingLiU"/>
              </a:rPr>
              <a:t> in picture height. </a:t>
            </a:r>
            <a:endParaRPr lang="en-US" sz="1400" dirty="0">
              <a:latin typeface="Times New Roman"/>
              <a:ea typeface="Malgun Gothic"/>
            </a:endParaRPr>
          </a:p>
          <a:p>
            <a:pPr marL="574675" lvl="1" indent="0">
              <a:buFont typeface="Wingdings" pitchFamily="2" charset="2"/>
              <a:buNone/>
              <a:defRPr/>
            </a:pPr>
            <a:endParaRPr lang="en-GB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905"/>
              </a:spcBef>
              <a:spcAft>
                <a:spcPts val="0"/>
              </a:spcAft>
              <a:buFont typeface="Wingdings" pitchFamily="2" charset="2"/>
              <a:buNone/>
              <a:tabLst>
                <a:tab pos="504190" algn="l"/>
                <a:tab pos="547370" algn="l"/>
                <a:tab pos="756285" algn="l"/>
                <a:tab pos="1008380" algn="l"/>
                <a:tab pos="1260475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US" sz="1600" b="1" dirty="0">
                <a:latin typeface="Times New Roman"/>
                <a:ea typeface="Malgun Gothic"/>
              </a:rPr>
              <a:t>7.4.2.8 </a:t>
            </a:r>
            <a:r>
              <a:rPr lang="x-none" sz="1600" b="1">
                <a:latin typeface="Times New Roman"/>
                <a:ea typeface="Malgun Gothic"/>
              </a:rPr>
              <a:t>Sample adaptive offset </a:t>
            </a:r>
            <a:r>
              <a:rPr lang="en-US" sz="1600" b="1" dirty="0">
                <a:latin typeface="Times New Roman"/>
                <a:ea typeface="Malgun Gothic"/>
              </a:rPr>
              <a:t>VLC </a:t>
            </a:r>
            <a:r>
              <a:rPr lang="x-none" sz="1600" b="1">
                <a:latin typeface="Times New Roman"/>
                <a:ea typeface="Malgun Gothic"/>
              </a:rPr>
              <a:t>semantics</a:t>
            </a:r>
            <a:endParaRPr lang="en-US" sz="1600" b="1" dirty="0">
              <a:latin typeface="Times New Roman"/>
              <a:ea typeface="Malgun Gothic"/>
            </a:endParaRP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Font typeface="Wingdings" pitchFamily="2" charset="2"/>
              <a:buNone/>
              <a:tabLst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400" b="1" dirty="0" err="1">
                <a:latin typeface="Times New Roman"/>
                <a:ea typeface="Malgun Gothic"/>
              </a:rPr>
              <a:t>sao_type_idx</a:t>
            </a:r>
            <a:r>
              <a:rPr lang="en-GB" sz="1400" dirty="0">
                <a:latin typeface="Times New Roman"/>
                <a:ea typeface="Malgun Gothic"/>
              </a:rPr>
              <a:t>[ </a:t>
            </a:r>
            <a:r>
              <a:rPr lang="en-GB" sz="1400" dirty="0" err="1">
                <a:latin typeface="Times New Roman"/>
                <a:ea typeface="Malgun Gothic"/>
              </a:rPr>
              <a:t>cIdx</a:t>
            </a:r>
            <a:r>
              <a:rPr lang="en-GB" sz="1400" dirty="0">
                <a:latin typeface="Times New Roman"/>
                <a:ea typeface="Malgun Gothic"/>
              </a:rPr>
              <a:t> ][ </a:t>
            </a:r>
            <a:r>
              <a:rPr lang="en-GB" sz="1400" dirty="0" err="1">
                <a:latin typeface="Times New Roman"/>
                <a:ea typeface="Malgun Gothic"/>
              </a:rPr>
              <a:t>rx</a:t>
            </a:r>
            <a:r>
              <a:rPr lang="en-GB" sz="1400" dirty="0">
                <a:latin typeface="Times New Roman"/>
                <a:ea typeface="Malgun Gothic"/>
              </a:rPr>
              <a:t> ][ </a:t>
            </a:r>
            <a:r>
              <a:rPr lang="en-GB" sz="1400" dirty="0" err="1">
                <a:latin typeface="Times New Roman"/>
                <a:ea typeface="Malgun Gothic"/>
              </a:rPr>
              <a:t>ry</a:t>
            </a:r>
            <a:r>
              <a:rPr lang="en-GB" sz="1400" dirty="0">
                <a:latin typeface="Times New Roman"/>
                <a:ea typeface="Malgun Gothic"/>
              </a:rPr>
              <a:t> ] indicates the offset type as specified in Table 7‑6 of current coding </a:t>
            </a:r>
            <a:r>
              <a:rPr lang="en-GB" sz="1400" dirty="0" err="1">
                <a:latin typeface="Times New Roman"/>
                <a:ea typeface="Malgun Gothic"/>
              </a:rPr>
              <a:t>treeblock</a:t>
            </a:r>
            <a:r>
              <a:rPr lang="en-GB" sz="1400" dirty="0">
                <a:latin typeface="Times New Roman"/>
                <a:ea typeface="Malgun Gothic"/>
              </a:rPr>
              <a:t> at position </a:t>
            </a:r>
            <a:r>
              <a:rPr lang="en-GB" sz="1400" strike="sngStrike" dirty="0" err="1">
                <a:solidFill>
                  <a:srgbClr val="FF0000"/>
                </a:solidFill>
                <a:latin typeface="Times New Roman"/>
                <a:ea typeface="Malgun Gothic"/>
              </a:rPr>
              <a:t>rx</a:t>
            </a:r>
            <a:r>
              <a:rPr lang="en-GB" sz="1400" strike="sngStrike" dirty="0">
                <a:solidFill>
                  <a:srgbClr val="FF0000"/>
                </a:solidFill>
                <a:latin typeface="Times New Roman"/>
                <a:ea typeface="Malgun Gothic"/>
              </a:rPr>
              <a:t> </a:t>
            </a:r>
            <a:r>
              <a:rPr lang="en-GB" sz="1400" u="sng" dirty="0" err="1">
                <a:solidFill>
                  <a:srgbClr val="008080"/>
                </a:solidFill>
                <a:latin typeface="Times New Roman"/>
                <a:ea typeface="Malgun Gothic"/>
              </a:rPr>
              <a:t>Ctbx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Malgun Gothic"/>
              </a:rPr>
              <a:t> </a:t>
            </a:r>
            <a:r>
              <a:rPr lang="en-GB" sz="1400" dirty="0">
                <a:latin typeface="Times New Roman"/>
                <a:ea typeface="Malgun Gothic"/>
              </a:rPr>
              <a:t>and </a:t>
            </a:r>
            <a:r>
              <a:rPr lang="en-GB" sz="1400" strike="sngStrike" dirty="0" err="1">
                <a:solidFill>
                  <a:srgbClr val="FF0000"/>
                </a:solidFill>
                <a:latin typeface="Times New Roman"/>
                <a:ea typeface="Malgun Gothic"/>
              </a:rPr>
              <a:t>ry</a:t>
            </a:r>
            <a:r>
              <a:rPr lang="en-GB" sz="1400" strike="sngStrike" dirty="0">
                <a:solidFill>
                  <a:srgbClr val="FF0000"/>
                </a:solidFill>
                <a:latin typeface="Times New Roman"/>
                <a:ea typeface="Malgun Gothic"/>
              </a:rPr>
              <a:t> </a:t>
            </a:r>
            <a:r>
              <a:rPr lang="en-GB" sz="1400" u="sng" dirty="0" err="1">
                <a:solidFill>
                  <a:srgbClr val="008080"/>
                </a:solidFill>
                <a:latin typeface="Times New Roman"/>
                <a:ea typeface="Malgun Gothic"/>
              </a:rPr>
              <a:t>Ctby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Malgun Gothic"/>
              </a:rPr>
              <a:t> </a:t>
            </a:r>
            <a:r>
              <a:rPr lang="en-GB" sz="1400" dirty="0">
                <a:latin typeface="Times New Roman"/>
                <a:ea typeface="Malgun Gothic"/>
              </a:rPr>
              <a:t>for the colour component </a:t>
            </a:r>
            <a:r>
              <a:rPr lang="en-GB" sz="1400" dirty="0" err="1">
                <a:latin typeface="Times New Roman"/>
                <a:ea typeface="Malgun Gothic"/>
              </a:rPr>
              <a:t>cIdx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Malgun Gothic"/>
              </a:rPr>
              <a:t> where;</a:t>
            </a:r>
            <a:r>
              <a:rPr lang="en-GB" sz="1400" strike="sngStrike" dirty="0">
                <a:solidFill>
                  <a:srgbClr val="FF0000"/>
                </a:solidFill>
                <a:latin typeface="Times New Roman"/>
                <a:ea typeface="Malgun Gothic"/>
              </a:rPr>
              <a:t>.</a:t>
            </a:r>
            <a:endParaRPr lang="en-US" sz="1400" dirty="0">
              <a:latin typeface="Times New Roman"/>
              <a:ea typeface="Malgun Gothic"/>
            </a:endParaRPr>
          </a:p>
          <a:p>
            <a:pPr marL="342900" indent="-342900" algn="just">
              <a:spcBef>
                <a:spcPts val="680"/>
              </a:spcBef>
              <a:spcAft>
                <a:spcPts val="0"/>
              </a:spcAft>
              <a:buFont typeface="Times New Roman"/>
              <a:buChar char="–"/>
              <a:tabLst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400" u="sng" dirty="0" err="1">
                <a:solidFill>
                  <a:srgbClr val="008080"/>
                </a:solidFill>
                <a:latin typeface="Times New Roman"/>
                <a:ea typeface="Times New Roman"/>
              </a:rPr>
              <a:t>rx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Times New Roman"/>
              </a:rPr>
              <a:t> = floor (((</a:t>
            </a:r>
            <a:r>
              <a:rPr lang="en-GB" sz="1400" u="sng" dirty="0" err="1">
                <a:solidFill>
                  <a:srgbClr val="008080"/>
                </a:solidFill>
                <a:latin typeface="Times New Roman"/>
                <a:ea typeface="Times New Roman"/>
              </a:rPr>
              <a:t>Ctbx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Times New Roman"/>
              </a:rPr>
              <a:t> + 1) * </a:t>
            </a:r>
            <a:r>
              <a:rPr lang="en-GB" sz="1400" u="sng" dirty="0" smtClean="0">
                <a:solidFill>
                  <a:srgbClr val="008080"/>
                </a:solidFill>
                <a:latin typeface="Times New Roman"/>
                <a:ea typeface="Times New Roman"/>
              </a:rPr>
              <a:t>(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PMingLiU"/>
              </a:rPr>
              <a:t>sao_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Times New Roman"/>
              </a:rPr>
              <a:t>num_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PMingLiU"/>
              </a:rPr>
              <a:t>units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Times New Roman"/>
              </a:rPr>
              <a:t>_in_width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PMingLiU"/>
              </a:rPr>
              <a:t>_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Times New Roman"/>
              </a:rPr>
              <a:t>minus1 + 1))</a:t>
            </a:r>
            <a:r>
              <a:rPr lang="en-US" sz="1400" u="sng" dirty="0" smtClean="0">
                <a:solidFill>
                  <a:srgbClr val="008080"/>
                </a:solidFill>
                <a:latin typeface="Times New Roman"/>
                <a:ea typeface="Times New Roman"/>
              </a:rPr>
              <a:t> 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Times New Roman"/>
              </a:rPr>
              <a:t>/ </a:t>
            </a:r>
            <a:r>
              <a:rPr lang="en-GB" sz="1400" u="sng" dirty="0" err="1">
                <a:solidFill>
                  <a:srgbClr val="008080"/>
                </a:solidFill>
                <a:latin typeface="Times New Roman"/>
                <a:ea typeface="Times New Roman"/>
              </a:rPr>
              <a:t>num_LCU_in_width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Times New Roman"/>
              </a:rPr>
              <a:t>) – 0.0001)</a:t>
            </a:r>
            <a:endParaRPr lang="en-US" sz="1400" dirty="0">
              <a:latin typeface="Times New Roman"/>
              <a:ea typeface="Times New Roman"/>
            </a:endParaRPr>
          </a:p>
          <a:p>
            <a:pPr marL="342900" indent="-342900" algn="just">
              <a:spcAft>
                <a:spcPts val="0"/>
              </a:spcAft>
              <a:buFont typeface="Times New Roman"/>
              <a:buChar char="–"/>
              <a:tabLst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400" u="sng" dirty="0" err="1">
                <a:solidFill>
                  <a:srgbClr val="008080"/>
                </a:solidFill>
                <a:latin typeface="Times New Roman"/>
                <a:ea typeface="Times New Roman"/>
              </a:rPr>
              <a:t>ry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Times New Roman"/>
              </a:rPr>
              <a:t> = floor (((</a:t>
            </a:r>
            <a:r>
              <a:rPr lang="en-GB" sz="1400" u="sng" dirty="0" err="1">
                <a:solidFill>
                  <a:srgbClr val="008080"/>
                </a:solidFill>
                <a:latin typeface="Times New Roman"/>
                <a:ea typeface="Times New Roman"/>
              </a:rPr>
              <a:t>Ctby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Times New Roman"/>
              </a:rPr>
              <a:t> + 1) *</a:t>
            </a:r>
            <a:r>
              <a:rPr lang="en-GB" sz="1400" u="sng" kern="100" dirty="0">
                <a:solidFill>
                  <a:srgbClr val="008080"/>
                </a:solidFill>
                <a:latin typeface="Times New Roman"/>
                <a:ea typeface="PMingLiU"/>
              </a:rPr>
              <a:t> </a:t>
            </a:r>
            <a:r>
              <a:rPr lang="en-GB" sz="1400" u="sng" kern="100" dirty="0" smtClean="0">
                <a:solidFill>
                  <a:srgbClr val="008080"/>
                </a:solidFill>
                <a:latin typeface="Times New Roman"/>
                <a:ea typeface="PMingLiU"/>
              </a:rPr>
              <a:t>(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PMingLiU"/>
              </a:rPr>
              <a:t>sao_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Times New Roman"/>
              </a:rPr>
              <a:t>num_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PMingLiU"/>
              </a:rPr>
              <a:t>units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Times New Roman"/>
              </a:rPr>
              <a:t>_in_height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PMingLiU"/>
              </a:rPr>
              <a:t>_</a:t>
            </a:r>
            <a:r>
              <a:rPr lang="en-US" sz="1400" u="sng" kern="100" dirty="0" smtClean="0">
                <a:solidFill>
                  <a:srgbClr val="008080"/>
                </a:solidFill>
                <a:latin typeface="Times New Roman"/>
                <a:ea typeface="Times New Roman"/>
              </a:rPr>
              <a:t>minus1 +  1)) </a:t>
            </a:r>
            <a:r>
              <a:rPr lang="en-US" sz="1400" u="sng" kern="100" dirty="0">
                <a:solidFill>
                  <a:srgbClr val="008080"/>
                </a:solidFill>
                <a:latin typeface="Times New Roman"/>
                <a:ea typeface="Times New Roman"/>
              </a:rPr>
              <a:t>/ </a:t>
            </a:r>
            <a:r>
              <a:rPr lang="en-GB" sz="1400" u="sng" dirty="0" err="1">
                <a:solidFill>
                  <a:srgbClr val="008080"/>
                </a:solidFill>
                <a:latin typeface="Times New Roman"/>
                <a:ea typeface="Times New Roman"/>
              </a:rPr>
              <a:t>num_LCU_in_height</a:t>
            </a:r>
            <a:r>
              <a:rPr lang="en-GB" sz="1400" u="sng" dirty="0">
                <a:solidFill>
                  <a:srgbClr val="008080"/>
                </a:solidFill>
                <a:latin typeface="Times New Roman"/>
                <a:ea typeface="Times New Roman"/>
              </a:rPr>
              <a:t>) – 0.0001)</a:t>
            </a:r>
            <a:endParaRPr lang="en-US" sz="1400" dirty="0">
              <a:latin typeface="Times New Roman"/>
              <a:ea typeface="Times New Roman"/>
            </a:endParaRPr>
          </a:p>
          <a:p>
            <a:pPr lvl="1">
              <a:defRPr/>
            </a:pPr>
            <a:endParaRPr lang="en-GB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dirty="0"/>
          </a:p>
        </p:txBody>
      </p: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>
            <a:off x="1835150" y="4149725"/>
            <a:ext cx="720725" cy="1150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27088" y="5373688"/>
            <a:ext cx="43926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u="none"/>
              <a:t>Coding treeblock coordinates are used to calculate SAO parameter unit coordinates</a:t>
            </a:r>
            <a:endParaRPr lang="en-US" u="non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9"/>
          <p:cNvSpPr>
            <a:spLocks noChangeArrowheads="1"/>
          </p:cNvSpPr>
          <p:nvPr/>
        </p:nvSpPr>
        <p:spPr bwMode="auto">
          <a:xfrm>
            <a:off x="107950" y="44450"/>
            <a:ext cx="899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de-DE" sz="2400" u="none">
                <a:solidFill>
                  <a:schemeClr val="accent1"/>
                </a:solidFill>
              </a:rPr>
              <a:t>Proposal</a:t>
            </a:r>
            <a:endParaRPr lang="en-US" sz="2400" u="none">
              <a:solidFill>
                <a:schemeClr val="accent1"/>
              </a:solidFill>
            </a:endParaRPr>
          </a:p>
        </p:txBody>
      </p:sp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646363"/>
            <a:ext cx="3816350" cy="19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900113" y="4518025"/>
            <a:ext cx="28241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sao_num_units_in_width_minus1 = </a:t>
            </a:r>
            <a:r>
              <a:rPr lang="de-DE" b="1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 eaLnBrk="0" hangingPunct="0"/>
            <a:r>
              <a:rPr lang="de-DE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sao_num_units_in_height_minus1 = </a:t>
            </a:r>
            <a:r>
              <a:rPr lang="de-DE" b="1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b="1" u="none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en-US" u="none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 eaLnBrk="0" hangingPunct="0"/>
            <a:endParaRPr lang="de-DE"/>
          </a:p>
        </p:txBody>
      </p:sp>
      <p:pic>
        <p:nvPicPr>
          <p:cNvPr id="2458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2646363"/>
            <a:ext cx="3795713" cy="190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TextBox 7"/>
          <p:cNvSpPr txBox="1">
            <a:spLocks noChangeArrowheads="1"/>
          </p:cNvSpPr>
          <p:nvPr/>
        </p:nvSpPr>
        <p:spPr bwMode="auto">
          <a:xfrm>
            <a:off x="5580063" y="4518025"/>
            <a:ext cx="28241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sao_num_units_in_width_minus1 = </a:t>
            </a:r>
            <a:r>
              <a:rPr lang="de-DE" b="1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ctr" eaLnBrk="0" hangingPunct="0"/>
            <a:r>
              <a:rPr lang="de-DE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sao_num_units_in_height_minus1 = </a:t>
            </a:r>
            <a:r>
              <a:rPr lang="de-DE" b="1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b="1" u="none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en-US" u="none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3" name="TextBox 5"/>
          <p:cNvSpPr txBox="1">
            <a:spLocks noChangeArrowheads="1"/>
          </p:cNvSpPr>
          <p:nvPr/>
        </p:nvSpPr>
        <p:spPr bwMode="auto">
          <a:xfrm>
            <a:off x="2843213" y="1485900"/>
            <a:ext cx="31686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600" u="none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Encoder can choose to group LCUs</a:t>
            </a:r>
            <a:endParaRPr lang="en-US" sz="1600" u="none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584" name="Straight Arrow Connector 9"/>
          <p:cNvCxnSpPr>
            <a:cxnSpLocks noChangeShapeType="1"/>
          </p:cNvCxnSpPr>
          <p:nvPr/>
        </p:nvCxnSpPr>
        <p:spPr bwMode="auto">
          <a:xfrm flipH="1">
            <a:off x="2555875" y="1824038"/>
            <a:ext cx="1168400" cy="822325"/>
          </a:xfrm>
          <a:prstGeom prst="straightConnector1">
            <a:avLst/>
          </a:prstGeom>
          <a:noFill/>
          <a:ln w="12700" algn="ctr">
            <a:solidFill>
              <a:schemeClr val="bg2"/>
            </a:solidFill>
            <a:round/>
            <a:headEnd/>
            <a:tailEnd type="arrow" w="med" len="med"/>
          </a:ln>
        </p:spPr>
      </p:cxnSp>
      <p:cxnSp>
        <p:nvCxnSpPr>
          <p:cNvPr id="24585" name="Straight Arrow Connector 12"/>
          <p:cNvCxnSpPr>
            <a:cxnSpLocks noChangeShapeType="1"/>
          </p:cNvCxnSpPr>
          <p:nvPr/>
        </p:nvCxnSpPr>
        <p:spPr bwMode="auto">
          <a:xfrm>
            <a:off x="5151438" y="1824038"/>
            <a:ext cx="1652587" cy="822325"/>
          </a:xfrm>
          <a:prstGeom prst="straightConnector1">
            <a:avLst/>
          </a:prstGeom>
          <a:noFill/>
          <a:ln w="12700" algn="ctr">
            <a:solidFill>
              <a:schemeClr val="bg2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DCG_PFL_Template">
  <a:themeElements>
    <a:clrScheme name="PRDCG_PFL_Template 6">
      <a:dk1>
        <a:srgbClr val="000066"/>
      </a:dk1>
      <a:lt1>
        <a:srgbClr val="F8F8F8"/>
      </a:lt1>
      <a:dk2>
        <a:srgbClr val="000066"/>
      </a:dk2>
      <a:lt2>
        <a:srgbClr val="000000"/>
      </a:lt2>
      <a:accent1>
        <a:srgbClr val="FFFFFF"/>
      </a:accent1>
      <a:accent2>
        <a:srgbClr val="CC00FF"/>
      </a:accent2>
      <a:accent3>
        <a:srgbClr val="FBFBFB"/>
      </a:accent3>
      <a:accent4>
        <a:srgbClr val="000056"/>
      </a:accent4>
      <a:accent5>
        <a:srgbClr val="FFFFFF"/>
      </a:accent5>
      <a:accent6>
        <a:srgbClr val="B900E7"/>
      </a:accent6>
      <a:hlink>
        <a:srgbClr val="00CC99"/>
      </a:hlink>
      <a:folHlink>
        <a:srgbClr val="FF9900"/>
      </a:folHlink>
    </a:clrScheme>
    <a:fontScheme name="PRDCG_PFL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DCG_PFL_Template 1">
        <a:dk1>
          <a:srgbClr val="000066"/>
        </a:dk1>
        <a:lt1>
          <a:srgbClr val="F8F8F8"/>
        </a:lt1>
        <a:dk2>
          <a:srgbClr val="000066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FBFBFB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DCG_PFL_Template 2">
        <a:dk1>
          <a:srgbClr val="000099"/>
        </a:dk1>
        <a:lt1>
          <a:srgbClr val="FFFFFF"/>
        </a:lt1>
        <a:dk2>
          <a:srgbClr val="0000FF"/>
        </a:dk2>
        <a:lt2>
          <a:srgbClr val="FFFF00"/>
        </a:lt2>
        <a:accent1>
          <a:srgbClr val="FF6633"/>
        </a:accent1>
        <a:accent2>
          <a:srgbClr val="FF00FF"/>
        </a:accent2>
        <a:accent3>
          <a:srgbClr val="AAAAFF"/>
        </a:accent3>
        <a:accent4>
          <a:srgbClr val="DADADA"/>
        </a:accent4>
        <a:accent5>
          <a:srgbClr val="FFB8AD"/>
        </a:accent5>
        <a:accent6>
          <a:srgbClr val="E700E7"/>
        </a:accent6>
        <a:hlink>
          <a:srgbClr val="FF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DCG_PFL_Template 3">
        <a:dk1>
          <a:srgbClr val="000066"/>
        </a:dk1>
        <a:lt1>
          <a:srgbClr val="CCECFF"/>
        </a:lt1>
        <a:dk2>
          <a:srgbClr val="000080"/>
        </a:dk2>
        <a:lt2>
          <a:srgbClr val="000000"/>
        </a:lt2>
        <a:accent1>
          <a:srgbClr val="9999FF"/>
        </a:accent1>
        <a:accent2>
          <a:srgbClr val="CC00FF"/>
        </a:accent2>
        <a:accent3>
          <a:srgbClr val="E2F4FF"/>
        </a:accent3>
        <a:accent4>
          <a:srgbClr val="000056"/>
        </a:accent4>
        <a:accent5>
          <a:srgbClr val="CAC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DCG_PFL_Templat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B2B2B2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97979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DCG_PFL_Template 5">
        <a:dk1>
          <a:srgbClr val="000000"/>
        </a:dk1>
        <a:lt1>
          <a:srgbClr val="FFFFFF"/>
        </a:lt1>
        <a:dk2>
          <a:srgbClr val="660033"/>
        </a:dk2>
        <a:lt2>
          <a:srgbClr val="FFFF66"/>
        </a:lt2>
        <a:accent1>
          <a:srgbClr val="FF0033"/>
        </a:accent1>
        <a:accent2>
          <a:srgbClr val="CC6600"/>
        </a:accent2>
        <a:accent3>
          <a:srgbClr val="B8AAAD"/>
        </a:accent3>
        <a:accent4>
          <a:srgbClr val="DADADA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DCG_PFL_Template 6">
        <a:dk1>
          <a:srgbClr val="000066"/>
        </a:dk1>
        <a:lt1>
          <a:srgbClr val="F8F8F8"/>
        </a:lt1>
        <a:dk2>
          <a:srgbClr val="000066"/>
        </a:dk2>
        <a:lt2>
          <a:srgbClr val="000000"/>
        </a:lt2>
        <a:accent1>
          <a:srgbClr val="FFFFFF"/>
        </a:accent1>
        <a:accent2>
          <a:srgbClr val="CC00FF"/>
        </a:accent2>
        <a:accent3>
          <a:srgbClr val="FBFBFB"/>
        </a:accent3>
        <a:accent4>
          <a:srgbClr val="000056"/>
        </a:accent4>
        <a:accent5>
          <a:srgbClr val="FFFFFF"/>
        </a:accent5>
        <a:accent6>
          <a:srgbClr val="B900E7"/>
        </a:accent6>
        <a:hlink>
          <a:srgbClr val="00CC99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DNC</Template>
  <TotalTime>0</TotalTime>
  <Words>527</Words>
  <Application>Microsoft Office PowerPoint</Application>
  <PresentationFormat>On-screen Show (4:3)</PresentationFormat>
  <Paragraphs>228</Paragraphs>
  <Slides>15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Wingdings</vt:lpstr>
      <vt:lpstr>Times New Roman</vt:lpstr>
      <vt:lpstr>Malgun Gothic</vt:lpstr>
      <vt:lpstr>PMingLiU</vt:lpstr>
      <vt:lpstr>PRDCG_PFL_Template</vt:lpstr>
      <vt:lpstr>PRDCG_PFL_Template</vt:lpstr>
      <vt:lpstr>Refinement for SAO and ALF syntax in the APS</vt:lpstr>
      <vt:lpstr>Summary</vt:lpstr>
      <vt:lpstr>Explanation for SAO</vt:lpstr>
      <vt:lpstr>Slide 4</vt:lpstr>
      <vt:lpstr>Slide 5</vt:lpstr>
      <vt:lpstr>Slide 6</vt:lpstr>
      <vt:lpstr>Slide 7</vt:lpstr>
      <vt:lpstr>Proposed semantic changes</vt:lpstr>
      <vt:lpstr>Slide 9</vt:lpstr>
      <vt:lpstr>Slide 10</vt:lpstr>
      <vt:lpstr>Slide 11</vt:lpstr>
      <vt:lpstr>Simulation Results for ALF</vt:lpstr>
      <vt:lpstr>Slide 13</vt:lpstr>
      <vt:lpstr>Slide 14</vt:lpstr>
      <vt:lpstr>Conclusion</vt:lpstr>
    </vt:vector>
  </TitlesOfParts>
  <Company>Panasonic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creator>Thomas Wedi</dc:creator>
  <cp:lastModifiedBy>semih.esenlik</cp:lastModifiedBy>
  <cp:revision>2095</cp:revision>
  <dcterms:created xsi:type="dcterms:W3CDTF">2006-06-07T09:15:50Z</dcterms:created>
  <dcterms:modified xsi:type="dcterms:W3CDTF">2012-04-27T17:48:10Z</dcterms:modified>
</cp:coreProperties>
</file>