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2"/>
  </p:notesMasterIdLst>
  <p:handoutMasterIdLst>
    <p:handoutMasterId r:id="rId13"/>
  </p:handoutMasterIdLst>
  <p:sldIdLst>
    <p:sldId id="332" r:id="rId2"/>
    <p:sldId id="338" r:id="rId3"/>
    <p:sldId id="345" r:id="rId4"/>
    <p:sldId id="344" r:id="rId5"/>
    <p:sldId id="340" r:id="rId6"/>
    <p:sldId id="342" r:id="rId7"/>
    <p:sldId id="341" r:id="rId8"/>
    <p:sldId id="339" r:id="rId9"/>
    <p:sldId id="343" r:id="rId10"/>
    <p:sldId id="315" r:id="rId11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成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50B"/>
    <a:srgbClr val="F48F97"/>
    <a:srgbClr val="006600"/>
    <a:srgbClr val="B7BDBD"/>
    <a:srgbClr val="001738"/>
    <a:srgbClr val="010712"/>
    <a:srgbClr val="919191"/>
    <a:srgbClr val="DAD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68638" autoAdjust="0"/>
  </p:normalViewPr>
  <p:slideViewPr>
    <p:cSldViewPr snapToGrid="0" snapToObjects="1">
      <p:cViewPr varScale="1">
        <p:scale>
          <a:sx n="97" d="100"/>
          <a:sy n="97" d="100"/>
        </p:scale>
        <p:origin x="-1002" y="-84"/>
      </p:cViewPr>
      <p:guideLst>
        <p:guide orient="horz" pos="228"/>
        <p:guide orient="horz" pos="1290"/>
        <p:guide orient="horz" pos="2154"/>
        <p:guide orient="horz" pos="119"/>
        <p:guide pos="56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BF4F8D44-AB41-4F53-AFFC-635DDA4B1CC5}" type="datetime1">
              <a:rPr lang="ja-JP" altLang="en-US"/>
              <a:pPr>
                <a:defRPr/>
              </a:pPr>
              <a:t>2012/4/28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40D9B57B-060B-4162-B92D-318F430665BD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9207226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E177C0DB-4DE5-46AB-809F-7820C5EACC3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13452382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Stereo 3D coding is supported in the current draft by using frame packing arrangement SEI (FPA_SEI). 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Such frame packing stereo 3D is beneficial because all HEVC ver. 1 decoders can decode the stereo 3D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bitstream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However, one issue is compatibility among decoders. 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Since decoding SEI message is not mandatory process in the draft, some decoders, which do not decode FPA_SEI, output the decoded pictures directly as the packed frame. 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When the output display is a 2D display, such result is not desirable. 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On the other hand, decoders, which support FPA_SEI, output correctly for both 2D and 3D display. 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Thus, the focus of the proposal is on decoders which do not decode FPA_SEI. 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It’s conceivable that the most part of decoders belong to this category because the most output devices still support 2D only.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In order to resolve these situations, the contribution proposes three alternative methods to realize the 2D compatibility among decoders for frame packing stereo 3D.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77C0DB-4DE5-46AB-809F-7820C5EACC34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6190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77C0DB-4DE5-46AB-809F-7820C5EACC34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420472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Define FPA_SEI as a mandatory process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A 1-bit flag, named as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frame_packing_arrangement_indication_presence_flag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, is added in VUI. 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The flag represents that FPA_SEI message exists in the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bistream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or in the same AU. The flag enables decoders to parse the SEI easier. 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Furthermore, when the flag is true, all decoders shall decode FPA_SEI as a mandatory process. 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Method1 enables all decoders to know the base view part in the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bitstream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, and can output the base view only if necessary.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However, note that method1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isHowever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, it is noted that method1 is a burden for decoders which are not interested in frame packing 3D. 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77C0DB-4DE5-46AB-809F-7820C5EACC34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564296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Method2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u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ses SPS/NAL syntax for the 2D compatibility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Add a 1-bit flag in VUI to indicate the existence of FPA_SEI in the AU. (Same as method1)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In Side-by-side (Top-bottom) case,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Cropping syntax is used to realize the compatibility.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Set </a:t>
            </a:r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pic_cropping_flag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equal to 1 and offset to crop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the base view area in SPS.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→ Decoders, which do not support FPA_SEI, outputs only the base-view as a result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ofthe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cropping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When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frame_packing_arrangement_indication_presence_flag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is true and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frame_packing_arrangement_type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is equal to 3 or 4, the decoders shall infer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pic_cropping_flag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is equal to be 0 to ignore picture cropping information.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→ Decoders, which support FPA_SEI, decode both views.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Note- This process is necessary for the conformance because the cropping operation is a mandatory process.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77C0DB-4DE5-46AB-809F-7820C5EACC34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69176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Frame sequential case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Temporal scalability (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temporal_id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) is used to realize the compatibility.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Assign lower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temporal_id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to the base view picture, and higher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temporal_id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to the additional view picture. For example, the base view pictures are encoded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temporal_id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lower than or equal to 3, and the additional view pictures are encoded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temporal_id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larger than 3.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Set max_temporal_id_minus1 equal to the maximum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temporal_id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minus 1 of the base view in SPS. In the above example, set max_temporal_id_minus1 equal to 2.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→ Decoders, which do not support FPA_SEI, decode only base-view due to the max_temporal_id_minux1 syntax.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When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frame_packing_arrangement_indication_presence_flag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is true and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frame_packing_arrangement_type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is equal to 5, max_temporal_id_minus1 in SPS is updated by a value in the SEI(*) as the maximum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temporal_id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minus 1 of the additional view.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→ Decoders, which support FPA_SEI, decode both views with keeping regulations.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(*) See JCTVC-I0057 for the proposed syntax and semantics.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77C0DB-4DE5-46AB-809F-7820C5EACC34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3199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kumimoji="1" lang="en-US" altLang="ja-JP" sz="1200" b="1" u="sng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Method3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Define a new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nal_unit_type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for 3D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Assign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nal_unit_type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=X for the base view picture, where X is any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nal_unit_type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for coded slice defined in the current draft.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Assign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nal_unit_type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=Y for the additional view picture, where Y is a new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nal_unit_type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for 3D.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→ Decoders, which do not support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nal_unit_type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=Y, decode only base view by dropping additional view.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→ Decoders, which support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nal_unit_type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=Y, decode both views.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 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Note that frame sequential is only supported in method3. For spatial packing 3D (side-by-side and top-bottom), decoders, which do not support the proposed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nal_unit_type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, do not decode at all. Thus, the 2D compatibility is not realized for spatial packing 3D.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77C0DB-4DE5-46AB-809F-7820C5EACC34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093069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Method2 requires encoder trick to generate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bitstream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. And decoders, which support FPA_SEI, need to modify decode process. 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However, the most decoders, which do not support FPA_SAI, can output 2D view without changing decoding process. Also, by the proposed definition of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frame_packing_arrangement_indication_presence_flag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, the decoder conformance is satisfied.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Furthermore, method2 supports both spatial and temporal packing.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77C0DB-4DE5-46AB-809F-7820C5EACC34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42047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6" descr="16_9_logo位置0902w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318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Arial Black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Arial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Arial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Arial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sp>
        <p:nvSpPr>
          <p:cNvPr id="35" name="Rectangle 12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25413" y="6534150"/>
            <a:ext cx="252412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Arial"/>
                <a:ea typeface="メイリオ"/>
              </a:defRPr>
            </a:lvl1pPr>
          </a:lstStyle>
          <a:p>
            <a:pPr>
              <a:defRPr/>
            </a:pPr>
            <a:fld id="{052CEE3B-EB69-471D-9F02-F150901253F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/>
          </a:p>
        </p:txBody>
      </p:sp>
      <p:sp>
        <p:nvSpPr>
          <p:cNvPr id="5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/>
          </a:p>
        </p:txBody>
      </p:sp>
      <p:cxnSp>
        <p:nvCxnSpPr>
          <p:cNvPr id="6" name="直線コネクタ 25"/>
          <p:cNvCxnSpPr/>
          <p:nvPr userDrawn="1"/>
        </p:nvCxnSpPr>
        <p:spPr>
          <a:xfrm rot="5400000">
            <a:off x="323057" y="6641306"/>
            <a:ext cx="215900" cy="1587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36" descr="16_9_logo位置0902w"/>
          <p:cNvPicPr>
            <a:picLocks noChangeAspect="1" noChangeArrowheads="1"/>
          </p:cNvPicPr>
          <p:nvPr userDrawn="1"/>
        </p:nvPicPr>
        <p:blipFill>
          <a:blip r:embed="rId2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>
                <a:solidFill>
                  <a:srgbClr val="000000"/>
                </a:solidFill>
                <a:latin typeface="Arial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 typeface="Arial" pitchFamily="34" charset="0"/>
              <a:buChar char="•"/>
              <a:defRPr baseline="0">
                <a:solidFill>
                  <a:srgbClr val="000000"/>
                </a:solidFill>
                <a:latin typeface="Arial"/>
              </a:defRPr>
            </a:lvl1pPr>
            <a:lvl2pPr>
              <a:lnSpc>
                <a:spcPts val="3400"/>
              </a:lnSpc>
              <a:spcBef>
                <a:spcPts val="0"/>
              </a:spcBef>
              <a:buFont typeface="Arial" pitchFamily="34" charset="0"/>
              <a:buChar char="•"/>
              <a:defRPr baseline="0">
                <a:solidFill>
                  <a:srgbClr val="000000"/>
                </a:solidFill>
                <a:latin typeface="Arial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25413" y="6534150"/>
            <a:ext cx="252412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Arial"/>
                <a:ea typeface="メイリオ"/>
              </a:defRPr>
            </a:lvl1pPr>
          </a:lstStyle>
          <a:p>
            <a:pPr>
              <a:defRPr/>
            </a:pPr>
            <a:fld id="{052CEE3B-EB69-471D-9F02-F150901253F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6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/>
          </a:p>
        </p:txBody>
      </p:sp>
      <p:sp>
        <p:nvSpPr>
          <p:cNvPr id="5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kumimoji="0"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cxnSp>
        <p:nvCxnSpPr>
          <p:cNvPr id="7" name="直線コネクタ 18"/>
          <p:cNvCxnSpPr/>
          <p:nvPr userDrawn="1"/>
        </p:nvCxnSpPr>
        <p:spPr>
          <a:xfrm rot="5400000">
            <a:off x="323057" y="6641306"/>
            <a:ext cx="215900" cy="1587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36" descr="16_9_logo位置0902w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>
                <a:solidFill>
                  <a:srgbClr val="FFFFFF"/>
                </a:solidFill>
                <a:latin typeface="Arial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Arial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Arial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25413" y="6534150"/>
            <a:ext cx="252412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Arial"/>
                <a:ea typeface="メイリオ"/>
              </a:defRPr>
            </a:lvl1pPr>
          </a:lstStyle>
          <a:p>
            <a:pPr>
              <a:defRPr/>
            </a:pPr>
            <a:fld id="{7E02E9CB-8184-41E9-A6A1-BF945053E963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/>
          </a:p>
        </p:txBody>
      </p:sp>
      <p:pic>
        <p:nvPicPr>
          <p:cNvPr id="3" name="Picture 36" descr="16_9_logo位置0902w"/>
          <p:cNvPicPr>
            <a:picLocks noChangeAspect="1" noChangeArrowheads="1"/>
          </p:cNvPicPr>
          <p:nvPr userDrawn="1"/>
        </p:nvPicPr>
        <p:blipFill>
          <a:blip r:embed="rId2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/>
          </a:p>
        </p:txBody>
      </p:sp>
      <p:pic>
        <p:nvPicPr>
          <p:cNvPr id="3" name="図 9" descr="mblogo_w.pd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600450" y="3114675"/>
            <a:ext cx="1943100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60363" y="6011863"/>
            <a:ext cx="8423275" cy="685800"/>
          </a:xfrm>
          <a:prstGeom prst="rect">
            <a:avLst/>
          </a:prstGeom>
          <a:noFill/>
        </p:spPr>
        <p:txBody>
          <a:bodyPr wrap="none" lIns="0" tIns="0" rIns="0" bIns="0"/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ja-JP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or “</a:t>
            </a:r>
            <a:r>
              <a:rPr lang="en-US" altLang="ja-JP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make.believe</a:t>
            </a:r>
            <a:r>
              <a:rPr lang="en-US" altLang="ja-JP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ja-JP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ja-JP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9B676-D7F7-4A8E-AB9E-D626F7B19471}" type="datetime1">
              <a:rPr lang="ja-JP" altLang="en-US"/>
              <a:pPr>
                <a:defRPr/>
              </a:pPr>
              <a:t>2012/4/28</a:t>
            </a:fld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ja-JP" altLang="en-US"/>
              <a:t>技術開発本部　共通要素技術部門　信号処理技術１部</a:t>
            </a: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BF176-B2DF-4C2F-9431-976F7376550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300" y="539750"/>
            <a:ext cx="8542338" cy="7207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559675" y="6534150"/>
            <a:ext cx="1081088" cy="2159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8300" y="6534150"/>
            <a:ext cx="7199313" cy="2159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フッタ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0763" y="6534150"/>
            <a:ext cx="287337" cy="215900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439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4_StbBsc_SDG90_UB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68300" y="539750"/>
            <a:ext cx="8542338" cy="720725"/>
          </a:xfrm>
          <a:prstGeom prst="rect">
            <a:avLst/>
          </a:prstGeom>
        </p:spPr>
        <p:txBody>
          <a:bodyPr/>
          <a:lstStyle/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xfrm>
            <a:off x="368300" y="6534150"/>
            <a:ext cx="7199313" cy="2159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ja-JP" altLang="en-US"/>
              <a:t>フッタ</a:t>
            </a:r>
            <a:endParaRPr lang="en-US" altLang="ja-JP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1"/>
          </p:nvPr>
        </p:nvSpPr>
        <p:spPr>
          <a:xfrm>
            <a:off x="7559675" y="6534150"/>
            <a:ext cx="1081088" cy="215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40763" y="6534150"/>
            <a:ext cx="287337" cy="215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3974A-0141-435D-89E9-338FDFFAEDB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7" name="Picture 40" descr="japanese_naka_hi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6426" y="6089651"/>
            <a:ext cx="684212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4582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23" descr="GBM_top_4-3.jpg"/>
          <p:cNvPicPr>
            <a:picLocks noChangeAspect="1"/>
          </p:cNvPicPr>
          <p:nvPr userDrawn="1"/>
        </p:nvPicPr>
        <p:blipFill>
          <a:blip r:embed="rId11"/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sz="2800" b="1" dirty="0"/>
              <a:t>2D/3D compatibility for Stereo 3D using Frame packing arrangement </a:t>
            </a:r>
            <a:r>
              <a:rPr lang="en-US" altLang="ja-JP" sz="2800" b="1" dirty="0" err="1"/>
              <a:t>SEI</a:t>
            </a:r>
            <a:endParaRPr kumimoji="1" lang="ja-JP" altLang="en-US" sz="28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JCTVC-I0058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sz="2000" dirty="0">
                <a:solidFill>
                  <a:schemeClr val="bg1"/>
                </a:solidFill>
              </a:rPr>
              <a:t>O. </a:t>
            </a:r>
            <a:r>
              <a:rPr lang="en-US" altLang="ja-JP" sz="2000" dirty="0" smtClean="0">
                <a:solidFill>
                  <a:schemeClr val="bg1"/>
                </a:solidFill>
              </a:rPr>
              <a:t>Nakagami and </a:t>
            </a:r>
            <a:r>
              <a:rPr lang="en-US" altLang="ja-JP" sz="2000" dirty="0">
                <a:solidFill>
                  <a:schemeClr val="bg1"/>
                </a:solidFill>
              </a:rPr>
              <a:t>T. </a:t>
            </a:r>
            <a:r>
              <a:rPr lang="en-US" altLang="ja-JP" sz="2000" dirty="0" smtClean="0">
                <a:solidFill>
                  <a:schemeClr val="bg1"/>
                </a:solidFill>
              </a:rPr>
              <a:t>Suzuki</a:t>
            </a:r>
            <a:endParaRPr lang="en-US" altLang="ja-JP" sz="2000" dirty="0">
              <a:solidFill>
                <a:schemeClr val="bg1"/>
              </a:solidFill>
            </a:endParaRPr>
          </a:p>
          <a:p>
            <a:r>
              <a:rPr lang="en-US" altLang="ja-JP" sz="2000" dirty="0"/>
              <a:t>Sony </a:t>
            </a:r>
            <a:r>
              <a:rPr lang="en-US" altLang="ja-JP" sz="2000" dirty="0" smtClean="0"/>
              <a:t>Corporation</a:t>
            </a:r>
            <a:endParaRPr kumimoji="1" lang="ja-JP" altLang="en-US" sz="2000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/>
              <a:t>Joint Collaborative Team on Video Coding (</a:t>
            </a:r>
            <a:r>
              <a:rPr lang="en-US" altLang="ja-JP" dirty="0" err="1"/>
              <a:t>JCT</a:t>
            </a:r>
            <a:r>
              <a:rPr lang="en-US" altLang="ja-JP" dirty="0"/>
              <a:t>-VC</a:t>
            </a:r>
            <a:r>
              <a:rPr lang="en-US" altLang="ja-JP" dirty="0" smtClean="0"/>
              <a:t>) of </a:t>
            </a:r>
            <a:r>
              <a:rPr lang="en-US" altLang="ja-JP" dirty="0" err="1"/>
              <a:t>ITU</a:t>
            </a:r>
            <a:r>
              <a:rPr lang="en-US" altLang="ja-JP" dirty="0"/>
              <a:t>-T </a:t>
            </a:r>
            <a:r>
              <a:rPr lang="en-US" altLang="ja-JP" dirty="0" err="1"/>
              <a:t>SG</a:t>
            </a:r>
            <a:r>
              <a:rPr lang="en-US" altLang="ja-JP" dirty="0"/>
              <a:t> 16 WP 3 and ISO/</a:t>
            </a:r>
            <a:r>
              <a:rPr lang="en-US" altLang="ja-JP" dirty="0" err="1"/>
              <a:t>IEC</a:t>
            </a:r>
            <a:r>
              <a:rPr lang="en-US" altLang="ja-JP" dirty="0"/>
              <a:t> </a:t>
            </a:r>
            <a:r>
              <a:rPr lang="en-US" altLang="ja-JP" dirty="0" err="1"/>
              <a:t>JTC</a:t>
            </a:r>
            <a:r>
              <a:rPr lang="en-US" altLang="ja-JP" dirty="0"/>
              <a:t> 1/SC 29/</a:t>
            </a:r>
            <a:r>
              <a:rPr lang="en-US" altLang="ja-JP" dirty="0" err="1"/>
              <a:t>WG</a:t>
            </a:r>
            <a:r>
              <a:rPr lang="en-US" altLang="ja-JP" dirty="0"/>
              <a:t> 11</a:t>
            </a:r>
          </a:p>
          <a:p>
            <a:r>
              <a:rPr lang="en-US" altLang="ja-JP" dirty="0"/>
              <a:t>9th Meeting: Geneva, CH, 27 April – 7 May </a:t>
            </a:r>
            <a:r>
              <a:rPr lang="en-US" altLang="ja-JP" dirty="0" smtClean="0"/>
              <a:t>2012</a:t>
            </a:r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0" y="6534150"/>
            <a:ext cx="252413" cy="2159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4459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AF473C8D-5E6E-4CFA-B8E7-1AF6D2B864DF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sp>
        <p:nvSpPr>
          <p:cNvPr id="29" name="正方形/長方形 28"/>
          <p:cNvSpPr/>
          <p:nvPr/>
        </p:nvSpPr>
        <p:spPr>
          <a:xfrm>
            <a:off x="205207" y="5609871"/>
            <a:ext cx="38122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800" u="sng" dirty="0" smtClean="0"/>
              <a:t>Stereo 3D using Frame packing arrangement </a:t>
            </a:r>
            <a:r>
              <a:rPr lang="en-US" altLang="ja-JP" sz="1800" u="sng" dirty="0" err="1" smtClean="0"/>
              <a:t>SEI</a:t>
            </a:r>
            <a:r>
              <a:rPr lang="en-US" altLang="ja-JP" sz="1800" u="sng" dirty="0" smtClean="0"/>
              <a:t> (</a:t>
            </a:r>
            <a:r>
              <a:rPr lang="en-US" altLang="ja-JP" sz="1800" b="1" dirty="0" err="1" smtClean="0"/>
              <a:t>FPA_SEI</a:t>
            </a:r>
            <a:r>
              <a:rPr lang="en-US" altLang="ja-JP" sz="1800" u="sng" dirty="0" smtClean="0"/>
              <a:t>)</a:t>
            </a:r>
            <a:endParaRPr lang="en-US" altLang="ja-JP" sz="1800" u="sng" dirty="0"/>
          </a:p>
        </p:txBody>
      </p:sp>
      <p:sp>
        <p:nvSpPr>
          <p:cNvPr id="17" name="角丸四角形 16"/>
          <p:cNvSpPr/>
          <p:nvPr/>
        </p:nvSpPr>
        <p:spPr>
          <a:xfrm>
            <a:off x="299675" y="1306905"/>
            <a:ext cx="3558283" cy="4302966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2" name="グループ化 11"/>
          <p:cNvGrpSpPr/>
          <p:nvPr/>
        </p:nvGrpSpPr>
        <p:grpSpPr>
          <a:xfrm>
            <a:off x="576000" y="1643127"/>
            <a:ext cx="2964161" cy="3030404"/>
            <a:chOff x="787528" y="2420530"/>
            <a:chExt cx="3678946" cy="3761162"/>
          </a:xfrm>
        </p:grpSpPr>
        <p:sp>
          <p:nvSpPr>
            <p:cNvPr id="5" name="正方形/長方形 4"/>
            <p:cNvSpPr/>
            <p:nvPr/>
          </p:nvSpPr>
          <p:spPr>
            <a:xfrm>
              <a:off x="843954" y="2420531"/>
              <a:ext cx="725410" cy="1086205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/>
                <a:t>Left</a:t>
              </a: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1569364" y="2420531"/>
              <a:ext cx="725410" cy="1086205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200" dirty="0" smtClean="0"/>
                <a:t>Right</a:t>
              </a:r>
            </a:p>
          </p:txBody>
        </p:sp>
        <p:sp>
          <p:nvSpPr>
            <p:cNvPr id="25" name="正方形/長方形 24"/>
            <p:cNvSpPr/>
            <p:nvPr/>
          </p:nvSpPr>
          <p:spPr>
            <a:xfrm>
              <a:off x="2504078" y="4155262"/>
              <a:ext cx="957976" cy="72272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ja-JP" sz="1200" dirty="0" smtClean="0"/>
            </a:p>
          </p:txBody>
        </p:sp>
        <p:sp>
          <p:nvSpPr>
            <p:cNvPr id="24" name="正方形/長方形 23"/>
            <p:cNvSpPr/>
            <p:nvPr/>
          </p:nvSpPr>
          <p:spPr>
            <a:xfrm>
              <a:off x="2214113" y="4458881"/>
              <a:ext cx="957976" cy="72272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en-US" altLang="ja-JP" sz="1200" dirty="0" smtClean="0"/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1961367" y="4763091"/>
              <a:ext cx="957976" cy="72272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200" dirty="0" smtClean="0"/>
                <a:t>Right</a:t>
              </a:r>
            </a:p>
            <a:p>
              <a:pPr algn="ctr"/>
              <a:endParaRPr lang="en-US" altLang="ja-JP" sz="1200" dirty="0"/>
            </a:p>
            <a:p>
              <a:pPr algn="ctr"/>
              <a:endParaRPr lang="en-US" altLang="ja-JP" sz="1200" dirty="0" smtClean="0"/>
            </a:p>
          </p:txBody>
        </p:sp>
        <p:sp>
          <p:nvSpPr>
            <p:cNvPr id="27" name="正方形/長方形 26"/>
            <p:cNvSpPr/>
            <p:nvPr/>
          </p:nvSpPr>
          <p:spPr>
            <a:xfrm>
              <a:off x="1658519" y="5076235"/>
              <a:ext cx="957976" cy="72272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/>
                <a:t>Left</a:t>
              </a:r>
            </a:p>
            <a:p>
              <a:pPr algn="ctr"/>
              <a:endParaRPr lang="en-US" altLang="ja-JP" sz="1200" dirty="0"/>
            </a:p>
            <a:p>
              <a:pPr algn="ctr"/>
              <a:endParaRPr kumimoji="1" lang="en-US" altLang="ja-JP" sz="1200" dirty="0" smtClean="0"/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787528" y="3626792"/>
              <a:ext cx="14285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800" dirty="0" smtClean="0"/>
                <a:t>side-by-side</a:t>
              </a:r>
              <a:endParaRPr kumimoji="1" lang="ja-JP" altLang="en-US" sz="1800" dirty="0"/>
            </a:p>
          </p:txBody>
        </p:sp>
        <p:sp>
          <p:nvSpPr>
            <p:cNvPr id="28" name="テキスト ボックス 27"/>
            <p:cNvSpPr txBox="1"/>
            <p:nvPr/>
          </p:nvSpPr>
          <p:spPr>
            <a:xfrm>
              <a:off x="1571793" y="5812360"/>
              <a:ext cx="18902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800" dirty="0" smtClean="0"/>
                <a:t>frame sequential</a:t>
              </a:r>
              <a:endParaRPr kumimoji="1" lang="ja-JP" altLang="en-US" sz="1800" dirty="0"/>
            </a:p>
          </p:txBody>
        </p:sp>
        <p:sp>
          <p:nvSpPr>
            <p:cNvPr id="30" name="正方形/長方形 29"/>
            <p:cNvSpPr/>
            <p:nvPr/>
          </p:nvSpPr>
          <p:spPr>
            <a:xfrm>
              <a:off x="3015654" y="2420530"/>
              <a:ext cx="1450820" cy="543103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/>
                <a:t>Left</a:t>
              </a:r>
            </a:p>
          </p:txBody>
        </p:sp>
        <p:sp>
          <p:nvSpPr>
            <p:cNvPr id="34" name="正方形/長方形 33"/>
            <p:cNvSpPr/>
            <p:nvPr/>
          </p:nvSpPr>
          <p:spPr>
            <a:xfrm>
              <a:off x="3015654" y="2963632"/>
              <a:ext cx="1450820" cy="543103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200" dirty="0" smtClean="0"/>
                <a:t>Right</a:t>
              </a: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3178942" y="3615033"/>
              <a:ext cx="1287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800" dirty="0" smtClean="0"/>
                <a:t>top-bottom</a:t>
              </a:r>
              <a:endParaRPr kumimoji="1" lang="ja-JP" altLang="en-US" sz="1800" dirty="0"/>
            </a:p>
          </p:txBody>
        </p:sp>
      </p:grpSp>
      <p:sp>
        <p:nvSpPr>
          <p:cNvPr id="16" name="正方形/長方形 15"/>
          <p:cNvSpPr/>
          <p:nvPr/>
        </p:nvSpPr>
        <p:spPr>
          <a:xfrm>
            <a:off x="4277289" y="3865138"/>
            <a:ext cx="1369002" cy="89912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when decoders 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do not </a:t>
            </a:r>
            <a:r>
              <a:rPr kumimoji="1" lang="en-US" altLang="ja-JP" sz="1400" dirty="0" smtClean="0"/>
              <a:t>support</a:t>
            </a:r>
          </a:p>
          <a:p>
            <a:pPr algn="ctr"/>
            <a:r>
              <a:rPr lang="en-US" altLang="ja-JP" sz="1400" dirty="0"/>
              <a:t>the </a:t>
            </a:r>
            <a:r>
              <a:rPr lang="en-US" altLang="ja-JP" sz="1400" dirty="0" err="1" smtClean="0"/>
              <a:t>FPA_SEI</a:t>
            </a:r>
            <a:endParaRPr kumimoji="1" lang="ja-JP" altLang="en-US" sz="1400" dirty="0"/>
          </a:p>
        </p:txBody>
      </p:sp>
      <p:sp>
        <p:nvSpPr>
          <p:cNvPr id="37" name="正方形/長方形 36"/>
          <p:cNvSpPr/>
          <p:nvPr/>
        </p:nvSpPr>
        <p:spPr>
          <a:xfrm>
            <a:off x="4277289" y="1985311"/>
            <a:ext cx="1369002" cy="89912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when decoders support</a:t>
            </a:r>
          </a:p>
          <a:p>
            <a:pPr algn="ctr"/>
            <a:r>
              <a:rPr lang="en-US" altLang="ja-JP" sz="1400" dirty="0"/>
              <a:t>the </a:t>
            </a:r>
            <a:r>
              <a:rPr lang="en-US" altLang="ja-JP" sz="1400" dirty="0" err="1" smtClean="0"/>
              <a:t>FPA_SEI</a:t>
            </a:r>
            <a:endParaRPr kumimoji="1" lang="ja-JP" altLang="en-US" sz="1400" dirty="0"/>
          </a:p>
        </p:txBody>
      </p:sp>
      <p:sp>
        <p:nvSpPr>
          <p:cNvPr id="38" name="右矢印 37"/>
          <p:cNvSpPr/>
          <p:nvPr/>
        </p:nvSpPr>
        <p:spPr>
          <a:xfrm>
            <a:off x="5779641" y="2285692"/>
            <a:ext cx="478415" cy="298360"/>
          </a:xfrm>
          <a:prstGeom prst="rightArrow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右矢印 38"/>
          <p:cNvSpPr/>
          <p:nvPr/>
        </p:nvSpPr>
        <p:spPr>
          <a:xfrm>
            <a:off x="3575186" y="3262342"/>
            <a:ext cx="657225" cy="409874"/>
          </a:xfrm>
          <a:prstGeom prst="rightArrow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右矢印 39"/>
          <p:cNvSpPr/>
          <p:nvPr/>
        </p:nvSpPr>
        <p:spPr>
          <a:xfrm>
            <a:off x="5779641" y="4165519"/>
            <a:ext cx="478415" cy="298360"/>
          </a:xfrm>
          <a:prstGeom prst="rightArrow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6333999" y="2250206"/>
            <a:ext cx="2524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dirty="0" smtClean="0"/>
              <a:t>Works fine.</a:t>
            </a: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6333999" y="3991533"/>
            <a:ext cx="2581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dirty="0" smtClean="0"/>
              <a:t>Always output the packed stereo.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050791" y="4764260"/>
            <a:ext cx="212109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000" dirty="0" smtClean="0"/>
              <a:t>+</a:t>
            </a:r>
          </a:p>
          <a:p>
            <a:pPr algn="ctr"/>
            <a:r>
              <a:rPr kumimoji="1" lang="en-US" altLang="ja-JP" sz="1800" dirty="0" smtClean="0"/>
              <a:t>Other packing type</a:t>
            </a:r>
            <a:endParaRPr kumimoji="1" lang="ja-JP" altLang="en-US" sz="18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130811" y="1076072"/>
            <a:ext cx="38802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To support </a:t>
            </a:r>
            <a:r>
              <a:rPr kumimoji="1" lang="en-US" altLang="ja-JP" sz="2000" dirty="0" err="1" smtClean="0"/>
              <a:t>SEI</a:t>
            </a:r>
            <a:r>
              <a:rPr kumimoji="1" lang="en-US" altLang="ja-JP" sz="2000" dirty="0" smtClean="0"/>
              <a:t> is not mandatory.</a:t>
            </a:r>
            <a:endParaRPr kumimoji="1" lang="ja-JP" altLang="en-US" sz="2000" dirty="0"/>
          </a:p>
        </p:txBody>
      </p:sp>
      <p:sp>
        <p:nvSpPr>
          <p:cNvPr id="8" name="正方形/長方形 7"/>
          <p:cNvSpPr/>
          <p:nvPr/>
        </p:nvSpPr>
        <p:spPr>
          <a:xfrm>
            <a:off x="4130811" y="510281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sz="1800" dirty="0" smtClean="0"/>
              <a:t>In this contribution, methods </a:t>
            </a:r>
            <a:r>
              <a:rPr lang="en-US" altLang="ja-JP" sz="1800" dirty="0"/>
              <a:t>to output only the base-view are proposed. </a:t>
            </a:r>
            <a:r>
              <a:rPr lang="en-US" altLang="ja-JP" sz="1800" dirty="0" smtClean="0"/>
              <a:t>Thus, 2D/3D </a:t>
            </a:r>
            <a:r>
              <a:rPr lang="en-US" altLang="ja-JP" sz="1800" dirty="0"/>
              <a:t>compatibility for some packing types are achieved.</a:t>
            </a:r>
          </a:p>
        </p:txBody>
      </p:sp>
    </p:spTree>
    <p:extLst>
      <p:ext uri="{BB962C8B-B14F-4D97-AF65-F5344CB8AC3E}">
        <p14:creationId xmlns:p14="http://schemas.microsoft.com/office/powerpoint/2010/main" val="415687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3 method to realize 2D/3D compatibility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6731699"/>
              </p:ext>
            </p:extLst>
          </p:nvPr>
        </p:nvGraphicFramePr>
        <p:xfrm>
          <a:off x="576000" y="1271590"/>
          <a:ext cx="7920301" cy="4680234"/>
        </p:xfrm>
        <a:graphic>
          <a:graphicData uri="http://schemas.openxmlformats.org/drawingml/2006/table">
            <a:tbl>
              <a:tblPr firstRow="1">
                <a:tableStyleId>{073A0DAA-6AF3-43AB-8588-CEC1D06C72B9}</a:tableStyleId>
              </a:tblPr>
              <a:tblGrid>
                <a:gridCol w="376500"/>
                <a:gridCol w="1809750"/>
                <a:gridCol w="1095047"/>
                <a:gridCol w="1229710"/>
                <a:gridCol w="1332843"/>
                <a:gridCol w="2076451"/>
              </a:tblGrid>
              <a:tr h="815192">
                <a:tc gridSpan="2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2D/3D</a:t>
                      </a:r>
                      <a:r>
                        <a:rPr kumimoji="1" lang="en-US" altLang="ja-JP" sz="1400" baseline="0" dirty="0" smtClean="0"/>
                        <a:t> compatibility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Burden</a:t>
                      </a:r>
                      <a:endParaRPr kumimoji="1" lang="en-US" altLang="ja-JP" sz="140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aseline="0" dirty="0" smtClean="0"/>
                        <a:t>for decoders which are not interested in </a:t>
                      </a:r>
                      <a:r>
                        <a:rPr kumimoji="1" lang="en-US" altLang="ja-JP" sz="1100" baseline="0" dirty="0" err="1" smtClean="0"/>
                        <a:t>FPA_SEI</a:t>
                      </a:r>
                      <a:endParaRPr kumimoji="1" lang="en-US" altLang="ja-JP" sz="1100" baseline="0" dirty="0" smtClean="0"/>
                    </a:p>
                  </a:txBody>
                  <a:tcPr/>
                </a:tc>
              </a:tr>
              <a:tr h="560396">
                <a:tc gridSpan="2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bg1"/>
                          </a:solidFill>
                        </a:rPr>
                        <a:t>Frame</a:t>
                      </a:r>
                      <a:r>
                        <a:rPr kumimoji="1" lang="en-US" altLang="ja-JP" sz="1400" baseline="0" dirty="0" smtClean="0">
                          <a:solidFill>
                            <a:schemeClr val="bg1"/>
                          </a:solidFill>
                        </a:rPr>
                        <a:t> sequential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bg1"/>
                          </a:solidFill>
                        </a:rPr>
                        <a:t>side-by-side,</a:t>
                      </a:r>
                      <a:r>
                        <a:rPr kumimoji="1" lang="en-US" altLang="ja-JP" sz="1400" baseline="0" dirty="0" smtClean="0">
                          <a:solidFill>
                            <a:schemeClr val="bg1"/>
                          </a:solidFill>
                        </a:rPr>
                        <a:t> t</a:t>
                      </a:r>
                      <a:r>
                        <a:rPr kumimoji="1" lang="en-US" altLang="ja-JP" sz="1400" dirty="0" smtClean="0">
                          <a:solidFill>
                            <a:schemeClr val="bg1"/>
                          </a:solidFill>
                        </a:rPr>
                        <a:t>op-bottom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bg1"/>
                          </a:solidFill>
                        </a:rPr>
                        <a:t>Other</a:t>
                      </a:r>
                      <a:r>
                        <a:rPr kumimoji="1" lang="en-US" altLang="ja-JP" sz="1400" baseline="0" dirty="0" smtClean="0">
                          <a:solidFill>
                            <a:schemeClr val="bg1"/>
                          </a:solidFill>
                        </a:rPr>
                        <a:t> packing method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400" baseline="0" dirty="0" smtClean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600699">
                <a:tc gridSpan="2"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HM6.0/CD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kumimoji="1" lang="ja-JP" alt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kumimoji="1" lang="ja-JP" alt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-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809773"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1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Change decoder process to support </a:t>
                      </a:r>
                      <a:r>
                        <a:rPr lang="en-US" altLang="ja-JP" sz="1400" dirty="0" err="1" smtClean="0"/>
                        <a:t>FPA_SEI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 smtClean="0"/>
                    </a:p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 smtClean="0"/>
                    </a:p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86078"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2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/>
                        <a:t>Modify decoding process for </a:t>
                      </a:r>
                      <a:r>
                        <a:rPr kumimoji="1" lang="en-US" altLang="ja-JP" sz="1400" baseline="0" dirty="0" err="1" smtClean="0"/>
                        <a:t>FPA_SEI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aseline="0" dirty="0" smtClean="0"/>
                        <a:t>by using  max_temporal_id_minus1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aseline="0" dirty="0" smtClean="0"/>
                        <a:t>Yes</a:t>
                      </a:r>
                    </a:p>
                    <a:p>
                      <a:r>
                        <a:rPr kumimoji="1" lang="en-US" altLang="ja-JP" sz="1200" dirty="0" smtClean="0"/>
                        <a:t>by using cropping</a:t>
                      </a:r>
                      <a:r>
                        <a:rPr kumimoji="1" lang="en-US" altLang="ja-JP" sz="1200" baseline="0" dirty="0" smtClean="0"/>
                        <a:t> or syntax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1040734"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3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Assign a new </a:t>
                      </a:r>
                      <a:r>
                        <a:rPr kumimoji="1" lang="en-US" altLang="ja-JP" sz="1400" dirty="0" err="1" smtClean="0"/>
                        <a:t>nal_unit_type</a:t>
                      </a:r>
                      <a:r>
                        <a:rPr kumimoji="1" lang="en-US" altLang="ja-JP" sz="1400" baseline="0" dirty="0" smtClean="0"/>
                        <a:t> for Frame packing Stereo 3D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9338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 dirty="0" smtClean="0"/>
              <a:t>Method1:</a:t>
            </a:r>
            <a:br>
              <a:rPr lang="en-US" altLang="ja-JP" sz="2400" dirty="0" smtClean="0"/>
            </a:br>
            <a:r>
              <a:rPr lang="en-US" altLang="ja-JP" sz="2400" dirty="0" smtClean="0"/>
              <a:t>Change </a:t>
            </a:r>
            <a:r>
              <a:rPr lang="en-US" altLang="ja-JP" sz="2400" dirty="0"/>
              <a:t>decoder process to support </a:t>
            </a:r>
            <a:r>
              <a:rPr lang="en-US" altLang="ja-JP" sz="2400" dirty="0" err="1" smtClean="0"/>
              <a:t>FPA_SEI</a:t>
            </a:r>
            <a:endParaRPr kumimoji="1" lang="ja-JP" altLang="en-US" sz="2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75999" y="1224000"/>
            <a:ext cx="6834451" cy="5040000"/>
          </a:xfrm>
        </p:spPr>
        <p:txBody>
          <a:bodyPr/>
          <a:lstStyle/>
          <a:p>
            <a:r>
              <a:rPr lang="en-US" altLang="ja-JP" sz="1600" dirty="0" smtClean="0"/>
              <a:t>Add a 1-bit flag in VUI to indicate the existence of Frame packing arrangement SEI in the AU.</a:t>
            </a:r>
          </a:p>
          <a:p>
            <a:endParaRPr kumimoji="1" lang="en-US" altLang="ja-JP" sz="2400" dirty="0" smtClean="0"/>
          </a:p>
          <a:p>
            <a:endParaRPr lang="en-US" altLang="ja-JP" sz="2400" dirty="0"/>
          </a:p>
          <a:p>
            <a:endParaRPr kumimoji="1" lang="en-US" altLang="ja-JP" sz="2400" dirty="0" smtClean="0"/>
          </a:p>
          <a:p>
            <a:endParaRPr lang="en-US" altLang="ja-JP" sz="2400" dirty="0"/>
          </a:p>
          <a:p>
            <a:endParaRPr lang="en-US" altLang="ja-JP" sz="2400" dirty="0"/>
          </a:p>
          <a:p>
            <a:endParaRPr lang="en-US" altLang="ja-JP" sz="1600" dirty="0" smtClean="0"/>
          </a:p>
          <a:p>
            <a:r>
              <a:rPr lang="en-US" altLang="ja-JP" sz="1600" dirty="0" smtClean="0"/>
              <a:t>And give a strict definition for the flag.</a:t>
            </a:r>
            <a:endParaRPr lang="en-US" altLang="ja-JP" sz="1600" dirty="0"/>
          </a:p>
          <a:p>
            <a:pPr marL="0" indent="0">
              <a:buNone/>
            </a:pPr>
            <a:r>
              <a:rPr lang="en-US" altLang="ja-JP" sz="1400" b="1" dirty="0" err="1" smtClean="0"/>
              <a:t>frame_packing_arrangement_indication_presence_flag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equal to 1 specifies that a Frame packing arrangement </a:t>
            </a:r>
            <a:r>
              <a:rPr lang="en-US" altLang="ja-JP" sz="1400" dirty="0" err="1"/>
              <a:t>SEI</a:t>
            </a:r>
            <a:r>
              <a:rPr lang="en-US" altLang="ja-JP" sz="1400" dirty="0"/>
              <a:t> message shall be present in the </a:t>
            </a:r>
            <a:r>
              <a:rPr lang="en-US" altLang="ja-JP" sz="1400" dirty="0" err="1" smtClean="0"/>
              <a:t>bitstream</a:t>
            </a:r>
            <a:r>
              <a:rPr lang="en-US" altLang="ja-JP" sz="1400" dirty="0"/>
              <a:t> </a:t>
            </a:r>
            <a:r>
              <a:rPr lang="en-US" altLang="ja-JP" sz="1400" dirty="0" smtClean="0"/>
              <a:t>(or in the same AU). When the flag equal to 1,</a:t>
            </a:r>
            <a:r>
              <a:rPr lang="en-US" altLang="ja-JP" sz="1400" dirty="0" smtClean="0">
                <a:solidFill>
                  <a:srgbClr val="FF0000"/>
                </a:solidFill>
              </a:rPr>
              <a:t> decoders should support the SEI message.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425" y="2135567"/>
            <a:ext cx="4412950" cy="2701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正方形/長方形 6"/>
          <p:cNvSpPr/>
          <p:nvPr/>
        </p:nvSpPr>
        <p:spPr>
          <a:xfrm>
            <a:off x="5937085" y="3009900"/>
            <a:ext cx="681038" cy="6191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SPS</a:t>
            </a:r>
            <a:endParaRPr kumimoji="1" lang="ja-JP" altLang="en-US" sz="1600" dirty="0"/>
          </a:p>
        </p:txBody>
      </p:sp>
      <p:sp>
        <p:nvSpPr>
          <p:cNvPr id="8" name="正方形/長方形 7"/>
          <p:cNvSpPr/>
          <p:nvPr/>
        </p:nvSpPr>
        <p:spPr>
          <a:xfrm>
            <a:off x="7642998" y="3009898"/>
            <a:ext cx="896288" cy="6191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FPA</a:t>
            </a:r>
            <a:r>
              <a:rPr kumimoji="1" lang="en-US" altLang="ja-JP" sz="1600" dirty="0" smtClean="0"/>
              <a:t>_</a:t>
            </a:r>
          </a:p>
          <a:p>
            <a:pPr algn="ctr"/>
            <a:r>
              <a:rPr lang="en-US" altLang="ja-JP" sz="1600" dirty="0" err="1" smtClean="0"/>
              <a:t>SEI</a:t>
            </a:r>
            <a:endParaRPr kumimoji="1" lang="ja-JP" altLang="en-US" sz="1600" dirty="0"/>
          </a:p>
        </p:txBody>
      </p:sp>
      <p:sp>
        <p:nvSpPr>
          <p:cNvPr id="10" name="正方形/長方形 9"/>
          <p:cNvSpPr/>
          <p:nvPr/>
        </p:nvSpPr>
        <p:spPr>
          <a:xfrm>
            <a:off x="6941974" y="3009898"/>
            <a:ext cx="596250" cy="619127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VUI</a:t>
            </a:r>
            <a:endParaRPr kumimoji="1" lang="ja-JP" altLang="en-US" sz="1600" dirty="0"/>
          </a:p>
        </p:txBody>
      </p:sp>
      <p:cxnSp>
        <p:nvCxnSpPr>
          <p:cNvPr id="11" name="カギ線コネクタ 10"/>
          <p:cNvCxnSpPr>
            <a:stCxn id="10" idx="0"/>
            <a:endCxn id="8" idx="0"/>
          </p:cNvCxnSpPr>
          <p:nvPr/>
        </p:nvCxnSpPr>
        <p:spPr>
          <a:xfrm rot="5400000" flipH="1" flipV="1">
            <a:off x="7665620" y="2584377"/>
            <a:ext cx="12700" cy="851043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7084848" y="2122869"/>
            <a:ext cx="155973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100" dirty="0" err="1"/>
              <a:t>frame_packing_arrangement_indication_presence_flag</a:t>
            </a:r>
            <a:endParaRPr lang="ja-JP" altLang="en-US" sz="1100" dirty="0"/>
          </a:p>
        </p:txBody>
      </p:sp>
      <p:cxnSp>
        <p:nvCxnSpPr>
          <p:cNvPr id="14" name="カギ線コネクタ 13"/>
          <p:cNvCxnSpPr/>
          <p:nvPr/>
        </p:nvCxnSpPr>
        <p:spPr>
          <a:xfrm rot="5400000" flipH="1" flipV="1">
            <a:off x="6611772" y="2584377"/>
            <a:ext cx="12700" cy="851043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正方形/長方形 14"/>
          <p:cNvSpPr/>
          <p:nvPr/>
        </p:nvSpPr>
        <p:spPr>
          <a:xfrm>
            <a:off x="6099781" y="2122869"/>
            <a:ext cx="1084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 err="1"/>
              <a:t>vui_parameters_present_flag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96720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400" dirty="0" smtClean="0"/>
              <a:t>Method2-1</a:t>
            </a:r>
            <a:br>
              <a:rPr kumimoji="1" lang="en-US" altLang="ja-JP" sz="2400" dirty="0" smtClean="0"/>
            </a:br>
            <a:r>
              <a:rPr lang="en-US" altLang="ja-JP" sz="2400" dirty="0"/>
              <a:t>Cropping &amp; Side-by-side (Top-bottom</a:t>
            </a:r>
            <a:r>
              <a:rPr lang="en-US" altLang="ja-JP" sz="2400" dirty="0" smtClean="0"/>
              <a:t>)</a:t>
            </a:r>
            <a:endParaRPr kumimoji="1" lang="ja-JP" altLang="en-US" sz="2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75999" y="1224000"/>
            <a:ext cx="5539051" cy="5040000"/>
          </a:xfrm>
        </p:spPr>
        <p:txBody>
          <a:bodyPr>
            <a:normAutofit fontScale="47500" lnSpcReduction="20000"/>
          </a:bodyPr>
          <a:lstStyle/>
          <a:p>
            <a:r>
              <a:rPr lang="en-US" altLang="ja-JP" dirty="0"/>
              <a:t>Add a 1-bit flag in VUI to indicate the </a:t>
            </a:r>
            <a:r>
              <a:rPr lang="en-US" altLang="ja-JP" dirty="0" smtClean="0"/>
              <a:t>existence </a:t>
            </a:r>
            <a:r>
              <a:rPr lang="en-US" altLang="ja-JP" dirty="0"/>
              <a:t>of Frame packing </a:t>
            </a:r>
            <a:r>
              <a:rPr lang="en-US" altLang="ja-JP" dirty="0" smtClean="0"/>
              <a:t>arrangement </a:t>
            </a:r>
            <a:r>
              <a:rPr lang="en-US" altLang="ja-JP" dirty="0"/>
              <a:t>SEI in the </a:t>
            </a:r>
            <a:r>
              <a:rPr lang="en-US" altLang="ja-JP" dirty="0" smtClean="0"/>
              <a:t>AU.(</a:t>
            </a:r>
            <a:r>
              <a:rPr lang="en-US" altLang="ja-JP" dirty="0"/>
              <a:t>Same as method1)</a:t>
            </a:r>
          </a:p>
          <a:p>
            <a:r>
              <a:rPr lang="en-US" altLang="ja-JP" dirty="0"/>
              <a:t>Set </a:t>
            </a:r>
            <a:r>
              <a:rPr lang="en-GB" altLang="ja-JP" dirty="0" err="1" smtClean="0"/>
              <a:t>pic_cropping_flag</a:t>
            </a:r>
            <a:r>
              <a:rPr lang="en-GB" altLang="ja-JP" dirty="0" smtClean="0"/>
              <a:t> equal to 1 and the offset to crop</a:t>
            </a:r>
            <a:r>
              <a:rPr lang="en-US" altLang="ja-JP" dirty="0" smtClean="0"/>
              <a:t> the </a:t>
            </a:r>
            <a:r>
              <a:rPr lang="en-US" altLang="ja-JP" dirty="0"/>
              <a:t>base-view </a:t>
            </a:r>
            <a:r>
              <a:rPr lang="en-US" altLang="ja-JP" dirty="0" smtClean="0"/>
              <a:t>area </a:t>
            </a:r>
            <a:r>
              <a:rPr lang="en-US" altLang="ja-JP" dirty="0"/>
              <a:t>in </a:t>
            </a:r>
            <a:r>
              <a:rPr lang="en-US" altLang="ja-JP" dirty="0" smtClean="0"/>
              <a:t>SPS</a:t>
            </a:r>
            <a:endParaRPr lang="en-US" altLang="ja-JP" dirty="0"/>
          </a:p>
          <a:p>
            <a:pPr marL="457200" lvl="1" indent="0">
              <a:buNone/>
            </a:pPr>
            <a:r>
              <a:rPr lang="ja-JP" altLang="en-US" dirty="0"/>
              <a:t>→ </a:t>
            </a:r>
            <a:r>
              <a:rPr lang="en-US" altLang="ja-JP" dirty="0" smtClean="0"/>
              <a:t>Decoders, </a:t>
            </a:r>
            <a:r>
              <a:rPr lang="en-US" altLang="ja-JP" dirty="0"/>
              <a:t>which </a:t>
            </a:r>
            <a:r>
              <a:rPr lang="en-US" altLang="ja-JP" dirty="0" smtClean="0"/>
              <a:t>don’t </a:t>
            </a:r>
            <a:r>
              <a:rPr lang="en-US" altLang="ja-JP" dirty="0"/>
              <a:t>support </a:t>
            </a:r>
            <a:r>
              <a:rPr lang="en-US" altLang="ja-JP" dirty="0" err="1"/>
              <a:t>FPA_SEI</a:t>
            </a:r>
            <a:r>
              <a:rPr lang="en-US" altLang="ja-JP" dirty="0"/>
              <a:t>, </a:t>
            </a:r>
            <a:r>
              <a:rPr lang="en-US" altLang="ja-JP" dirty="0" smtClean="0"/>
              <a:t>output </a:t>
            </a:r>
            <a:r>
              <a:rPr lang="en-US" altLang="ja-JP" dirty="0"/>
              <a:t>only base-view.</a:t>
            </a:r>
          </a:p>
          <a:p>
            <a:r>
              <a:rPr lang="en-US" altLang="ja-JP" dirty="0"/>
              <a:t>When </a:t>
            </a:r>
            <a:r>
              <a:rPr lang="en-US" altLang="ja-JP" dirty="0" err="1"/>
              <a:t>frame_packing_arrangement_indication_presence_flag</a:t>
            </a:r>
            <a:r>
              <a:rPr lang="en-US" altLang="ja-JP" dirty="0"/>
              <a:t> is true and the </a:t>
            </a:r>
            <a:r>
              <a:rPr lang="en-US" altLang="ja-JP" dirty="0" err="1"/>
              <a:t>FPA_SEI</a:t>
            </a:r>
            <a:r>
              <a:rPr lang="en-US" altLang="ja-JP" dirty="0"/>
              <a:t> is </a:t>
            </a:r>
            <a:r>
              <a:rPr lang="en-US" altLang="ja-JP" dirty="0" smtClean="0"/>
              <a:t>pursed, </a:t>
            </a:r>
            <a:r>
              <a:rPr lang="en-US" altLang="ja-JP" dirty="0"/>
              <a:t>the decoders shall infer </a:t>
            </a:r>
            <a:r>
              <a:rPr lang="en-US" altLang="ja-JP" dirty="0" err="1"/>
              <a:t>pic_cropping_flag</a:t>
            </a:r>
            <a:r>
              <a:rPr lang="en-US" altLang="ja-JP" dirty="0"/>
              <a:t> is equal to be 0 and ignore picture cropping information</a:t>
            </a:r>
            <a:r>
              <a:rPr lang="en-US" altLang="ja-JP" dirty="0" smtClean="0"/>
              <a:t>.</a:t>
            </a:r>
          </a:p>
          <a:p>
            <a:pPr lvl="1"/>
            <a:r>
              <a:rPr lang="ja-JP" altLang="en-US" dirty="0"/>
              <a:t>→ </a:t>
            </a:r>
            <a:r>
              <a:rPr lang="en-US" altLang="ja-JP" dirty="0" smtClean="0"/>
              <a:t>Decoders, </a:t>
            </a:r>
            <a:r>
              <a:rPr lang="en-US" altLang="ja-JP" dirty="0"/>
              <a:t>which </a:t>
            </a:r>
            <a:r>
              <a:rPr lang="en-US" altLang="ja-JP" dirty="0" smtClean="0"/>
              <a:t>support </a:t>
            </a:r>
            <a:r>
              <a:rPr lang="en-US" altLang="ja-JP" dirty="0" err="1"/>
              <a:t>FPA_SEI</a:t>
            </a:r>
            <a:r>
              <a:rPr lang="en-US" altLang="ja-JP" dirty="0"/>
              <a:t>, </a:t>
            </a:r>
            <a:r>
              <a:rPr lang="en-US" altLang="ja-JP" dirty="0" smtClean="0"/>
              <a:t>can decode with keeping regulations.</a:t>
            </a:r>
            <a:endParaRPr lang="en-US" altLang="ja-JP" dirty="0"/>
          </a:p>
          <a:p>
            <a:pPr lvl="1"/>
            <a:endParaRPr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6138862" y="2219325"/>
            <a:ext cx="681038" cy="6191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SPS</a:t>
            </a:r>
            <a:endParaRPr kumimoji="1" lang="ja-JP" altLang="en-US" sz="1600" dirty="0"/>
          </a:p>
        </p:txBody>
      </p:sp>
      <p:sp>
        <p:nvSpPr>
          <p:cNvPr id="6" name="正方形/長方形 5"/>
          <p:cNvSpPr/>
          <p:nvPr/>
        </p:nvSpPr>
        <p:spPr>
          <a:xfrm>
            <a:off x="7844775" y="2219323"/>
            <a:ext cx="896288" cy="6191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FPA</a:t>
            </a:r>
            <a:r>
              <a:rPr kumimoji="1" lang="en-US" altLang="ja-JP" sz="1600" dirty="0" smtClean="0"/>
              <a:t>_</a:t>
            </a:r>
          </a:p>
          <a:p>
            <a:pPr algn="ctr"/>
            <a:r>
              <a:rPr lang="en-US" altLang="ja-JP" sz="1600" dirty="0" err="1" smtClean="0"/>
              <a:t>SEI</a:t>
            </a:r>
            <a:endParaRPr kumimoji="1" lang="ja-JP" altLang="en-US" sz="1600" dirty="0"/>
          </a:p>
        </p:txBody>
      </p:sp>
      <p:cxnSp>
        <p:nvCxnSpPr>
          <p:cNvPr id="7" name="カギ線コネクタ 6"/>
          <p:cNvCxnSpPr>
            <a:stCxn id="6" idx="2"/>
            <a:endCxn id="5" idx="2"/>
          </p:cNvCxnSpPr>
          <p:nvPr/>
        </p:nvCxnSpPr>
        <p:spPr>
          <a:xfrm rot="5400000">
            <a:off x="7386149" y="1931680"/>
            <a:ext cx="2" cy="1813538"/>
          </a:xfrm>
          <a:prstGeom prst="bentConnector3">
            <a:avLst>
              <a:gd name="adj1" fmla="val 114301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/>
        </p:nvSpPr>
        <p:spPr>
          <a:xfrm>
            <a:off x="7143751" y="2219323"/>
            <a:ext cx="596250" cy="619127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VUI</a:t>
            </a:r>
            <a:endParaRPr kumimoji="1" lang="ja-JP" altLang="en-US" sz="1600" dirty="0"/>
          </a:p>
        </p:txBody>
      </p:sp>
      <p:cxnSp>
        <p:nvCxnSpPr>
          <p:cNvPr id="9" name="カギ線コネクタ 8"/>
          <p:cNvCxnSpPr>
            <a:stCxn id="8" idx="0"/>
            <a:endCxn id="6" idx="0"/>
          </p:cNvCxnSpPr>
          <p:nvPr/>
        </p:nvCxnSpPr>
        <p:spPr>
          <a:xfrm rot="5400000" flipH="1" flipV="1">
            <a:off x="7867397" y="1793802"/>
            <a:ext cx="12700" cy="851043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/>
        </p:nvSpPr>
        <p:spPr>
          <a:xfrm>
            <a:off x="6479381" y="3112442"/>
            <a:ext cx="22621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smtClean="0"/>
              <a:t>change </a:t>
            </a:r>
            <a:r>
              <a:rPr lang="en-US" altLang="ja-JP" sz="1200" dirty="0" err="1" smtClean="0"/>
              <a:t>pic_cropping_flag</a:t>
            </a:r>
            <a:r>
              <a:rPr lang="en-US" altLang="ja-JP" sz="1200" dirty="0" smtClean="0"/>
              <a:t> info.</a:t>
            </a:r>
            <a:endParaRPr lang="ja-JP" altLang="en-US" sz="1200" dirty="0"/>
          </a:p>
        </p:txBody>
      </p:sp>
      <p:sp>
        <p:nvSpPr>
          <p:cNvPr id="11" name="正方形/長方形 10"/>
          <p:cNvSpPr/>
          <p:nvPr/>
        </p:nvSpPr>
        <p:spPr>
          <a:xfrm>
            <a:off x="7286625" y="1332294"/>
            <a:ext cx="155973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100" dirty="0" err="1"/>
              <a:t>frame_packing_arrangement_indication_presence_flag</a:t>
            </a:r>
            <a:endParaRPr lang="ja-JP" altLang="en-US" sz="1100" dirty="0"/>
          </a:p>
        </p:txBody>
      </p:sp>
      <p:cxnSp>
        <p:nvCxnSpPr>
          <p:cNvPr id="12" name="カギ線コネクタ 11"/>
          <p:cNvCxnSpPr/>
          <p:nvPr/>
        </p:nvCxnSpPr>
        <p:spPr>
          <a:xfrm rot="5400000" flipH="1" flipV="1">
            <a:off x="6813549" y="1793802"/>
            <a:ext cx="12700" cy="851043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6301558" y="1332294"/>
            <a:ext cx="1084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 err="1"/>
              <a:t>vui_parameters_present_flag</a:t>
            </a:r>
            <a:endParaRPr lang="ja-JP" altLang="en-US" sz="1200" dirty="0"/>
          </a:p>
        </p:txBody>
      </p:sp>
      <p:grpSp>
        <p:nvGrpSpPr>
          <p:cNvPr id="21" name="グループ化 20"/>
          <p:cNvGrpSpPr/>
          <p:nvPr/>
        </p:nvGrpSpPr>
        <p:grpSpPr>
          <a:xfrm>
            <a:off x="6680716" y="4369447"/>
            <a:ext cx="1651325" cy="1639360"/>
            <a:chOff x="7025990" y="4169395"/>
            <a:chExt cx="1168940" cy="1160471"/>
          </a:xfrm>
        </p:grpSpPr>
        <p:sp>
          <p:nvSpPr>
            <p:cNvPr id="14" name="正方形/長方形 13"/>
            <p:cNvSpPr/>
            <p:nvPr/>
          </p:nvSpPr>
          <p:spPr>
            <a:xfrm>
              <a:off x="7025990" y="4169395"/>
              <a:ext cx="584470" cy="875166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/>
                <a:t>Left</a:t>
              </a: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7610460" y="4169395"/>
              <a:ext cx="584470" cy="875166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200" dirty="0" smtClean="0"/>
                <a:t>Right</a:t>
              </a: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7104822" y="5068423"/>
              <a:ext cx="1011275" cy="261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800" dirty="0" smtClean="0"/>
                <a:t>side-by-side</a:t>
              </a:r>
              <a:endParaRPr kumimoji="1" lang="ja-JP" altLang="en-US" sz="1800" dirty="0"/>
            </a:p>
          </p:txBody>
        </p:sp>
        <p:sp>
          <p:nvSpPr>
            <p:cNvPr id="17" name="正方形/長方形 16"/>
            <p:cNvSpPr/>
            <p:nvPr/>
          </p:nvSpPr>
          <p:spPr>
            <a:xfrm>
              <a:off x="7025990" y="4169395"/>
              <a:ext cx="584469" cy="87516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cxnSp>
        <p:nvCxnSpPr>
          <p:cNvPr id="19" name="直線矢印コネクタ 18"/>
          <p:cNvCxnSpPr/>
          <p:nvPr/>
        </p:nvCxnSpPr>
        <p:spPr>
          <a:xfrm flipV="1">
            <a:off x="7143752" y="4095743"/>
            <a:ext cx="596250" cy="24466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7740001" y="3897511"/>
            <a:ext cx="11689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FF0000"/>
                </a:solidFill>
              </a:rPr>
              <a:t>cropping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1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 dirty="0" smtClean="0"/>
              <a:t>Method2-2</a:t>
            </a:r>
            <a:br>
              <a:rPr lang="en-US" altLang="ja-JP" sz="2400" dirty="0" smtClean="0"/>
            </a:br>
            <a:r>
              <a:rPr lang="en-US" altLang="ja-JP" sz="2400" dirty="0" err="1"/>
              <a:t>temporal_id</a:t>
            </a:r>
            <a:r>
              <a:rPr lang="en-US" altLang="ja-JP" sz="2400" dirty="0"/>
              <a:t> &amp; Frame </a:t>
            </a:r>
            <a:r>
              <a:rPr lang="en-US" altLang="ja-JP" sz="2400" dirty="0" smtClean="0"/>
              <a:t>sequential</a:t>
            </a:r>
            <a:endParaRPr kumimoji="1" lang="ja-JP" altLang="en-US" sz="2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75999" y="1224000"/>
            <a:ext cx="5324739" cy="5040000"/>
          </a:xfrm>
        </p:spPr>
        <p:txBody>
          <a:bodyPr>
            <a:normAutofit/>
          </a:bodyPr>
          <a:lstStyle/>
          <a:p>
            <a:r>
              <a:rPr lang="en-US" altLang="ja-JP" sz="1400" dirty="0"/>
              <a:t>Add a 1-bit flag in VUI to indicate the </a:t>
            </a:r>
            <a:r>
              <a:rPr lang="en-US" altLang="ja-JP" sz="1400" dirty="0" smtClean="0"/>
              <a:t>existence </a:t>
            </a:r>
            <a:r>
              <a:rPr lang="en-US" altLang="ja-JP" sz="1400" dirty="0"/>
              <a:t>of Frame packing </a:t>
            </a:r>
            <a:r>
              <a:rPr lang="en-US" altLang="ja-JP" sz="1400" dirty="0" smtClean="0"/>
              <a:t>arrangement </a:t>
            </a:r>
            <a:r>
              <a:rPr lang="en-US" altLang="ja-JP" sz="1400" dirty="0"/>
              <a:t>SEI in the </a:t>
            </a:r>
            <a:r>
              <a:rPr lang="en-US" altLang="ja-JP" sz="1400" dirty="0" smtClean="0"/>
              <a:t>AU.(Same as method1)</a:t>
            </a:r>
            <a:endParaRPr lang="en-US" altLang="ja-JP" sz="1400" dirty="0"/>
          </a:p>
          <a:p>
            <a:r>
              <a:rPr lang="en-US" altLang="ja-JP" sz="1400" dirty="0" smtClean="0"/>
              <a:t>Set max_temporal_id_minus1 equal to the maximum </a:t>
            </a:r>
            <a:r>
              <a:rPr lang="en-US" altLang="ja-JP" sz="1400" dirty="0" err="1" smtClean="0"/>
              <a:t>temporal_id</a:t>
            </a:r>
            <a:r>
              <a:rPr lang="en-US" altLang="ja-JP" sz="1400" dirty="0" smtClean="0"/>
              <a:t> minus 1 of Left </a:t>
            </a:r>
            <a:r>
              <a:rPr lang="en-US" altLang="ja-JP" sz="1400" dirty="0"/>
              <a:t>view in SPS </a:t>
            </a:r>
            <a:endParaRPr lang="en-US" altLang="ja-JP" sz="1400" dirty="0" smtClean="0"/>
          </a:p>
          <a:p>
            <a:pPr marL="457200" lvl="1" indent="0">
              <a:buNone/>
            </a:pPr>
            <a:r>
              <a:rPr lang="ja-JP" altLang="en-US" sz="1400" dirty="0" smtClean="0"/>
              <a:t>→ </a:t>
            </a:r>
            <a:r>
              <a:rPr lang="en-US" altLang="ja-JP" sz="1400" dirty="0" smtClean="0"/>
              <a:t>Decoders, which don’t support FPA_SEI</a:t>
            </a:r>
            <a:r>
              <a:rPr lang="en-US" altLang="ja-JP" sz="1400" dirty="0"/>
              <a:t>, decode only base-view</a:t>
            </a:r>
            <a:r>
              <a:rPr lang="en-US" altLang="ja-JP" sz="1400" dirty="0" smtClean="0"/>
              <a:t>.</a:t>
            </a:r>
          </a:p>
          <a:p>
            <a:r>
              <a:rPr lang="en-US" altLang="ja-JP" sz="1400" dirty="0" smtClean="0"/>
              <a:t>When </a:t>
            </a:r>
            <a:r>
              <a:rPr lang="en-US" altLang="ja-JP" sz="1400" dirty="0" err="1" smtClean="0"/>
              <a:t>frame_packing_arrangement_indication_presence_flag</a:t>
            </a:r>
            <a:r>
              <a:rPr lang="en-US" altLang="ja-JP" sz="1400" dirty="0" smtClean="0"/>
              <a:t> is true and the FPA_SEI is </a:t>
            </a:r>
            <a:r>
              <a:rPr lang="en-US" altLang="ja-JP" sz="1400" dirty="0"/>
              <a:t>read, </a:t>
            </a:r>
            <a:r>
              <a:rPr lang="en-US" altLang="ja-JP" sz="1400" dirty="0" smtClean="0"/>
              <a:t>max_temporal_id_minus1 in SPS is overwritten by a value </a:t>
            </a:r>
            <a:r>
              <a:rPr lang="en-US" altLang="ja-JP" sz="1400" dirty="0"/>
              <a:t>in SEI </a:t>
            </a:r>
            <a:r>
              <a:rPr lang="en-US" altLang="ja-JP" sz="1400" dirty="0" smtClean="0"/>
              <a:t>as the maximum </a:t>
            </a:r>
            <a:r>
              <a:rPr lang="en-US" altLang="ja-JP" sz="1400" dirty="0" err="1" smtClean="0"/>
              <a:t>temporal_id</a:t>
            </a:r>
            <a:r>
              <a:rPr lang="en-US" altLang="ja-JP" sz="1400" dirty="0" smtClean="0"/>
              <a:t> minus 1 of Right view.</a:t>
            </a:r>
            <a:endParaRPr lang="en-US" altLang="ja-JP" sz="1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6138862" y="2219325"/>
            <a:ext cx="681038" cy="6191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SPS</a:t>
            </a:r>
            <a:endParaRPr kumimoji="1" lang="ja-JP" altLang="en-US" sz="1600" dirty="0"/>
          </a:p>
        </p:txBody>
      </p:sp>
      <p:sp>
        <p:nvSpPr>
          <p:cNvPr id="6" name="正方形/長方形 5"/>
          <p:cNvSpPr/>
          <p:nvPr/>
        </p:nvSpPr>
        <p:spPr>
          <a:xfrm>
            <a:off x="7844775" y="2219323"/>
            <a:ext cx="896288" cy="6191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FPA</a:t>
            </a:r>
            <a:r>
              <a:rPr kumimoji="1" lang="en-US" altLang="ja-JP" sz="1600" dirty="0" smtClean="0"/>
              <a:t>_</a:t>
            </a:r>
          </a:p>
          <a:p>
            <a:pPr algn="ctr"/>
            <a:r>
              <a:rPr lang="en-US" altLang="ja-JP" sz="1600" dirty="0" err="1" smtClean="0"/>
              <a:t>SEI</a:t>
            </a:r>
            <a:endParaRPr kumimoji="1" lang="ja-JP" altLang="en-US" sz="1600" dirty="0"/>
          </a:p>
        </p:txBody>
      </p:sp>
      <p:cxnSp>
        <p:nvCxnSpPr>
          <p:cNvPr id="8" name="カギ線コネクタ 7"/>
          <p:cNvCxnSpPr>
            <a:stCxn id="6" idx="2"/>
            <a:endCxn id="5" idx="2"/>
          </p:cNvCxnSpPr>
          <p:nvPr/>
        </p:nvCxnSpPr>
        <p:spPr>
          <a:xfrm rot="5400000">
            <a:off x="7386149" y="1931680"/>
            <a:ext cx="2" cy="1813538"/>
          </a:xfrm>
          <a:prstGeom prst="bentConnector3">
            <a:avLst>
              <a:gd name="adj1" fmla="val 114301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正方形/長方形 10"/>
          <p:cNvSpPr/>
          <p:nvPr/>
        </p:nvSpPr>
        <p:spPr>
          <a:xfrm>
            <a:off x="7143751" y="2219323"/>
            <a:ext cx="596250" cy="619127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VUI</a:t>
            </a:r>
            <a:endParaRPr kumimoji="1" lang="ja-JP" altLang="en-US" sz="1600" dirty="0"/>
          </a:p>
        </p:txBody>
      </p:sp>
      <p:cxnSp>
        <p:nvCxnSpPr>
          <p:cNvPr id="15" name="カギ線コネクタ 14"/>
          <p:cNvCxnSpPr>
            <a:stCxn id="11" idx="0"/>
            <a:endCxn id="6" idx="0"/>
          </p:cNvCxnSpPr>
          <p:nvPr/>
        </p:nvCxnSpPr>
        <p:spPr>
          <a:xfrm rot="5400000" flipH="1" flipV="1">
            <a:off x="7867397" y="1793802"/>
            <a:ext cx="12700" cy="851043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正方形/長方形 15"/>
          <p:cNvSpPr/>
          <p:nvPr/>
        </p:nvSpPr>
        <p:spPr>
          <a:xfrm>
            <a:off x="6479381" y="3112442"/>
            <a:ext cx="26035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smtClean="0"/>
              <a:t>overwrite max_temporal_id_minus1</a:t>
            </a:r>
            <a:endParaRPr lang="ja-JP" altLang="en-US" sz="1200" dirty="0"/>
          </a:p>
        </p:txBody>
      </p:sp>
      <p:sp>
        <p:nvSpPr>
          <p:cNvPr id="17" name="正方形/長方形 16"/>
          <p:cNvSpPr/>
          <p:nvPr/>
        </p:nvSpPr>
        <p:spPr>
          <a:xfrm>
            <a:off x="7286625" y="1332294"/>
            <a:ext cx="155973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100" dirty="0" err="1"/>
              <a:t>frame_packing_arrangement_indication_presence_flag</a:t>
            </a:r>
            <a:endParaRPr lang="ja-JP" altLang="en-US" sz="1100" dirty="0"/>
          </a:p>
        </p:txBody>
      </p:sp>
      <p:cxnSp>
        <p:nvCxnSpPr>
          <p:cNvPr id="18" name="カギ線コネクタ 17"/>
          <p:cNvCxnSpPr/>
          <p:nvPr/>
        </p:nvCxnSpPr>
        <p:spPr>
          <a:xfrm rot="5400000" flipH="1" flipV="1">
            <a:off x="6813549" y="1793802"/>
            <a:ext cx="12700" cy="851043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正方形/長方形 18"/>
          <p:cNvSpPr/>
          <p:nvPr/>
        </p:nvSpPr>
        <p:spPr>
          <a:xfrm>
            <a:off x="6301558" y="1332294"/>
            <a:ext cx="1084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 err="1"/>
              <a:t>vui_parameters_present_flag</a:t>
            </a:r>
            <a:endParaRPr lang="ja-JP" altLang="en-US" sz="1200" dirty="0"/>
          </a:p>
        </p:txBody>
      </p:sp>
      <p:grpSp>
        <p:nvGrpSpPr>
          <p:cNvPr id="12" name="グループ化 11"/>
          <p:cNvGrpSpPr/>
          <p:nvPr/>
        </p:nvGrpSpPr>
        <p:grpSpPr>
          <a:xfrm>
            <a:off x="5915645" y="3611961"/>
            <a:ext cx="3063474" cy="2652410"/>
            <a:chOff x="176339" y="2964526"/>
            <a:chExt cx="4184466" cy="3291390"/>
          </a:xfrm>
        </p:grpSpPr>
        <p:cxnSp>
          <p:nvCxnSpPr>
            <p:cNvPr id="20" name="直線矢印コネクタ 19"/>
            <p:cNvCxnSpPr/>
            <p:nvPr/>
          </p:nvCxnSpPr>
          <p:spPr>
            <a:xfrm>
              <a:off x="1077020" y="3325397"/>
              <a:ext cx="3225819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正方形/長方形 20"/>
            <p:cNvSpPr/>
            <p:nvPr/>
          </p:nvSpPr>
          <p:spPr>
            <a:xfrm>
              <a:off x="1141309" y="3384639"/>
              <a:ext cx="532021" cy="402484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000" dirty="0" smtClean="0"/>
                <a:t>L</a:t>
              </a:r>
            </a:p>
          </p:txBody>
        </p:sp>
        <p:sp>
          <p:nvSpPr>
            <p:cNvPr id="22" name="正方形/長方形 21"/>
            <p:cNvSpPr/>
            <p:nvPr/>
          </p:nvSpPr>
          <p:spPr>
            <a:xfrm>
              <a:off x="1653880" y="4520218"/>
              <a:ext cx="532021" cy="402484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000" dirty="0" smtClean="0"/>
                <a:t>R</a:t>
              </a:r>
              <a:endParaRPr lang="en-US" altLang="ja-JP" sz="1000" dirty="0"/>
            </a:p>
          </p:txBody>
        </p:sp>
        <p:sp>
          <p:nvSpPr>
            <p:cNvPr id="23" name="正方形/長方形 22"/>
            <p:cNvSpPr/>
            <p:nvPr/>
          </p:nvSpPr>
          <p:spPr>
            <a:xfrm>
              <a:off x="2270188" y="3911760"/>
              <a:ext cx="532021" cy="402484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000" dirty="0" smtClean="0"/>
                <a:t>L</a:t>
              </a:r>
              <a:endParaRPr lang="en-US" altLang="ja-JP" sz="1000" dirty="0"/>
            </a:p>
          </p:txBody>
        </p:sp>
        <p:sp>
          <p:nvSpPr>
            <p:cNvPr id="25" name="正方形/長方形 24"/>
            <p:cNvSpPr/>
            <p:nvPr/>
          </p:nvSpPr>
          <p:spPr>
            <a:xfrm>
              <a:off x="2891488" y="4922702"/>
              <a:ext cx="532021" cy="402484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000" dirty="0" smtClean="0"/>
                <a:t>R</a:t>
              </a:r>
              <a:endParaRPr lang="en-US" altLang="ja-JP" sz="1000" dirty="0"/>
            </a:p>
          </p:txBody>
        </p:sp>
        <p:cxnSp>
          <p:nvCxnSpPr>
            <p:cNvPr id="27" name="直線矢印コネクタ 26"/>
            <p:cNvCxnSpPr/>
            <p:nvPr/>
          </p:nvCxnSpPr>
          <p:spPr>
            <a:xfrm>
              <a:off x="1077020" y="3325397"/>
              <a:ext cx="0" cy="241361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356725" y="5835803"/>
              <a:ext cx="2101189" cy="420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600" dirty="0" err="1" smtClean="0"/>
                <a:t>temporal_id</a:t>
              </a:r>
              <a:endParaRPr kumimoji="1" lang="ja-JP" altLang="en-US" sz="1600" dirty="0"/>
            </a:p>
          </p:txBody>
        </p:sp>
        <p:sp>
          <p:nvSpPr>
            <p:cNvPr id="29" name="テキスト ボックス 28"/>
            <p:cNvSpPr txBox="1"/>
            <p:nvPr/>
          </p:nvSpPr>
          <p:spPr>
            <a:xfrm>
              <a:off x="3114226" y="2964526"/>
              <a:ext cx="1246579" cy="420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600" dirty="0" err="1" smtClean="0"/>
                <a:t>POC</a:t>
              </a:r>
              <a:endParaRPr kumimoji="1" lang="ja-JP" altLang="en-US" sz="1600" dirty="0"/>
            </a:p>
          </p:txBody>
        </p:sp>
        <p:cxnSp>
          <p:nvCxnSpPr>
            <p:cNvPr id="30" name="直線コネクタ 29"/>
            <p:cNvCxnSpPr/>
            <p:nvPr/>
          </p:nvCxnSpPr>
          <p:spPr>
            <a:xfrm>
              <a:off x="1088600" y="4416267"/>
              <a:ext cx="3202658" cy="3014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1" name="テキスト ボックス 30"/>
            <p:cNvSpPr txBox="1"/>
            <p:nvPr/>
          </p:nvSpPr>
          <p:spPr>
            <a:xfrm>
              <a:off x="288740" y="4113002"/>
              <a:ext cx="1189378" cy="3819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dirty="0" err="1" smtClean="0">
                  <a:solidFill>
                    <a:srgbClr val="FF0000"/>
                  </a:solidFill>
                </a:rPr>
                <a:t>Max_t_L</a:t>
              </a:r>
              <a:endParaRPr kumimoji="1" lang="ja-JP" altLang="en-US" sz="1400" dirty="0">
                <a:solidFill>
                  <a:srgbClr val="FF0000"/>
                </a:solidFill>
              </a:endParaRPr>
            </a:p>
          </p:txBody>
        </p:sp>
        <p:sp>
          <p:nvSpPr>
            <p:cNvPr id="33" name="正方形/長方形 32"/>
            <p:cNvSpPr/>
            <p:nvPr/>
          </p:nvSpPr>
          <p:spPr>
            <a:xfrm>
              <a:off x="3407039" y="3588861"/>
              <a:ext cx="532021" cy="402484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000" dirty="0" smtClean="0"/>
                <a:t>L</a:t>
              </a:r>
              <a:endParaRPr lang="en-US" altLang="ja-JP" sz="1000" dirty="0"/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176339" y="5103581"/>
              <a:ext cx="1230981" cy="3819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ja-JP" sz="1400" dirty="0" err="1" smtClean="0">
                  <a:solidFill>
                    <a:srgbClr val="FF0000"/>
                  </a:solidFill>
                </a:rPr>
                <a:t>Max_t_R</a:t>
              </a:r>
              <a:endParaRPr kumimoji="1" lang="ja-JP" altLang="en-US" sz="1400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36" name="直線矢印コネクタ 35"/>
          <p:cNvCxnSpPr/>
          <p:nvPr/>
        </p:nvCxnSpPr>
        <p:spPr>
          <a:xfrm>
            <a:off x="8670357" y="4845253"/>
            <a:ext cx="0" cy="68739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テキスト ボックス 37"/>
          <p:cNvSpPr txBox="1"/>
          <p:nvPr/>
        </p:nvSpPr>
        <p:spPr>
          <a:xfrm>
            <a:off x="8280861" y="564964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FF0000"/>
                </a:solidFill>
              </a:rPr>
              <a:t>drop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72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400" dirty="0" smtClean="0"/>
              <a:t>Method3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lang="en-US" altLang="ja-JP" sz="2000" dirty="0"/>
              <a:t>Assign new </a:t>
            </a:r>
            <a:r>
              <a:rPr lang="en-US" altLang="ja-JP" sz="2000" dirty="0" err="1"/>
              <a:t>nal_unit_type</a:t>
            </a:r>
            <a:r>
              <a:rPr lang="en-US" altLang="ja-JP" sz="2000" dirty="0"/>
              <a:t> for Frame packing Stereo </a:t>
            </a:r>
            <a:r>
              <a:rPr lang="en-US" altLang="ja-JP" sz="2000" dirty="0" smtClean="0"/>
              <a:t>3D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75998" y="1224001"/>
            <a:ext cx="8234859" cy="2900324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sz="2000" dirty="0" smtClean="0"/>
              <a:t>Assign </a:t>
            </a:r>
            <a:r>
              <a:rPr lang="en-US" altLang="ja-JP" sz="2000" dirty="0" err="1" smtClean="0"/>
              <a:t>nal_unit_type</a:t>
            </a:r>
            <a:r>
              <a:rPr lang="en-US" altLang="ja-JP" sz="2000" dirty="0" smtClean="0"/>
              <a:t>=X for the base-view, </a:t>
            </a:r>
            <a:r>
              <a:rPr lang="en-US" altLang="ja-JP" sz="2000" dirty="0"/>
              <a:t>where X belongs to any </a:t>
            </a:r>
            <a:r>
              <a:rPr lang="en-US" altLang="ja-JP" sz="2000" dirty="0" err="1"/>
              <a:t>nal_unit_type</a:t>
            </a:r>
            <a:r>
              <a:rPr lang="en-US" altLang="ja-JP" sz="2000" dirty="0"/>
              <a:t> defined in the current </a:t>
            </a:r>
            <a:r>
              <a:rPr lang="en-US" altLang="ja-JP" sz="2000" dirty="0" smtClean="0"/>
              <a:t>draft.</a:t>
            </a:r>
          </a:p>
          <a:p>
            <a:r>
              <a:rPr lang="en-US" altLang="ja-JP" sz="2000" dirty="0" smtClean="0"/>
              <a:t>Assign </a:t>
            </a:r>
            <a:r>
              <a:rPr lang="en-US" altLang="ja-JP" sz="2000" dirty="0" err="1" smtClean="0"/>
              <a:t>nal_unit_type</a:t>
            </a:r>
            <a:r>
              <a:rPr lang="en-US" altLang="ja-JP" sz="2000" dirty="0" smtClean="0"/>
              <a:t>=Y for the additional-view, where Y is </a:t>
            </a:r>
            <a:r>
              <a:rPr lang="en-US" altLang="ja-JP" sz="2000" dirty="0"/>
              <a:t>a new </a:t>
            </a:r>
            <a:r>
              <a:rPr lang="en-US" altLang="ja-JP" sz="2000" dirty="0" err="1" smtClean="0"/>
              <a:t>nal_unit_type</a:t>
            </a:r>
            <a:r>
              <a:rPr lang="en-US" altLang="ja-JP" sz="2000" dirty="0" smtClean="0"/>
              <a:t> for </a:t>
            </a:r>
            <a:r>
              <a:rPr lang="en-US" altLang="ja-JP" sz="2000" dirty="0"/>
              <a:t>3D</a:t>
            </a:r>
            <a:r>
              <a:rPr lang="en-US" altLang="ja-JP" sz="2000" dirty="0" smtClean="0"/>
              <a:t>.</a:t>
            </a:r>
          </a:p>
          <a:p>
            <a:pPr marL="0" indent="0">
              <a:buNone/>
            </a:pPr>
            <a:r>
              <a:rPr lang="ja-JP" altLang="en-US" sz="2000" dirty="0" smtClean="0"/>
              <a:t>→ </a:t>
            </a:r>
            <a:r>
              <a:rPr lang="en-US" altLang="ja-JP" sz="2000" dirty="0" smtClean="0"/>
              <a:t>Decoders</a:t>
            </a:r>
            <a:r>
              <a:rPr lang="en-US" altLang="ja-JP" sz="2000" dirty="0"/>
              <a:t>, which don’t support </a:t>
            </a:r>
            <a:r>
              <a:rPr lang="en-US" altLang="ja-JP" sz="2000" dirty="0" err="1"/>
              <a:t>nal_unit_type</a:t>
            </a:r>
            <a:r>
              <a:rPr lang="en-US" altLang="ja-JP" sz="2000" dirty="0"/>
              <a:t>=Y, </a:t>
            </a:r>
            <a:r>
              <a:rPr lang="en-US" altLang="ja-JP" sz="2000" dirty="0" smtClean="0"/>
              <a:t>drop </a:t>
            </a:r>
            <a:r>
              <a:rPr lang="en-US" altLang="ja-JP" sz="2000" dirty="0"/>
              <a:t>Right-view</a:t>
            </a:r>
            <a:r>
              <a:rPr lang="en-US" altLang="ja-JP" sz="2000" dirty="0" smtClean="0"/>
              <a:t>.</a:t>
            </a:r>
          </a:p>
          <a:p>
            <a:pPr marL="0" indent="0">
              <a:buNone/>
            </a:pPr>
            <a:r>
              <a:rPr lang="ja-JP" altLang="en-US" sz="2000" dirty="0"/>
              <a:t>→ </a:t>
            </a:r>
            <a:r>
              <a:rPr lang="en-US" altLang="ja-JP" sz="2000" dirty="0"/>
              <a:t>Decoders, which </a:t>
            </a:r>
            <a:r>
              <a:rPr lang="en-US" altLang="ja-JP" sz="2000" dirty="0" smtClean="0"/>
              <a:t>support </a:t>
            </a:r>
            <a:r>
              <a:rPr lang="en-US" altLang="ja-JP" sz="2000" dirty="0" err="1"/>
              <a:t>nal_unit_type</a:t>
            </a:r>
            <a:r>
              <a:rPr lang="en-US" altLang="ja-JP" sz="2000" dirty="0"/>
              <a:t>=Y, </a:t>
            </a:r>
            <a:r>
              <a:rPr lang="en-US" altLang="ja-JP" sz="2000" dirty="0" smtClean="0"/>
              <a:t>can decode both view.</a:t>
            </a:r>
          </a:p>
          <a:p>
            <a:r>
              <a:rPr lang="en-US" altLang="ja-JP" sz="2000" dirty="0" smtClean="0"/>
              <a:t>In Method3, Frame sequential is only supported.</a:t>
            </a:r>
            <a:endParaRPr lang="en-US" altLang="ja-JP" sz="2000" dirty="0"/>
          </a:p>
          <a:p>
            <a:endParaRPr kumimoji="1" lang="ja-JP" altLang="en-US" sz="2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7" name="正方形/長方形 6"/>
          <p:cNvSpPr/>
          <p:nvPr/>
        </p:nvSpPr>
        <p:spPr>
          <a:xfrm>
            <a:off x="2781948" y="4639859"/>
            <a:ext cx="1472478" cy="886734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Right</a:t>
            </a:r>
          </a:p>
          <a:p>
            <a:pPr algn="ctr"/>
            <a:r>
              <a:rPr lang="en-US" altLang="ja-JP" sz="1400" dirty="0" err="1" smtClean="0"/>
              <a:t>nal_unit_type</a:t>
            </a:r>
            <a:r>
              <a:rPr lang="en-US" altLang="ja-JP" sz="1400" dirty="0" smtClean="0"/>
              <a:t>=Y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1166666" y="4658000"/>
            <a:ext cx="1472478" cy="886734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Left</a:t>
            </a:r>
          </a:p>
          <a:p>
            <a:pPr algn="ctr"/>
            <a:r>
              <a:rPr lang="en-US" altLang="ja-JP" sz="1400" dirty="0" err="1" smtClean="0"/>
              <a:t>nal_unit_type</a:t>
            </a:r>
            <a:r>
              <a:rPr lang="en-US" altLang="ja-JP" sz="1400" dirty="0" smtClean="0"/>
              <a:t>=X</a:t>
            </a:r>
            <a:endParaRPr lang="en-US" altLang="ja-JP" sz="1400" dirty="0"/>
          </a:p>
        </p:txBody>
      </p:sp>
      <p:sp>
        <p:nvSpPr>
          <p:cNvPr id="11" name="正方形/長方形 10"/>
          <p:cNvSpPr/>
          <p:nvPr/>
        </p:nvSpPr>
        <p:spPr>
          <a:xfrm>
            <a:off x="6049023" y="4621718"/>
            <a:ext cx="1472478" cy="886734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Right</a:t>
            </a:r>
          </a:p>
          <a:p>
            <a:pPr algn="ctr"/>
            <a:r>
              <a:rPr lang="en-US" altLang="ja-JP" sz="1400" dirty="0" err="1" smtClean="0"/>
              <a:t>nal_unit_type</a:t>
            </a:r>
            <a:r>
              <a:rPr lang="en-US" altLang="ja-JP" sz="1400" dirty="0" smtClean="0"/>
              <a:t>=Y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4433741" y="4639859"/>
            <a:ext cx="1472478" cy="886734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Left</a:t>
            </a:r>
          </a:p>
          <a:p>
            <a:pPr algn="ctr"/>
            <a:r>
              <a:rPr lang="en-US" altLang="ja-JP" sz="1400" dirty="0" err="1" smtClean="0"/>
              <a:t>nal_unit_type</a:t>
            </a:r>
            <a:r>
              <a:rPr lang="en-US" altLang="ja-JP" sz="1400" dirty="0" smtClean="0"/>
              <a:t>=X</a:t>
            </a:r>
            <a:endParaRPr lang="en-US" altLang="ja-JP" sz="1400" dirty="0"/>
          </a:p>
        </p:txBody>
      </p:sp>
      <p:cxnSp>
        <p:nvCxnSpPr>
          <p:cNvPr id="14" name="直線矢印コネクタ 13"/>
          <p:cNvCxnSpPr/>
          <p:nvPr/>
        </p:nvCxnSpPr>
        <p:spPr>
          <a:xfrm>
            <a:off x="412676" y="4456103"/>
            <a:ext cx="79724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7959343" y="4600984"/>
            <a:ext cx="851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POC</a:t>
            </a:r>
            <a:endParaRPr kumimoji="1" lang="ja-JP" altLang="en-US" dirty="0"/>
          </a:p>
        </p:txBody>
      </p:sp>
      <p:sp>
        <p:nvSpPr>
          <p:cNvPr id="16" name="下矢印 15"/>
          <p:cNvSpPr/>
          <p:nvPr/>
        </p:nvSpPr>
        <p:spPr>
          <a:xfrm>
            <a:off x="3444801" y="5656253"/>
            <a:ext cx="333375" cy="323850"/>
          </a:xfrm>
          <a:prstGeom prst="downArrow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553501" y="5980103"/>
            <a:ext cx="70424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Decoders, which don’t support </a:t>
            </a:r>
            <a:r>
              <a:rPr kumimoji="1" lang="en-US" altLang="ja-JP" sz="1600" dirty="0" err="1" smtClean="0"/>
              <a:t>nal_unit_type</a:t>
            </a:r>
            <a:r>
              <a:rPr kumimoji="1" lang="en-US" altLang="ja-JP" sz="1600" dirty="0" smtClean="0"/>
              <a:t>=Y,  drop Right-view.</a:t>
            </a:r>
            <a:endParaRPr kumimoji="1" lang="ja-JP" altLang="en-US" sz="1600" dirty="0"/>
          </a:p>
        </p:txBody>
      </p:sp>
      <p:sp>
        <p:nvSpPr>
          <p:cNvPr id="18" name="下矢印 17"/>
          <p:cNvSpPr/>
          <p:nvPr/>
        </p:nvSpPr>
        <p:spPr>
          <a:xfrm>
            <a:off x="6549951" y="5656253"/>
            <a:ext cx="333375" cy="323850"/>
          </a:xfrm>
          <a:prstGeom prst="downArrow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46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3 method to realize 2D/3D compatibility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1451688"/>
              </p:ext>
            </p:extLst>
          </p:nvPr>
        </p:nvGraphicFramePr>
        <p:xfrm>
          <a:off x="576000" y="1271590"/>
          <a:ext cx="7920301" cy="4680234"/>
        </p:xfrm>
        <a:graphic>
          <a:graphicData uri="http://schemas.openxmlformats.org/drawingml/2006/table">
            <a:tbl>
              <a:tblPr firstRow="1">
                <a:tableStyleId>{073A0DAA-6AF3-43AB-8588-CEC1D06C72B9}</a:tableStyleId>
              </a:tblPr>
              <a:tblGrid>
                <a:gridCol w="376500"/>
                <a:gridCol w="1809750"/>
                <a:gridCol w="1095047"/>
                <a:gridCol w="1229710"/>
                <a:gridCol w="1332843"/>
                <a:gridCol w="2076451"/>
              </a:tblGrid>
              <a:tr h="815192">
                <a:tc gridSpan="2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2D/3D</a:t>
                      </a:r>
                      <a:r>
                        <a:rPr kumimoji="1" lang="en-US" altLang="ja-JP" sz="1400" baseline="0" dirty="0" smtClean="0"/>
                        <a:t> compatibility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Burden</a:t>
                      </a:r>
                      <a:endParaRPr kumimoji="1" lang="en-US" altLang="ja-JP" sz="140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aseline="0" dirty="0" smtClean="0"/>
                        <a:t>for decoders which are not interested in </a:t>
                      </a:r>
                      <a:r>
                        <a:rPr kumimoji="1" lang="en-US" altLang="ja-JP" sz="1100" baseline="0" dirty="0" err="1" smtClean="0"/>
                        <a:t>FPA_SEI</a:t>
                      </a:r>
                      <a:endParaRPr kumimoji="1" lang="en-US" altLang="ja-JP" sz="1100" baseline="0" dirty="0" smtClean="0"/>
                    </a:p>
                  </a:txBody>
                  <a:tcPr/>
                </a:tc>
              </a:tr>
              <a:tr h="560396">
                <a:tc gridSpan="2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bg1"/>
                          </a:solidFill>
                        </a:rPr>
                        <a:t>Frame</a:t>
                      </a:r>
                      <a:r>
                        <a:rPr kumimoji="1" lang="en-US" altLang="ja-JP" sz="1400" baseline="0" dirty="0" smtClean="0">
                          <a:solidFill>
                            <a:schemeClr val="bg1"/>
                          </a:solidFill>
                        </a:rPr>
                        <a:t> sequential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bg1"/>
                          </a:solidFill>
                        </a:rPr>
                        <a:t>side-by-side,</a:t>
                      </a:r>
                      <a:r>
                        <a:rPr kumimoji="1" lang="en-US" altLang="ja-JP" sz="1400" baseline="0" dirty="0" smtClean="0">
                          <a:solidFill>
                            <a:schemeClr val="bg1"/>
                          </a:solidFill>
                        </a:rPr>
                        <a:t> t</a:t>
                      </a:r>
                      <a:r>
                        <a:rPr kumimoji="1" lang="en-US" altLang="ja-JP" sz="1400" dirty="0" smtClean="0">
                          <a:solidFill>
                            <a:schemeClr val="bg1"/>
                          </a:solidFill>
                        </a:rPr>
                        <a:t>op-bottom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bg1"/>
                          </a:solidFill>
                        </a:rPr>
                        <a:t>Other</a:t>
                      </a:r>
                      <a:r>
                        <a:rPr kumimoji="1" lang="en-US" altLang="ja-JP" sz="1400" baseline="0" dirty="0" smtClean="0">
                          <a:solidFill>
                            <a:schemeClr val="bg1"/>
                          </a:solidFill>
                        </a:rPr>
                        <a:t> packing method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400" baseline="0" dirty="0" smtClean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600699">
                <a:tc gridSpan="2"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HM6.0/CD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kumimoji="1" lang="ja-JP" alt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kumimoji="1" lang="ja-JP" alt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-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809773"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1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Change decoder process to support </a:t>
                      </a:r>
                      <a:r>
                        <a:rPr lang="en-US" altLang="ja-JP" sz="1400" dirty="0" err="1" smtClean="0"/>
                        <a:t>FPA_SEI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 smtClean="0"/>
                    </a:p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 smtClean="0"/>
                    </a:p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86078"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2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/>
                        <a:t>Modify decoding process for </a:t>
                      </a:r>
                      <a:r>
                        <a:rPr kumimoji="1" lang="en-US" altLang="ja-JP" sz="1400" baseline="0" dirty="0" err="1" smtClean="0"/>
                        <a:t>FPA_SEI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aseline="0" dirty="0" smtClean="0"/>
                        <a:t>by using  max_temporal_id_minus1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aseline="0" dirty="0" smtClean="0"/>
                        <a:t>Yes</a:t>
                      </a:r>
                    </a:p>
                    <a:p>
                      <a:r>
                        <a:rPr kumimoji="1" lang="en-US" altLang="ja-JP" sz="1200" dirty="0" smtClean="0"/>
                        <a:t>by using cropping</a:t>
                      </a:r>
                      <a:r>
                        <a:rPr kumimoji="1" lang="en-US" altLang="ja-JP" sz="1200" baseline="0" dirty="0" smtClean="0"/>
                        <a:t> or syntax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1040734"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3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Assign a new </a:t>
                      </a:r>
                      <a:r>
                        <a:rPr kumimoji="1" lang="en-US" altLang="ja-JP" sz="1400" dirty="0" err="1" smtClean="0"/>
                        <a:t>nal_unit_type</a:t>
                      </a:r>
                      <a:r>
                        <a:rPr kumimoji="1" lang="en-US" altLang="ja-JP" sz="1400" baseline="0" dirty="0" smtClean="0"/>
                        <a:t> for Frame packing Stereo 3D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5060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Method2 realizes 2D/3D compatibility with the minimum change of decode </a:t>
            </a:r>
            <a:r>
              <a:rPr lang="en-US" altLang="ja-JP" dirty="0"/>
              <a:t>procedure of the three.</a:t>
            </a:r>
            <a:endParaRPr kumimoji="1" lang="en-US" altLang="ja-JP" dirty="0" smtClean="0"/>
          </a:p>
          <a:p>
            <a:r>
              <a:rPr lang="en-US" altLang="ja-JP" dirty="0" smtClean="0"/>
              <a:t>Proposed modification for method2</a:t>
            </a:r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Add a 1-bit flag in VUI which represents the existence of the Frame packing arrangement SEI in the same AU.</a:t>
            </a:r>
            <a:endParaRPr lang="en-US" altLang="ja-JP" dirty="0"/>
          </a:p>
          <a:p>
            <a:pPr lvl="1"/>
            <a:r>
              <a:rPr lang="en-US" altLang="ja-JP" dirty="0" smtClean="0"/>
              <a:t>To realize compatibility,</a:t>
            </a:r>
          </a:p>
          <a:p>
            <a:pPr lvl="2"/>
            <a:r>
              <a:rPr lang="en-US" altLang="ja-JP" sz="2000" dirty="0" smtClean="0"/>
              <a:t>For side-by-side (top-bottom)coding, cropping info. in </a:t>
            </a:r>
            <a:r>
              <a:rPr lang="en-US" altLang="ja-JP" sz="2000" dirty="0" err="1" smtClean="0"/>
              <a:t>SPS</a:t>
            </a:r>
            <a:r>
              <a:rPr lang="en-US" altLang="ja-JP" sz="2000" dirty="0" smtClean="0"/>
              <a:t> are discarded by the </a:t>
            </a:r>
            <a:r>
              <a:rPr lang="en-US" altLang="ja-JP" sz="2000" dirty="0" err="1" smtClean="0"/>
              <a:t>SEI</a:t>
            </a:r>
            <a:r>
              <a:rPr lang="en-US" altLang="ja-JP" sz="2000" dirty="0" smtClean="0"/>
              <a:t>.</a:t>
            </a:r>
            <a:endParaRPr kumimoji="1" lang="en-US" altLang="ja-JP" sz="2000" dirty="0" smtClean="0"/>
          </a:p>
          <a:p>
            <a:pPr lvl="2"/>
            <a:r>
              <a:rPr lang="en-US" altLang="ja-JP" sz="2000" dirty="0"/>
              <a:t>For </a:t>
            </a:r>
            <a:r>
              <a:rPr lang="en-US" altLang="ja-JP" sz="2000" dirty="0" smtClean="0"/>
              <a:t>frame sequential coding</a:t>
            </a:r>
            <a:r>
              <a:rPr lang="en-US" altLang="ja-JP" sz="2000" dirty="0"/>
              <a:t>, </a:t>
            </a:r>
            <a:r>
              <a:rPr lang="en-US" altLang="ja-JP" sz="2000" dirty="0" err="1" smtClean="0"/>
              <a:t>max_temporal_id</a:t>
            </a:r>
            <a:r>
              <a:rPr lang="en-US" altLang="ja-JP" sz="2000" dirty="0" smtClean="0"/>
              <a:t> </a:t>
            </a:r>
            <a:r>
              <a:rPr lang="en-US" altLang="ja-JP" sz="2000" dirty="0"/>
              <a:t>in </a:t>
            </a:r>
            <a:r>
              <a:rPr lang="en-US" altLang="ja-JP" sz="2000" dirty="0" err="1"/>
              <a:t>SPS</a:t>
            </a:r>
            <a:r>
              <a:rPr lang="en-US" altLang="ja-JP" sz="2000" dirty="0"/>
              <a:t> are </a:t>
            </a:r>
            <a:r>
              <a:rPr lang="en-US" altLang="ja-JP" sz="2000" dirty="0" smtClean="0"/>
              <a:t>overwritten by a parameter in the </a:t>
            </a:r>
            <a:r>
              <a:rPr lang="en-US" altLang="ja-JP" sz="2000" dirty="0" err="1" smtClean="0"/>
              <a:t>SEI</a:t>
            </a:r>
            <a:r>
              <a:rPr lang="en-US" altLang="ja-JP" sz="2000" dirty="0" smtClean="0"/>
              <a:t>.</a:t>
            </a:r>
            <a:endParaRPr lang="en-US" altLang="ja-JP" sz="2000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3170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3366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1472</Words>
  <Application>Microsoft Office PowerPoint</Application>
  <PresentationFormat>画面に合わせる (4:3)</PresentationFormat>
  <Paragraphs>227</Paragraphs>
  <Slides>10</Slides>
  <Notes>7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1" baseType="lpstr">
      <vt:lpstr>GBM_Master</vt:lpstr>
      <vt:lpstr>2D/3D compatibility for Stereo 3D using Frame packing arrangement SEI</vt:lpstr>
      <vt:lpstr>Introduction</vt:lpstr>
      <vt:lpstr>3 method to realize 2D/3D compatibility</vt:lpstr>
      <vt:lpstr>Method1: Change decoder process to support FPA_SEI</vt:lpstr>
      <vt:lpstr>Method2-1 Cropping &amp; Side-by-side (Top-bottom)</vt:lpstr>
      <vt:lpstr>Method2-2 temporal_id &amp; Frame sequential</vt:lpstr>
      <vt:lpstr>Method3 Assign new nal_unit_type for Frame packing Stereo 3D</vt:lpstr>
      <vt:lpstr>3 method to realize 2D/3D compatibility</vt:lpstr>
      <vt:lpstr>Conclusion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6</cp:revision>
  <dcterms:created xsi:type="dcterms:W3CDTF">2010-06-25T05:44:48Z</dcterms:created>
  <dcterms:modified xsi:type="dcterms:W3CDTF">2012-04-28T20:12:05Z</dcterms:modified>
  <cp:contentStatus>fix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0x0101020010AEFE09DCD06140A9660BDD0E512771</vt:lpwstr>
  </property>
  <property fmtid="{D5CDD505-2E9C-101B-9397-08002B2CF9AE}" pid="3" name="ImageCreateDate">
    <vt:lpwstr/>
  </property>
  <property fmtid="{D5CDD505-2E9C-101B-9397-08002B2CF9AE}" pid="4" name="Description">
    <vt:lpwstr/>
  </property>
</Properties>
</file>