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9"/>
  </p:notesMasterIdLst>
  <p:sldIdLst>
    <p:sldId id="256" r:id="rId2"/>
    <p:sldId id="262" r:id="rId3"/>
    <p:sldId id="263" r:id="rId4"/>
    <p:sldId id="268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5899" autoAdjust="0"/>
  </p:normalViewPr>
  <p:slideViewPr>
    <p:cSldViewPr>
      <p:cViewPr varScale="1">
        <p:scale>
          <a:sx n="95" d="100"/>
          <a:sy n="95" d="100"/>
        </p:scale>
        <p:origin x="-20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 smtClean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929058" y="6357958"/>
            <a:ext cx="11063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JCTVC-G463</a:t>
            </a:r>
            <a:endParaRPr lang="ko-KR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" name="Picture 1" descr="D:\My Doc\바탕화면\images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6286520"/>
            <a:ext cx="1491078" cy="40851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1AC9-3269-4BB4-B09E-2D2CCFB14A5D}" type="datetimeFigureOut">
              <a:rPr lang="ko-KR" altLang="en-US" smtClean="0"/>
              <a:pPr/>
              <a:t>2011-11-19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323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Block-based filter adaptation with intra prediction mode and CU depth information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678726"/>
            <a:ext cx="6400800" cy="61437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JCTVC-G463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000232" y="4603509"/>
            <a:ext cx="6400800" cy="120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Shiqi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Wang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ko-KR" sz="1400" dirty="0" err="1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Siwei</a:t>
            </a:r>
            <a:r>
              <a:rPr lang="en-US" altLang="ko-KR" sz="1400" dirty="0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Jie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Jia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pic>
        <p:nvPicPr>
          <p:cNvPr id="14337" name="Picture 1" descr="D:\My Doc\바탕화면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589240"/>
            <a:ext cx="2571768" cy="70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Summary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Simplification of filter adaptation in BA-ALF for intra slices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Intra prediction modes, CU depth information and PU sizes are used instead of calculating </a:t>
            </a:r>
            <a:r>
              <a:rPr lang="en-US" altLang="ko-KR" sz="2000" dirty="0" err="1" smtClean="0">
                <a:solidFill>
                  <a:schemeClr val="accent6">
                    <a:lumMod val="50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diretional</a:t>
            </a:r>
            <a:r>
              <a:rPr lang="en-US" altLang="ko-KR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and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sz="20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Laplacian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features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Reduction on the # of operations for each 4x4 block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48 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 3</a:t>
            </a:r>
          </a:p>
          <a:p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Performance (All-Intra High Efficiency)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time reduction : 2% (3% is reported from cross check)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0.1% BD loss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BA Filter adaptation in HM 4.0</a:t>
            </a:r>
            <a:endParaRPr lang="ko-KR" altLang="en-US" dirty="0"/>
          </a:p>
        </p:txBody>
      </p:sp>
      <p:pic>
        <p:nvPicPr>
          <p:cNvPr id="1026" name="Object 1"/>
          <p:cNvPicPr>
            <a:picLocks noChangeArrowheads="1"/>
          </p:cNvPicPr>
          <p:nvPr/>
        </p:nvPicPr>
        <p:blipFill>
          <a:blip r:embed="rId4" cstate="print"/>
          <a:srcRect l="-5852" t="-6516" b="-610"/>
          <a:stretch>
            <a:fillRect/>
          </a:stretch>
        </p:blipFill>
        <p:spPr bwMode="auto">
          <a:xfrm>
            <a:off x="1371296" y="171448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25"/>
          <p:cNvSpPr>
            <a:spLocks noChangeArrowheads="1"/>
          </p:cNvSpPr>
          <p:nvPr/>
        </p:nvSpPr>
        <p:spPr bwMode="auto">
          <a:xfrm>
            <a:off x="4085940" y="2000240"/>
            <a:ext cx="4649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X(i,j-1) - X(i,j+1) )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X(i-1,j) - X(i+1,j) )       </a:t>
            </a:r>
          </a:p>
          <a:p>
            <a:pPr hangingPunct="0"/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 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L’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+ 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		</a:t>
            </a:r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651916" y="4071942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i="1" dirty="0" err="1" smtClean="0"/>
              <a:t>avgVar</a:t>
            </a:r>
            <a:r>
              <a:rPr lang="en-GB" altLang="ko-KR" dirty="0" smtClean="0"/>
              <a:t> = max{ 15, (</a:t>
            </a:r>
            <a:r>
              <a:rPr lang="en-US" altLang="ko-KR" i="1" dirty="0" smtClean="0"/>
              <a:t>L</a:t>
            </a:r>
            <a:r>
              <a:rPr lang="en-US" altLang="ko-KR" i="1" baseline="-25000" dirty="0" smtClean="0"/>
              <a:t>B</a:t>
            </a:r>
            <a:r>
              <a:rPr lang="en-GB" altLang="ko-KR" dirty="0" smtClean="0"/>
              <a:t> * 1024) &gt;&gt; (3 + </a:t>
            </a:r>
            <a:r>
              <a:rPr lang="en-GB" altLang="ko-KR" dirty="0" err="1" smtClean="0"/>
              <a:t>BitDepthY</a:t>
            </a:r>
            <a:r>
              <a:rPr lang="en-GB" altLang="ko-KR" dirty="0" smtClean="0"/>
              <a:t>) }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2008974" y="4929198"/>
          <a:ext cx="6791874" cy="937856"/>
        </p:xfrm>
        <a:graphic>
          <a:graphicData uri="http://schemas.openxmlformats.org/drawingml/2006/table">
            <a:tbl>
              <a:tblPr/>
              <a:tblGrid>
                <a:gridCol w="465666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</a:tblGrid>
              <a:tr h="2063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200" b="1" i="1" kern="100" dirty="0" err="1">
                          <a:latin typeface="Times New Roman"/>
                          <a:ea typeface="MS Mincho"/>
                          <a:cs typeface="Times New Roman"/>
                        </a:rPr>
                        <a:t>avgVar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54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0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0" y="4071942"/>
          <a:ext cx="2071669" cy="1026668"/>
        </p:xfrm>
        <a:graphic>
          <a:graphicData uri="http://schemas.openxmlformats.org/presentationml/2006/ole">
            <p:oleObj spid="_x0000_s5122" name="수식" r:id="rId5" imgW="1434960" imgH="711000" progId="Equation.3">
              <p:embed/>
            </p:oleObj>
          </a:graphicData>
        </a:graphic>
      </p:graphicFrame>
      <p:sp>
        <p:nvSpPr>
          <p:cNvPr id="17" name="굽은 화살표 16"/>
          <p:cNvSpPr/>
          <p:nvPr/>
        </p:nvSpPr>
        <p:spPr>
          <a:xfrm flipV="1">
            <a:off x="1080280" y="5214950"/>
            <a:ext cx="813816" cy="428628"/>
          </a:xfrm>
          <a:prstGeom prst="bentArrow">
            <a:avLst>
              <a:gd name="adj1" fmla="val 20872"/>
              <a:gd name="adj2" fmla="val 14947"/>
              <a:gd name="adj3" fmla="val 21614"/>
              <a:gd name="adj4" fmla="val 2719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아래쪽 화살표 17"/>
          <p:cNvSpPr/>
          <p:nvPr/>
        </p:nvSpPr>
        <p:spPr>
          <a:xfrm>
            <a:off x="5295122" y="4500570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2533554" y="5315263"/>
            <a:ext cx="6215106" cy="571504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800716" y="585789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1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Directional and </a:t>
            </a:r>
            <a:r>
              <a:rPr lang="en-US" altLang="ko-KR" sz="2000" dirty="0" err="1" smtClean="0"/>
              <a:t>Laplacian</a:t>
            </a:r>
            <a:r>
              <a:rPr lang="en-US" altLang="ko-KR" sz="2000" dirty="0" smtClean="0"/>
              <a:t> features of sub-sampled pixel positions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BA Filter Adaptation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656916" y="3631172"/>
          <a:ext cx="3286148" cy="1785952"/>
        </p:xfrm>
        <a:graphic>
          <a:graphicData uri="http://schemas.openxmlformats.org/drawingml/2006/table">
            <a:tbl>
              <a:tblPr/>
              <a:tblGrid>
                <a:gridCol w="1643074"/>
                <a:gridCol w="1643074"/>
              </a:tblGrid>
              <a:tr h="5102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Logical </a:t>
                      </a: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prediction 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modes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Filter Group</a:t>
                      </a:r>
                      <a:r>
                        <a:rPr lang="en-US" altLang="ko-KR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en-US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DC, Plan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ar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10~17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1~9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18~24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25~33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74" name="Object 134"/>
          <p:cNvGraphicFramePr>
            <a:graphicFrameLocks noChangeAspect="1"/>
          </p:cNvGraphicFramePr>
          <p:nvPr/>
        </p:nvGraphicFramePr>
        <p:xfrm>
          <a:off x="5090358" y="2000240"/>
          <a:ext cx="2333641" cy="1000132"/>
        </p:xfrm>
        <a:graphic>
          <a:graphicData uri="http://schemas.openxmlformats.org/presentationml/2006/ole">
            <p:oleObj spid="_x0000_s3074" name="Equation" r:id="rId4" imgW="1663700" imgH="711200" progId="">
              <p:embed/>
            </p:oleObj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943196" y="3631172"/>
          <a:ext cx="3429000" cy="1773555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</a:tblGrid>
              <a:tr h="20955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Class(L)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Filter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Group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5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6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7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8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9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5090358" y="1643050"/>
          <a:ext cx="3910798" cy="285745"/>
        </p:xfrm>
        <a:graphic>
          <a:graphicData uri="http://schemas.openxmlformats.org/presentationml/2006/ole">
            <p:oleObj spid="_x0000_s3076" name="수식" r:id="rId5" imgW="2743200" imgH="203040" progId="Equation.3">
              <p:embed/>
            </p:oleObj>
          </a:graphicData>
        </a:graphic>
      </p:graphicFrame>
      <p:sp>
        <p:nvSpPr>
          <p:cNvPr id="12" name="아래쪽 화살표 11"/>
          <p:cNvSpPr/>
          <p:nvPr/>
        </p:nvSpPr>
        <p:spPr>
          <a:xfrm>
            <a:off x="6514832" y="3131106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아래쪽 화살표 12"/>
          <p:cNvSpPr/>
          <p:nvPr/>
        </p:nvSpPr>
        <p:spPr>
          <a:xfrm rot="16200000">
            <a:off x="4228816" y="4488428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762084" y="4144927"/>
            <a:ext cx="1619761" cy="1285883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514964" y="541712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7" name="내용 개체 틀 2"/>
          <p:cNvSpPr txBox="1">
            <a:spLocks/>
          </p:cNvSpPr>
          <p:nvPr/>
        </p:nvSpPr>
        <p:spPr>
          <a:xfrm>
            <a:off x="500034" y="1142984"/>
            <a:ext cx="4572032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CU depth and PU size</a:t>
            </a: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intra prediction modes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214283" y="1857364"/>
          <a:ext cx="8572557" cy="3747435"/>
        </p:xfrm>
        <a:graphic>
          <a:graphicData uri="http://schemas.openxmlformats.org/drawingml/2006/table">
            <a:tbl>
              <a:tblPr/>
              <a:tblGrid>
                <a:gridCol w="928693"/>
                <a:gridCol w="1071570"/>
                <a:gridCol w="1428760"/>
                <a:gridCol w="1127968"/>
                <a:gridCol w="1338522"/>
                <a:gridCol w="1338522"/>
                <a:gridCol w="1338522"/>
              </a:tblGrid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 and V(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H'B and V'B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6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5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10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16)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9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Prediction mode 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Grouping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class(L)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sng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sngStrike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</a:t>
                      </a:r>
                      <a:r>
                        <a:rPr lang="en-US" altLang="ko-KR" sz="1400" b="0" i="0" u="none" strike="sngStrike" baseline="0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</a:t>
                      </a:r>
                      <a:r>
                        <a:rPr lang="en-US" altLang="ko-KR" sz="1400" b="0" i="0" u="none" strike="noStrike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sngStrike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7 </a:t>
                      </a:r>
                      <a:r>
                        <a:rPr lang="en-US" altLang="ko-KR" sz="14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sng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  <a:r>
                        <a:rPr lang="en-US" altLang="ko-KR" sz="14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35)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5)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sngStrike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 </a:t>
                      </a:r>
                      <a:r>
                        <a:rPr lang="en-US" altLang="ko-KR" sz="14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  <a:endParaRPr lang="en-US" altLang="ko-KR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86248" y="3357562"/>
            <a:ext cx="4854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48 operations and 1 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5572140"/>
            <a:ext cx="5315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strike="sngStrike" dirty="0" smtClean="0">
                <a:solidFill>
                  <a:srgbClr val="FF0000"/>
                </a:solidFill>
              </a:rPr>
              <a:t>7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24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 operations and </a:t>
            </a:r>
            <a:r>
              <a:rPr lang="en-US" altLang="ko-KR" sz="2400" b="1" strike="sngStrike" dirty="0" smtClean="0">
                <a:solidFill>
                  <a:srgbClr val="FF0000"/>
                </a:solidFill>
              </a:rPr>
              <a:t>2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2400" b="1" dirty="0" smtClean="0">
                <a:solidFill>
                  <a:schemeClr val="accent6">
                    <a:lumMod val="50000"/>
                  </a:schemeClr>
                </a:solidFill>
              </a:rPr>
              <a:t>4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1428736"/>
            <a:ext cx="1452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&lt;HM 4.0&gt;</a:t>
            </a:r>
            <a:endParaRPr lang="ko-KR" alt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034" y="3643314"/>
            <a:ext cx="1707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&lt;Proposed&gt;</a:t>
            </a:r>
            <a:endParaRPr lang="ko-KR" altLang="en-US" sz="2000" b="1" dirty="0"/>
          </a:p>
        </p:txBody>
      </p:sp>
      <p:sp>
        <p:nvSpPr>
          <p:cNvPr id="18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For derivation of filter indexes,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91400" y="1452564"/>
          <a:ext cx="4357718" cy="2190750"/>
        </p:xfrm>
        <a:graphic>
          <a:graphicData uri="http://schemas.openxmlformats.org/drawingml/2006/table">
            <a:tbl>
              <a:tblPr/>
              <a:tblGrid>
                <a:gridCol w="1177169"/>
                <a:gridCol w="1064245"/>
                <a:gridCol w="1064245"/>
                <a:gridCol w="1052059"/>
              </a:tblGrid>
              <a:tr h="17081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ko-KR" sz="1400" dirty="0">
                          <a:latin typeface="Arial"/>
                          <a:ea typeface="Gulim"/>
                          <a:cs typeface="Arial"/>
                        </a:rPr>
                        <a:t>　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Intra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Y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U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V BD-rate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B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C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Class D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宋体"/>
                        </a:rPr>
                        <a:t>Class 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All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Enc</a:t>
                      </a:r>
                      <a:r>
                        <a:rPr lang="en-US" sz="140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>
                          <a:latin typeface="Arial"/>
                          <a:ea typeface="Gulim"/>
                        </a:rPr>
                        <a:t>(%)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ko-KR" sz="1400" dirty="0" smtClean="0">
                          <a:latin typeface="Arial"/>
                          <a:ea typeface="Gulim"/>
                          <a:cs typeface="Arial"/>
                        </a:rPr>
                        <a:t>100%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Dec</a:t>
                      </a:r>
                      <a:r>
                        <a:rPr lang="en-US" sz="1400" dirty="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 dirty="0">
                          <a:latin typeface="Arial"/>
                          <a:ea typeface="Gulim"/>
                        </a:rPr>
                        <a:t>(%)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latin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98%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dirty="0">
                        <a:latin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49086" y="2928934"/>
            <a:ext cx="4180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HM 4.0 with RD-cost advantage on RA</a:t>
            </a:r>
          </a:p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Tested : Proposed w/o RD-cost advantage on RA</a:t>
            </a:r>
            <a:endParaRPr lang="ko-KR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contribution proposes a simplified block-based filter adaption method which avoids the variance calculation in BA ALF for intra slice. </a:t>
            </a:r>
            <a:endParaRPr lang="en-US" altLang="ko-KR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proposed method reports 2% decoding time reduction with 0.1% BD-rate loss for All intra HE case compared with HM 4.0. Meanwhile, no syntax change is required. </a:t>
            </a:r>
            <a:endParaRPr lang="en-US" altLang="ko-KR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2384</TotalTime>
  <Words>542</Words>
  <Application>Microsoft Office PowerPoint</Application>
  <PresentationFormat>全屏显示(4:3)</PresentationFormat>
  <Paragraphs>263</Paragraphs>
  <Slides>7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Office 테마</vt:lpstr>
      <vt:lpstr>수식</vt:lpstr>
      <vt:lpstr>Equation</vt:lpstr>
      <vt:lpstr>Block-based filter adaptation with intra prediction mode and CU depth information</vt:lpstr>
      <vt:lpstr>Summary</vt:lpstr>
      <vt:lpstr>BA Filter adaptation in HM 4.0</vt:lpstr>
      <vt:lpstr>Proposed BA Filter Adaptation</vt:lpstr>
      <vt:lpstr>Complexity analysis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Administrator</cp:lastModifiedBy>
  <cp:revision>157</cp:revision>
  <dcterms:created xsi:type="dcterms:W3CDTF">2011-01-17T01:44:45Z</dcterms:created>
  <dcterms:modified xsi:type="dcterms:W3CDTF">2011-11-19T09:30:46Z</dcterms:modified>
</cp:coreProperties>
</file>