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</p:sldMasterIdLst>
  <p:notesMasterIdLst>
    <p:notesMasterId r:id="rId16"/>
  </p:notesMasterIdLst>
  <p:sldIdLst>
    <p:sldId id="256" r:id="rId6"/>
    <p:sldId id="257" r:id="rId7"/>
    <p:sldId id="258" r:id="rId8"/>
    <p:sldId id="266" r:id="rId9"/>
    <p:sldId id="267" r:id="rId10"/>
    <p:sldId id="269" r:id="rId11"/>
    <p:sldId id="270" r:id="rId12"/>
    <p:sldId id="272" r:id="rId13"/>
    <p:sldId id="271" r:id="rId14"/>
    <p:sldId id="265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18C02-23A7-4D67-9496-C33E52B56D0F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C68EB3-78FE-4026-83EC-8042C845C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2363F64-A340-4D18-B98B-A70760A447C6}" type="datetime1">
              <a:rPr lang="zh-CN" altLang="en-US" smtClean="0"/>
              <a:pPr/>
              <a:t>2011/11/21</a:t>
            </a:fld>
            <a:endParaRPr lang="en-US" altLang="zh-CN" smtClean="0"/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DCC640-C167-4A8C-8E10-2E68D9278B4F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2011/11/21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___2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___4.xls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916832"/>
            <a:ext cx="6336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Remove potential duplicate modes from the candidate mode list for </a:t>
            </a:r>
            <a:r>
              <a:rPr lang="en-US" altLang="zh-CN" sz="2800" b="1" dirty="0" err="1" smtClean="0"/>
              <a:t>chroma</a:t>
            </a:r>
            <a:r>
              <a:rPr lang="en-US" altLang="zh-CN" sz="2800" b="1" dirty="0" smtClean="0"/>
              <a:t> intra prediction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395536" y="4725144"/>
            <a:ext cx="63367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err="1" smtClean="0"/>
              <a:t>Haitao</a:t>
            </a:r>
            <a:r>
              <a:rPr lang="en-US" altLang="zh-CN" sz="2000" b="1" dirty="0" smtClean="0"/>
              <a:t> Yang, </a:t>
            </a:r>
            <a:r>
              <a:rPr lang="en-US" altLang="zh-CN" sz="2000" b="1" dirty="0" err="1" smtClean="0"/>
              <a:t>Jiantong</a:t>
            </a:r>
            <a:r>
              <a:rPr lang="en-US" altLang="zh-CN" sz="2000" b="1" dirty="0" smtClean="0"/>
              <a:t> Zhou, </a:t>
            </a:r>
            <a:r>
              <a:rPr lang="en-US" altLang="zh-CN" sz="2000" b="1" dirty="0" err="1" smtClean="0"/>
              <a:t>Haoping</a:t>
            </a:r>
            <a:r>
              <a:rPr lang="en-US" altLang="zh-CN" sz="2000" b="1" dirty="0" smtClean="0"/>
              <a:t> Yu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itchFamily="34" charset="-128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2100">
                <a:solidFill>
                  <a:schemeClr val="bg1"/>
                </a:solidFill>
                <a:latin typeface="FrutigerNext LT Regular" charset="0"/>
                <a:ea typeface="ＭＳ Ｐゴシック" pitchFamily="34" charset="-128"/>
              </a:rPr>
              <a:t>www.huawei.com</a:t>
            </a:r>
            <a:endParaRPr lang="en-US" altLang="zh-CN" sz="4000">
              <a:latin typeface="FrutigerNext LT Regular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2400" dirty="0" smtClean="0"/>
              <a:t>A simplified </a:t>
            </a:r>
            <a:r>
              <a:rPr lang="en-US" altLang="zh-CN" sz="2400" dirty="0" err="1" smtClean="0"/>
              <a:t>chroma</a:t>
            </a:r>
            <a:r>
              <a:rPr lang="en-US" altLang="zh-CN" sz="2400" dirty="0" smtClean="0"/>
              <a:t> intra prediction scheme</a:t>
            </a:r>
          </a:p>
          <a:p>
            <a:pPr lvl="1"/>
            <a:r>
              <a:rPr lang="zh-CN" altLang="zh-CN" sz="2000" dirty="0" smtClean="0"/>
              <a:t> </a:t>
            </a:r>
            <a:r>
              <a:rPr lang="en-US" altLang="zh-CN" sz="2000" dirty="0" smtClean="0"/>
              <a:t>Two candidate mode: DM, LM </a:t>
            </a:r>
            <a:br>
              <a:rPr lang="en-US" altLang="zh-CN" sz="2000" dirty="0" smtClean="0"/>
            </a:br>
            <a:r>
              <a:rPr lang="en-US" altLang="zh-CN" sz="2000" dirty="0" smtClean="0"/>
              <a:t>when </a:t>
            </a:r>
            <a:r>
              <a:rPr lang="en-US" altLang="zh-CN" sz="2000" dirty="0" err="1" smtClean="0"/>
              <a:t>chroma_pred_from_luma_enabled_flag</a:t>
            </a:r>
            <a:r>
              <a:rPr lang="en-US" altLang="zh-CN" sz="2000" dirty="0" smtClean="0"/>
              <a:t> is equal to 1</a:t>
            </a:r>
          </a:p>
          <a:p>
            <a:pPr lvl="1"/>
            <a:r>
              <a:rPr lang="en-US" altLang="zh-CN" sz="2000" dirty="0" smtClean="0"/>
              <a:t>Only one mode: DM</a:t>
            </a:r>
            <a:br>
              <a:rPr lang="en-US" altLang="zh-CN" sz="2000" dirty="0" smtClean="0"/>
            </a:br>
            <a:r>
              <a:rPr lang="en-US" altLang="zh-CN" sz="2000" dirty="0" smtClean="0"/>
              <a:t>when </a:t>
            </a:r>
            <a:r>
              <a:rPr lang="en-US" altLang="zh-CN" sz="2000" dirty="0" err="1" smtClean="0"/>
              <a:t>chroma_pred_from_luma_enabled_flag</a:t>
            </a:r>
            <a:r>
              <a:rPr lang="en-US" altLang="zh-CN" sz="2000" dirty="0" smtClean="0"/>
              <a:t> is equal to 0</a:t>
            </a:r>
          </a:p>
          <a:p>
            <a:r>
              <a:rPr lang="en-US" altLang="zh-CN" sz="2400" dirty="0" smtClean="0"/>
              <a:t>Benefits</a:t>
            </a:r>
          </a:p>
          <a:p>
            <a:pPr lvl="1"/>
            <a:r>
              <a:rPr lang="en-US" altLang="zh-CN" sz="2000" dirty="0" smtClean="0"/>
              <a:t>Remove dynamic interpretation of the parsed codeword: simpler decoding and neat WD text</a:t>
            </a:r>
          </a:p>
          <a:p>
            <a:pPr lvl="1"/>
            <a:r>
              <a:rPr lang="en-US" altLang="zh-CN" sz="2000" dirty="0" smtClean="0"/>
              <a:t>Totally one or two candidate mode for </a:t>
            </a:r>
            <a:r>
              <a:rPr lang="en-US" altLang="zh-CN" sz="2000" dirty="0" err="1" smtClean="0"/>
              <a:t>chroma</a:t>
            </a:r>
            <a:r>
              <a:rPr lang="en-US" altLang="zh-CN" sz="2000" dirty="0" smtClean="0"/>
              <a:t> intra prediction: fast encoding</a:t>
            </a:r>
          </a:p>
          <a:p>
            <a:pPr lvl="1"/>
            <a:r>
              <a:rPr lang="en-US" altLang="zh-CN" sz="2000" dirty="0" smtClean="0"/>
              <a:t>New working point with BD-Rate gain for </a:t>
            </a:r>
            <a:r>
              <a:rPr lang="en-US" altLang="zh-CN" sz="2000" dirty="0" err="1" smtClean="0"/>
              <a:t>luma</a:t>
            </a:r>
            <a:r>
              <a:rPr lang="en-US" altLang="zh-CN" sz="2000" dirty="0" smtClean="0"/>
              <a:t> component, RD-Rate loss for </a:t>
            </a:r>
            <a:r>
              <a:rPr lang="en-US" altLang="zh-CN" sz="2000" dirty="0" err="1" smtClean="0"/>
              <a:t>chroma</a:t>
            </a:r>
            <a:r>
              <a:rPr lang="en-US" altLang="zh-CN" sz="2000" dirty="0" smtClean="0"/>
              <a:t> components</a:t>
            </a:r>
          </a:p>
          <a:p>
            <a:pPr lvl="1"/>
            <a:r>
              <a:rPr lang="en-US" altLang="zh-CN" sz="2000" dirty="0" smtClean="0"/>
              <a:t>No obvious color degradation in subjective viewing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Analysis of candidate modes for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intra prediction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200" dirty="0" smtClean="0"/>
              <a:t>Classification of the six candidate </a:t>
            </a:r>
            <a:r>
              <a:rPr lang="en-US" altLang="zh-CN" sz="2200" dirty="0" err="1" smtClean="0"/>
              <a:t>chroma</a:t>
            </a:r>
            <a:r>
              <a:rPr lang="en-US" altLang="zh-CN" sz="2200" dirty="0" smtClean="0"/>
              <a:t> intra prediction modes</a:t>
            </a:r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r>
              <a:rPr lang="en-US" altLang="zh-CN" sz="2200" dirty="0" smtClean="0"/>
              <a:t>Specific modes: DM and LM complement with each other</a:t>
            </a:r>
          </a:p>
          <a:p>
            <a:pPr lvl="1"/>
            <a:r>
              <a:rPr lang="en-US" altLang="zh-CN" dirty="0" smtClean="0"/>
              <a:t>DM exploits the correlation of the texture directionality</a:t>
            </a:r>
          </a:p>
          <a:p>
            <a:pPr lvl="1"/>
            <a:r>
              <a:rPr lang="en-US" altLang="zh-CN" dirty="0" smtClean="0"/>
              <a:t>LM exploits the correlation of the sample intensity</a:t>
            </a:r>
          </a:p>
          <a:p>
            <a:r>
              <a:rPr lang="en-US" altLang="zh-CN" sz="2200" dirty="0" smtClean="0"/>
              <a:t>Potential duplicate modes</a:t>
            </a:r>
          </a:p>
          <a:p>
            <a:pPr lvl="1"/>
            <a:r>
              <a:rPr lang="en-US" altLang="zh-CN" dirty="0" smtClean="0"/>
              <a:t>When </a:t>
            </a:r>
            <a:r>
              <a:rPr lang="en-US" altLang="zh-CN" dirty="0" err="1" smtClean="0"/>
              <a:t>luma</a:t>
            </a:r>
            <a:r>
              <a:rPr lang="en-US" altLang="zh-CN" dirty="0" smtClean="0"/>
              <a:t> mode is one of them, the signaled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mode duplicate with DM mode. In this case, a decoder interprets the signaled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mode as the substitute mode (Ver+8 in HM4.0)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55576" y="1844824"/>
          <a:ext cx="7632850" cy="1152128"/>
        </p:xfrm>
        <a:graphic>
          <a:graphicData uri="http://schemas.openxmlformats.org/drawingml/2006/table">
            <a:tbl>
              <a:tblPr/>
              <a:tblGrid>
                <a:gridCol w="1907645"/>
                <a:gridCol w="1907645"/>
                <a:gridCol w="954390"/>
                <a:gridCol w="954390"/>
                <a:gridCol w="954390"/>
                <a:gridCol w="954390"/>
              </a:tblGrid>
              <a:tr h="785663">
                <a:tc gridSpan="2">
                  <a:txBody>
                    <a:bodyPr/>
                    <a:lstStyle/>
                    <a:p>
                      <a:pPr algn="ctr" fontAlgn="auto" hangingPunct="1">
                        <a:lnSpc>
                          <a:spcPct val="119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Specific </a:t>
                      </a:r>
                      <a:r>
                        <a:rPr lang="en-US" sz="20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modes</a:t>
                      </a:r>
                      <a:br>
                        <a:rPr lang="en-US" sz="20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(only 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for </a:t>
                      </a: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chroma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prediction)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lnSpc>
                          <a:spcPct val="119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Potential duplicate </a:t>
                      </a:r>
                      <a:r>
                        <a:rPr lang="en-US" sz="20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modes</a:t>
                      </a:r>
                      <a:br>
                        <a:rPr lang="en-US" sz="20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(also 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for </a:t>
                      </a: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luma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prediction)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DM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LM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00" dirty="0">
                          <a:latin typeface="Times New Roman"/>
                          <a:ea typeface="宋体"/>
                          <a:cs typeface="Times New Roman"/>
                        </a:rPr>
                        <a:t>Planar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00" dirty="0" err="1">
                          <a:latin typeface="Times New Roman"/>
                          <a:ea typeface="宋体"/>
                          <a:cs typeface="Times New Roman"/>
                        </a:rPr>
                        <a:t>Ver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00" dirty="0" err="1">
                          <a:latin typeface="Times New Roman"/>
                          <a:ea typeface="宋体"/>
                          <a:cs typeface="Times New Roman"/>
                        </a:rPr>
                        <a:t>Hor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00" dirty="0">
                          <a:latin typeface="Times New Roman"/>
                          <a:ea typeface="宋体"/>
                          <a:cs typeface="Times New Roman"/>
                        </a:rPr>
                        <a:t>DC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 simplified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intra  prediction scheme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200" dirty="0" smtClean="0"/>
              <a:t>Proposed solution</a:t>
            </a:r>
            <a:br>
              <a:rPr lang="en-US" altLang="zh-CN" sz="2200" dirty="0" smtClean="0"/>
            </a:br>
            <a:r>
              <a:rPr lang="en-US" altLang="zh-CN" sz="2200" dirty="0" smtClean="0">
                <a:solidFill>
                  <a:srgbClr val="00B0F0"/>
                </a:solidFill>
              </a:rPr>
              <a:t>Remove all potential duplicate mode from the candidate mode list for intra </a:t>
            </a:r>
            <a:r>
              <a:rPr lang="en-US" altLang="zh-CN" sz="2200" dirty="0" err="1" smtClean="0">
                <a:solidFill>
                  <a:srgbClr val="00B0F0"/>
                </a:solidFill>
              </a:rPr>
              <a:t>chroma</a:t>
            </a:r>
            <a:r>
              <a:rPr lang="en-US" altLang="zh-CN" sz="2200" dirty="0" smtClean="0">
                <a:solidFill>
                  <a:srgbClr val="00B0F0"/>
                </a:solidFill>
              </a:rPr>
              <a:t> prediction</a:t>
            </a:r>
          </a:p>
          <a:p>
            <a:pPr lvl="1"/>
            <a:r>
              <a:rPr lang="en-US" altLang="zh-CN" sz="1800" dirty="0" smtClean="0"/>
              <a:t>Case 1: When </a:t>
            </a:r>
            <a:r>
              <a:rPr lang="en-US" altLang="zh-CN" sz="1800" dirty="0" err="1" smtClean="0"/>
              <a:t>chroma_pred_from_luma_enabled_flag</a:t>
            </a:r>
            <a:r>
              <a:rPr lang="en-US" altLang="zh-CN" sz="1800" dirty="0" smtClean="0"/>
              <a:t> is equal to 1, the candidate mode list comprises DM and LM </a:t>
            </a:r>
          </a:p>
          <a:p>
            <a:pPr lvl="1"/>
            <a:r>
              <a:rPr lang="en-US" altLang="zh-CN" sz="1800" dirty="0" smtClean="0"/>
              <a:t>Case 2: When </a:t>
            </a:r>
            <a:r>
              <a:rPr lang="en-US" altLang="zh-CN" sz="1800" dirty="0" err="1" smtClean="0"/>
              <a:t>chroma_pred_from_luma_enabled_flag</a:t>
            </a:r>
            <a:r>
              <a:rPr lang="en-US" altLang="zh-CN" sz="1800" dirty="0" smtClean="0"/>
              <a:t> is equal to 0, the candidate mode list comprises only DM</a:t>
            </a:r>
          </a:p>
          <a:p>
            <a:r>
              <a:rPr lang="en-US" altLang="zh-CN" sz="2200" dirty="0" smtClean="0"/>
              <a:t>Analysis of the proposed solution</a:t>
            </a:r>
          </a:p>
          <a:p>
            <a:pPr lvl="1"/>
            <a:r>
              <a:rPr lang="en-US" altLang="zh-CN" sz="1800" dirty="0" smtClean="0"/>
              <a:t>Harm PSNR</a:t>
            </a:r>
          </a:p>
          <a:p>
            <a:pPr lvl="1"/>
            <a:r>
              <a:rPr lang="en-US" altLang="zh-CN" sz="1800" dirty="0" smtClean="0"/>
              <a:t>Reduce total </a:t>
            </a:r>
            <a:r>
              <a:rPr lang="en-US" altLang="zh-CN" sz="1800" dirty="0" err="1" smtClean="0"/>
              <a:t>bitrate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Achieve a new working point with slightly worse </a:t>
            </a:r>
            <a:r>
              <a:rPr lang="en-US" altLang="zh-CN" sz="1800" dirty="0" err="1" smtClean="0"/>
              <a:t>chroma</a:t>
            </a:r>
            <a:r>
              <a:rPr lang="en-US" altLang="zh-CN" sz="1800" dirty="0" smtClean="0"/>
              <a:t> BD-Rate and better </a:t>
            </a:r>
            <a:r>
              <a:rPr lang="en-US" altLang="zh-CN" sz="1800" dirty="0" err="1" smtClean="0"/>
              <a:t>luma</a:t>
            </a:r>
            <a:r>
              <a:rPr lang="en-US" altLang="zh-CN" sz="1800" dirty="0" smtClean="0"/>
              <a:t> BD-Rate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Simulations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200" dirty="0" smtClean="0"/>
              <a:t>Joint mode decision (JMD)</a:t>
            </a:r>
          </a:p>
          <a:p>
            <a:pPr lvl="1"/>
            <a:r>
              <a:rPr lang="en-US" altLang="zh-CN" sz="1800" dirty="0" smtClean="0"/>
              <a:t>In both Case1 and Case2, only one </a:t>
            </a:r>
            <a:r>
              <a:rPr lang="en-US" altLang="zh-CN" sz="1800" dirty="0" err="1" smtClean="0"/>
              <a:t>luma</a:t>
            </a:r>
            <a:r>
              <a:rPr lang="en-US" altLang="zh-CN" sz="1800" dirty="0" smtClean="0"/>
              <a:t> mode is evaluated for </a:t>
            </a:r>
            <a:r>
              <a:rPr lang="en-US" altLang="zh-CN" sz="1800" dirty="0" err="1" smtClean="0"/>
              <a:t>chroma</a:t>
            </a:r>
            <a:r>
              <a:rPr lang="en-US" altLang="zh-CN" sz="1800" dirty="0" smtClean="0"/>
              <a:t> components. Therefore, it is reasonable to taking into account the RD performance of </a:t>
            </a:r>
            <a:r>
              <a:rPr lang="en-US" altLang="zh-CN" sz="1800" dirty="0" err="1" smtClean="0"/>
              <a:t>chroma</a:t>
            </a:r>
            <a:r>
              <a:rPr lang="en-US" altLang="zh-CN" sz="1800" dirty="0" smtClean="0"/>
              <a:t> component when selecting the best mode for </a:t>
            </a:r>
            <a:r>
              <a:rPr lang="en-US" altLang="zh-CN" sz="1800" dirty="0" err="1" smtClean="0"/>
              <a:t>luma</a:t>
            </a:r>
            <a:r>
              <a:rPr lang="en-US" altLang="zh-CN" sz="1800" dirty="0" smtClean="0"/>
              <a:t> component</a:t>
            </a:r>
          </a:p>
          <a:p>
            <a:r>
              <a:rPr lang="en-US" altLang="zh-CN" sz="2200" dirty="0" smtClean="0"/>
              <a:t>Both Case1 and Case2 are tested, with JMD on and off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Simulations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1800" dirty="0" smtClean="0"/>
              <a:t>Case1 with JMD on</a:t>
            </a:r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Case2 with JMD on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043608" y="1268760"/>
          <a:ext cx="7128792" cy="2425957"/>
        </p:xfrm>
        <a:graphic>
          <a:graphicData uri="http://schemas.openxmlformats.org/presentationml/2006/ole">
            <p:oleObj spid="_x0000_s1026" name="Worksheet" r:id="rId3" imgW="5009414" imgH="1704301" progId="Excel.Sheet.8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050044" y="3933056"/>
          <a:ext cx="7194364" cy="2448272"/>
        </p:xfrm>
        <a:graphic>
          <a:graphicData uri="http://schemas.openxmlformats.org/presentationml/2006/ole">
            <p:oleObj spid="_x0000_s1027" name="Worksheet" r:id="rId4" imgW="5009414" imgH="1704301" progId="Excel.Sheet.8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Simulations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1800" dirty="0" smtClean="0"/>
              <a:t>Case1 with JMD off</a:t>
            </a:r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Case2 with JMD off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043608" y="1268760"/>
          <a:ext cx="7128792" cy="2425958"/>
        </p:xfrm>
        <a:graphic>
          <a:graphicData uri="http://schemas.openxmlformats.org/presentationml/2006/ole">
            <p:oleObj spid="_x0000_s2052" name="Worksheet" r:id="rId3" imgW="4895755" imgH="1723930" progId="Excel.Sheet.8">
              <p:embed/>
            </p:oleObj>
          </a:graphicData>
        </a:graphic>
      </p:graphicFrame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1043608" y="3933056"/>
          <a:ext cx="7128792" cy="2425958"/>
        </p:xfrm>
        <a:graphic>
          <a:graphicData uri="http://schemas.openxmlformats.org/presentationml/2006/ole">
            <p:oleObj spid="_x0000_s2054" name="Worksheet" r:id="rId4" imgW="4895755" imgH="172393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WD simplifications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1800" dirty="0" smtClean="0"/>
              <a:t>7.2.3 Prediction unit syntax</a:t>
            </a:r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en-GB" altLang="zh-CN" sz="1800" dirty="0" smtClean="0"/>
              <a:t>8.3.2 Derivation </a:t>
            </a:r>
            <a:r>
              <a:rPr lang="en-GB" altLang="zh-CN" sz="1800" dirty="0" smtClean="0"/>
              <a:t>process for </a:t>
            </a:r>
            <a:r>
              <a:rPr lang="en-GB" altLang="zh-CN" sz="1800" dirty="0" err="1" smtClean="0"/>
              <a:t>chroma</a:t>
            </a:r>
            <a:r>
              <a:rPr lang="en-GB" altLang="zh-CN" sz="1800" dirty="0" smtClean="0"/>
              <a:t> </a:t>
            </a:r>
            <a:r>
              <a:rPr lang="en-GB" altLang="zh-CN" sz="1800" dirty="0" smtClean="0"/>
              <a:t>intra </a:t>
            </a:r>
            <a:r>
              <a:rPr lang="en-GB" altLang="zh-CN" sz="1800" dirty="0" smtClean="0"/>
              <a:t>prediction </a:t>
            </a:r>
            <a:r>
              <a:rPr lang="en-GB" altLang="zh-CN" sz="1800" dirty="0" smtClean="0"/>
              <a:t>mode</a:t>
            </a:r>
            <a:r>
              <a:rPr lang="en-US" altLang="zh-CN" sz="1800" dirty="0" smtClean="0"/>
              <a:t/>
            </a:r>
            <a:br>
              <a:rPr lang="en-US" altLang="zh-CN" sz="1800" dirty="0" smtClean="0"/>
            </a:br>
            <a:r>
              <a:rPr lang="en-US" altLang="zh-CN" b="0" dirty="0" smtClean="0"/>
              <a:t>Input </a:t>
            </a:r>
            <a:r>
              <a:rPr lang="en-US" altLang="zh-CN" b="0" dirty="0" smtClean="0"/>
              <a:t>to this process is a </a:t>
            </a:r>
            <a:r>
              <a:rPr lang="en-US" altLang="zh-CN" b="0" dirty="0" err="1" smtClean="0"/>
              <a:t>luma</a:t>
            </a:r>
            <a:r>
              <a:rPr lang="en-US" altLang="zh-CN" b="0" dirty="0" smtClean="0"/>
              <a:t> location ( </a:t>
            </a:r>
            <a:r>
              <a:rPr lang="en-US" altLang="zh-CN" b="0" dirty="0" err="1" smtClean="0"/>
              <a:t>xB</a:t>
            </a:r>
            <a:r>
              <a:rPr lang="en-US" altLang="zh-CN" b="0" dirty="0" smtClean="0"/>
              <a:t>, </a:t>
            </a:r>
            <a:r>
              <a:rPr lang="en-US" altLang="zh-CN" b="0" dirty="0" err="1" smtClean="0"/>
              <a:t>yB</a:t>
            </a:r>
            <a:r>
              <a:rPr lang="en-US" altLang="zh-CN" b="0" dirty="0" smtClean="0"/>
              <a:t> ) specifying the top-left </a:t>
            </a:r>
            <a:r>
              <a:rPr lang="en-US" altLang="zh-CN" b="0" dirty="0" err="1" smtClean="0"/>
              <a:t>luma</a:t>
            </a:r>
            <a:r>
              <a:rPr lang="en-US" altLang="zh-CN" b="0" dirty="0" smtClean="0"/>
              <a:t> sample of the current block relative to the </a:t>
            </a:r>
            <a:r>
              <a:rPr lang="en-US" altLang="zh-CN" b="0" dirty="0" err="1" smtClean="0"/>
              <a:t>top‑left</a:t>
            </a:r>
            <a:r>
              <a:rPr lang="en-US" altLang="zh-CN" b="0" dirty="0" smtClean="0"/>
              <a:t> </a:t>
            </a:r>
            <a:r>
              <a:rPr lang="en-US" altLang="zh-CN" b="0" dirty="0" err="1" smtClean="0"/>
              <a:t>luma</a:t>
            </a:r>
            <a:r>
              <a:rPr lang="en-US" altLang="zh-CN" b="0" dirty="0" smtClean="0"/>
              <a:t> sample of the current picture. </a:t>
            </a:r>
            <a:r>
              <a:rPr lang="en-US" altLang="zh-CN" b="0" dirty="0" smtClean="0"/>
              <a:t/>
            </a:r>
            <a:br>
              <a:rPr lang="en-US" altLang="zh-CN" b="0" dirty="0" smtClean="0"/>
            </a:br>
            <a:r>
              <a:rPr lang="en-US" altLang="zh-CN" b="0" dirty="0" smtClean="0"/>
              <a:t>Output </a:t>
            </a:r>
            <a:r>
              <a:rPr lang="en-US" altLang="zh-CN" b="0" dirty="0" smtClean="0"/>
              <a:t>of this process is the variable </a:t>
            </a:r>
            <a:r>
              <a:rPr lang="en-US" altLang="zh-CN" b="0" dirty="0" err="1" smtClean="0"/>
              <a:t>IntraPredModeC</a:t>
            </a:r>
            <a:r>
              <a:rPr lang="en-US" altLang="zh-CN" b="0" dirty="0" smtClean="0"/>
              <a:t>. </a:t>
            </a:r>
            <a:r>
              <a:rPr lang="en-US" altLang="zh-CN" b="0" dirty="0" smtClean="0"/>
              <a:t/>
            </a:r>
            <a:br>
              <a:rPr lang="en-US" altLang="zh-CN" b="0" dirty="0" smtClean="0"/>
            </a:br>
            <a:r>
              <a:rPr lang="en-US" altLang="zh-CN" b="0" dirty="0" smtClean="0"/>
              <a:t>Depending </a:t>
            </a:r>
            <a:r>
              <a:rPr lang="en-US" altLang="zh-CN" b="0" dirty="0" smtClean="0"/>
              <a:t>on </a:t>
            </a:r>
            <a:r>
              <a:rPr lang="en-US" altLang="zh-CN" b="0" dirty="0" err="1" smtClean="0"/>
              <a:t>chroma_pred_from_luma_enabled_flag</a:t>
            </a:r>
            <a:r>
              <a:rPr lang="en-US" altLang="zh-CN" b="0" dirty="0" smtClean="0"/>
              <a:t>, </a:t>
            </a:r>
            <a:r>
              <a:rPr lang="en-US" altLang="zh-CN" b="0" dirty="0" err="1" smtClean="0"/>
              <a:t>IntraPredMode</a:t>
            </a:r>
            <a:r>
              <a:rPr lang="en-US" altLang="zh-CN" b="0" dirty="0" smtClean="0"/>
              <a:t>[ </a:t>
            </a:r>
            <a:r>
              <a:rPr lang="en-US" altLang="zh-CN" b="0" dirty="0" err="1" smtClean="0"/>
              <a:t>xB</a:t>
            </a:r>
            <a:r>
              <a:rPr lang="en-US" altLang="zh-CN" b="0" dirty="0" smtClean="0"/>
              <a:t> ][ </a:t>
            </a:r>
            <a:r>
              <a:rPr lang="en-US" altLang="zh-CN" b="0" dirty="0" err="1" smtClean="0"/>
              <a:t>yB</a:t>
            </a:r>
            <a:r>
              <a:rPr lang="en-US" altLang="zh-CN" b="0" dirty="0" smtClean="0"/>
              <a:t> ], and </a:t>
            </a:r>
            <a:r>
              <a:rPr lang="en-US" altLang="zh-CN" b="0" dirty="0" err="1" smtClean="0"/>
              <a:t>intra_chroma_pred_mode</a:t>
            </a:r>
            <a:r>
              <a:rPr lang="en-US" altLang="zh-CN" b="0" dirty="0" smtClean="0"/>
              <a:t>, the variable </a:t>
            </a:r>
            <a:r>
              <a:rPr lang="en-US" altLang="zh-CN" b="0" dirty="0" err="1" smtClean="0"/>
              <a:t>IntraPredModeC</a:t>
            </a:r>
            <a:r>
              <a:rPr lang="en-US" altLang="zh-CN" b="0" dirty="0" smtClean="0"/>
              <a:t> is derived as follows</a:t>
            </a:r>
            <a:r>
              <a:rPr lang="en-US" altLang="zh-CN" b="0" dirty="0" smtClean="0"/>
              <a:t>:</a:t>
            </a:r>
          </a:p>
          <a:p>
            <a:pPr lvl="1"/>
            <a:r>
              <a:rPr lang="en-US" altLang="zh-CN" sz="1600" dirty="0" smtClean="0">
                <a:solidFill>
                  <a:srgbClr val="0070C0"/>
                </a:solidFill>
              </a:rPr>
              <a:t>If </a:t>
            </a:r>
            <a:r>
              <a:rPr lang="en-US" altLang="zh-CN" sz="1600" dirty="0" err="1" smtClean="0">
                <a:solidFill>
                  <a:srgbClr val="0070C0"/>
                </a:solidFill>
              </a:rPr>
              <a:t>chroma_pred_from_luma_enabled_flag</a:t>
            </a:r>
            <a:r>
              <a:rPr lang="en-US" altLang="zh-CN" sz="1600" dirty="0" smtClean="0">
                <a:solidFill>
                  <a:srgbClr val="0070C0"/>
                </a:solidFill>
              </a:rPr>
              <a:t> is equal to 1 and </a:t>
            </a:r>
            <a:r>
              <a:rPr lang="en-US" altLang="zh-CN" sz="1600" dirty="0" err="1" smtClean="0">
                <a:solidFill>
                  <a:srgbClr val="0070C0"/>
                </a:solidFill>
              </a:rPr>
              <a:t>intra_chroma_pred_mode</a:t>
            </a:r>
            <a:r>
              <a:rPr lang="en-US" altLang="zh-CN" sz="1600" dirty="0" smtClean="0">
                <a:solidFill>
                  <a:srgbClr val="0070C0"/>
                </a:solidFill>
              </a:rPr>
              <a:t>  is equal to 1, </a:t>
            </a:r>
            <a:r>
              <a:rPr lang="en-US" altLang="zh-CN" sz="1600" dirty="0" err="1" smtClean="0">
                <a:solidFill>
                  <a:srgbClr val="0070C0"/>
                </a:solidFill>
              </a:rPr>
              <a:t>IntraPredModeC</a:t>
            </a:r>
            <a:r>
              <a:rPr lang="en-US" altLang="zh-CN" sz="1600" dirty="0" smtClean="0">
                <a:solidFill>
                  <a:srgbClr val="0070C0"/>
                </a:solidFill>
              </a:rPr>
              <a:t> is set to be LM</a:t>
            </a:r>
            <a:r>
              <a:rPr lang="en-US" altLang="zh-CN" sz="1600" dirty="0" smtClean="0">
                <a:solidFill>
                  <a:srgbClr val="0070C0"/>
                </a:solidFill>
              </a:rPr>
              <a:t>.</a:t>
            </a:r>
          </a:p>
          <a:p>
            <a:pPr lvl="1"/>
            <a:r>
              <a:rPr lang="en-US" altLang="zh-CN" sz="1600" dirty="0" smtClean="0">
                <a:solidFill>
                  <a:srgbClr val="0070C0"/>
                </a:solidFill>
              </a:rPr>
              <a:t>Otherwise, </a:t>
            </a:r>
            <a:r>
              <a:rPr lang="en-US" altLang="zh-CN" sz="1600" dirty="0" err="1" smtClean="0">
                <a:solidFill>
                  <a:srgbClr val="0070C0"/>
                </a:solidFill>
              </a:rPr>
              <a:t>IntraPredModeC</a:t>
            </a:r>
            <a:r>
              <a:rPr lang="en-US" altLang="zh-CN" sz="1600" dirty="0" smtClean="0">
                <a:solidFill>
                  <a:srgbClr val="0070C0"/>
                </a:solidFill>
              </a:rPr>
              <a:t> is set to be </a:t>
            </a:r>
            <a:r>
              <a:rPr lang="en-US" altLang="zh-CN" sz="1600" dirty="0" err="1" smtClean="0">
                <a:solidFill>
                  <a:srgbClr val="0070C0"/>
                </a:solidFill>
              </a:rPr>
              <a:t>IntraPredMode</a:t>
            </a:r>
            <a:r>
              <a:rPr lang="en-US" altLang="zh-CN" sz="1600" dirty="0" smtClean="0">
                <a:solidFill>
                  <a:srgbClr val="0070C0"/>
                </a:solidFill>
              </a:rPr>
              <a:t>[ </a:t>
            </a:r>
            <a:r>
              <a:rPr lang="en-US" altLang="zh-CN" sz="1600" dirty="0" err="1" smtClean="0">
                <a:solidFill>
                  <a:srgbClr val="0070C0"/>
                </a:solidFill>
              </a:rPr>
              <a:t>xB</a:t>
            </a:r>
            <a:r>
              <a:rPr lang="en-US" altLang="zh-CN" sz="1600" dirty="0" smtClean="0">
                <a:solidFill>
                  <a:srgbClr val="0070C0"/>
                </a:solidFill>
              </a:rPr>
              <a:t> ][ </a:t>
            </a:r>
            <a:r>
              <a:rPr lang="en-US" altLang="zh-CN" sz="1600" dirty="0" err="1" smtClean="0">
                <a:solidFill>
                  <a:srgbClr val="0070C0"/>
                </a:solidFill>
              </a:rPr>
              <a:t>yB</a:t>
            </a:r>
            <a:r>
              <a:rPr lang="en-US" altLang="zh-CN" sz="1600" dirty="0" smtClean="0">
                <a:solidFill>
                  <a:srgbClr val="0070C0"/>
                </a:solidFill>
              </a:rPr>
              <a:t> ]</a:t>
            </a:r>
            <a:endParaRPr lang="en-GB" altLang="zh-CN" sz="1600" b="0" dirty="0" smtClean="0">
              <a:solidFill>
                <a:srgbClr val="0070C0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99592" y="1412776"/>
          <a:ext cx="6552728" cy="1463040"/>
        </p:xfrm>
        <a:graphic>
          <a:graphicData uri="http://schemas.openxmlformats.org/drawingml/2006/table">
            <a:tbl>
              <a:tblPr/>
              <a:tblGrid>
                <a:gridCol w="5456260"/>
                <a:gridCol w="1096468"/>
              </a:tblGrid>
              <a:tr h="2280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Malgun Gothic"/>
                          <a:cs typeface="Times New Roman"/>
                        </a:rPr>
                        <a:t>prediction_unit( x0, y0, log2CUSize ) {</a:t>
                      </a:r>
                      <a:endParaRPr lang="zh-CN" sz="16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600" b="1">
                          <a:latin typeface="Times New Roman"/>
                          <a:ea typeface="Malgun Gothic"/>
                        </a:rPr>
                        <a:t>Descriptor</a:t>
                      </a:r>
                      <a:endParaRPr lang="zh-CN" sz="16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	…</a:t>
                      </a:r>
                      <a:endParaRPr lang="zh-CN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6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			if(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chroma_pred_from_luma_enabled_flag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)</a:t>
                      </a:r>
                      <a:endParaRPr lang="zh-CN" sz="1600" dirty="0">
                        <a:solidFill>
                          <a:srgbClr val="0070C0"/>
                        </a:solidFill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600" dirty="0">
                        <a:solidFill>
                          <a:srgbClr val="0070C0"/>
                        </a:solidFill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rgbClr val="0070C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60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	</a:t>
                      </a:r>
                      <a:r>
                        <a:rPr lang="en-GB" sz="1600" b="1">
                          <a:solidFill>
                            <a:srgbClr val="0070C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intra_chroma_pred_mode</a:t>
                      </a:r>
                      <a:r>
                        <a:rPr lang="en-GB" sz="1600">
                          <a:solidFill>
                            <a:srgbClr val="0070C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[ x0 ][ y0 ]</a:t>
                      </a:r>
                      <a:endParaRPr lang="zh-CN" sz="1600">
                        <a:solidFill>
                          <a:srgbClr val="0070C0"/>
                        </a:solidFill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latin typeface="Times New Roman"/>
                          <a:ea typeface="Malgun Gothic"/>
                        </a:rPr>
                        <a:t>u(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</a:rPr>
                        <a:t>1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latin typeface="Times New Roman"/>
                          <a:ea typeface="Malgun Gothic"/>
                        </a:rPr>
                        <a:t>) |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latin typeface="Times New Roman"/>
                          <a:ea typeface="Malgun Gothic"/>
                        </a:rPr>
                        <a:t>ae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latin typeface="Times New Roman"/>
                          <a:ea typeface="Malgun Gothic"/>
                        </a:rPr>
                        <a:t>(v)</a:t>
                      </a:r>
                      <a:endParaRPr lang="zh-CN" sz="1600" dirty="0">
                        <a:solidFill>
                          <a:srgbClr val="0070C0"/>
                        </a:solidFill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	…</a:t>
                      </a:r>
                      <a:endParaRPr lang="zh-CN" sz="16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CN" sz="16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Conclusions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Benefits</a:t>
            </a:r>
          </a:p>
          <a:p>
            <a:pPr lvl="1"/>
            <a:r>
              <a:rPr lang="en-US" altLang="zh-CN" sz="2000" dirty="0" smtClean="0"/>
              <a:t>Remove dynamic interpretation of the parsed codeword: simpler decoding and neat WD text</a:t>
            </a:r>
          </a:p>
          <a:p>
            <a:pPr lvl="1"/>
            <a:r>
              <a:rPr lang="en-US" altLang="zh-CN" sz="2000" dirty="0" smtClean="0"/>
              <a:t>Totally one or two candidate mode for </a:t>
            </a:r>
            <a:r>
              <a:rPr lang="en-US" altLang="zh-CN" sz="2000" dirty="0" err="1" smtClean="0"/>
              <a:t>chroma</a:t>
            </a:r>
            <a:r>
              <a:rPr lang="en-US" altLang="zh-CN" sz="2000" dirty="0" smtClean="0"/>
              <a:t> intra prediction: fast encoding</a:t>
            </a:r>
          </a:p>
          <a:p>
            <a:pPr lvl="1"/>
            <a:r>
              <a:rPr lang="en-US" altLang="zh-CN" sz="2000" dirty="0" smtClean="0"/>
              <a:t>New working point with BD-Rate gain for </a:t>
            </a:r>
            <a:r>
              <a:rPr lang="en-US" altLang="zh-CN" sz="2000" dirty="0" err="1" smtClean="0"/>
              <a:t>luma</a:t>
            </a:r>
            <a:r>
              <a:rPr lang="en-US" altLang="zh-CN" sz="2000" dirty="0" smtClean="0"/>
              <a:t> component, RD-Rate loss for </a:t>
            </a:r>
            <a:r>
              <a:rPr lang="en-US" altLang="zh-CN" sz="2000" dirty="0" err="1" smtClean="0"/>
              <a:t>chroma</a:t>
            </a:r>
            <a:r>
              <a:rPr lang="en-US" altLang="zh-CN" sz="2000" dirty="0" smtClean="0"/>
              <a:t> components</a:t>
            </a:r>
          </a:p>
          <a:p>
            <a:pPr lvl="1"/>
            <a:r>
              <a:rPr lang="en-US" altLang="zh-CN" sz="2000" dirty="0" smtClean="0"/>
              <a:t>No obvious color degradation in subjective </a:t>
            </a:r>
            <a:r>
              <a:rPr lang="en-US" altLang="zh-CN" sz="2000" dirty="0" smtClean="0"/>
              <a:t>viewing</a:t>
            </a:r>
          </a:p>
          <a:p>
            <a:r>
              <a:rPr lang="en-US" altLang="zh-CN" sz="2400" dirty="0" smtClean="0"/>
              <a:t>Recommend </a:t>
            </a:r>
            <a:r>
              <a:rPr lang="en-US" altLang="zh-CN" sz="2400" dirty="0" smtClean="0"/>
              <a:t>adopting the proposed simplified </a:t>
            </a:r>
            <a:r>
              <a:rPr lang="en-US" altLang="zh-CN" sz="2400" dirty="0" err="1" smtClean="0"/>
              <a:t>chroma</a:t>
            </a:r>
            <a:r>
              <a:rPr lang="en-US" altLang="zh-CN" sz="2400" dirty="0" smtClean="0"/>
              <a:t> intra prediction scheme to HM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227</TotalTime>
  <Words>304</Words>
  <Application>Microsoft Office PowerPoint</Application>
  <PresentationFormat>全屏显示(4:3)</PresentationFormat>
  <Paragraphs>85</Paragraphs>
  <Slides>10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主题1</vt:lpstr>
      <vt:lpstr>1_主题1</vt:lpstr>
      <vt:lpstr>2_主题1</vt:lpstr>
      <vt:lpstr>3_主题1</vt:lpstr>
      <vt:lpstr>4_主题1</vt:lpstr>
      <vt:lpstr>Worksheet</vt:lpstr>
      <vt:lpstr>幻灯片 1</vt:lpstr>
      <vt:lpstr>Summary</vt:lpstr>
      <vt:lpstr>Analysis of candidate modes for chroma intra prediction</vt:lpstr>
      <vt:lpstr>A simplified chroma intra  prediction scheme</vt:lpstr>
      <vt:lpstr>Simulations</vt:lpstr>
      <vt:lpstr>Simulations</vt:lpstr>
      <vt:lpstr>Simulations</vt:lpstr>
      <vt:lpstr>WD simplifications</vt:lpstr>
      <vt:lpstr>Conclusions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Haitao Yang(haitao)</cp:lastModifiedBy>
  <cp:revision>33</cp:revision>
  <dcterms:modified xsi:type="dcterms:W3CDTF">2011-11-21T07:45:46Z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1321860551</vt:lpwstr>
  </property>
  <property fmtid="{D5CDD505-2E9C-101B-9397-08002B2CF9AE}" pid="3" name="_ms_pID_725343">
    <vt:lpwstr>(2)TRzJVv8r1R2Eit+QVqAVFVBNY7gpZClgGDFOwteQsPd3Wn41NQ1lYfbO6898NMC/z28+jZMO
J8nw5v1r8c58c8gMFT6pp9Pq5q3BxJ1UDTLO+UCpT/RcNeTfs6puYczZqKg4/+iPVIKHZSk5
B5sd6jd1xl5zCZVuiaEvWvgBPKKqsaI56s8m6BRu1KhlTOGnhJUWr/nCSOfmbTfuBkw8ZrkO
shXgi1qgwBEmmQR3gBdgW</vt:lpwstr>
  </property>
  <property fmtid="{D5CDD505-2E9C-101B-9397-08002B2CF9AE}" pid="4" name="_ms_pID_7253431">
    <vt:lpwstr>BjxRtQwb0Nj+4qI/ozCeK01PT0+M0M46Of8zm+c5xiuk9zujbNe
XjmPIf5+2q8lPHXI1MkaAwSXOTL8Hk7OzMb1ht7pQqa0Ht/O7XGqMA==</vt:lpwstr>
  </property>
</Properties>
</file>