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8" r:id="rId2"/>
    <p:sldId id="297" r:id="rId3"/>
    <p:sldId id="309" r:id="rId4"/>
    <p:sldId id="311" r:id="rId5"/>
    <p:sldId id="312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B7CA7CA-34E9-CC40-9FD9-4D9149030D80}">
          <p14:sldIdLst>
            <p14:sldId id="308"/>
            <p14:sldId id="297"/>
            <p14:sldId id="309"/>
            <p14:sldId id="311"/>
            <p14:sldId id="312"/>
          </p14:sldIdLst>
        </p14:section>
      </p14:sectionLst>
    </p:ext>
    <p:ext uri="{EFAFB233-063F-42B5-8137-9DF3F51BA10A}">
      <p15:sldGuideLst xmlns:p15="http://schemas.microsoft.com/office/powerpoint/2012/main">
        <p15:guide id="1" pos="3817">
          <p15:clr>
            <a:srgbClr val="A4A3A4"/>
          </p15:clr>
        </p15:guide>
        <p15:guide id="2" pos="3863">
          <p15:clr>
            <a:srgbClr val="A4A3A4"/>
          </p15:clr>
        </p15:guide>
        <p15:guide id="3" pos="4475">
          <p15:clr>
            <a:srgbClr val="A4A3A4"/>
          </p15:clr>
        </p15:guide>
        <p15:guide id="4" pos="4430">
          <p15:clr>
            <a:srgbClr val="A4A3A4"/>
          </p15:clr>
        </p15:guide>
        <p15:guide id="5" pos="5019">
          <p15:clr>
            <a:srgbClr val="A4A3A4"/>
          </p15:clr>
        </p15:guide>
        <p15:guide id="6" pos="5065">
          <p15:clr>
            <a:srgbClr val="A4A3A4"/>
          </p15:clr>
        </p15:guide>
        <p15:guide id="7" pos="5632">
          <p15:clr>
            <a:srgbClr val="A4A3A4"/>
          </p15:clr>
        </p15:guide>
        <p15:guide id="8" pos="5677">
          <p15:clr>
            <a:srgbClr val="A4A3A4"/>
          </p15:clr>
        </p15:guide>
        <p15:guide id="9" pos="6244">
          <p15:clr>
            <a:srgbClr val="A4A3A4"/>
          </p15:clr>
        </p15:guide>
        <p15:guide id="10" pos="6289">
          <p15:clr>
            <a:srgbClr val="A4A3A4"/>
          </p15:clr>
        </p15:guide>
        <p15:guide id="11" pos="6856">
          <p15:clr>
            <a:srgbClr val="A4A3A4"/>
          </p15:clr>
        </p15:guide>
        <p15:guide id="12" pos="6902">
          <p15:clr>
            <a:srgbClr val="A4A3A4"/>
          </p15:clr>
        </p15:guide>
        <p15:guide id="13" pos="7469">
          <p15:clr>
            <a:srgbClr val="A4A3A4"/>
          </p15:clr>
        </p15:guide>
        <p15:guide id="14" pos="3250">
          <p15:clr>
            <a:srgbClr val="A4A3A4"/>
          </p15:clr>
        </p15:guide>
        <p15:guide id="15" pos="3205">
          <p15:clr>
            <a:srgbClr val="A4A3A4"/>
          </p15:clr>
        </p15:guide>
        <p15:guide id="16" pos="2638">
          <p15:clr>
            <a:srgbClr val="A4A3A4"/>
          </p15:clr>
        </p15:guide>
        <p15:guide id="17" pos="2593">
          <p15:clr>
            <a:srgbClr val="A4A3A4"/>
          </p15:clr>
        </p15:guide>
        <p15:guide id="18" pos="2026">
          <p15:clr>
            <a:srgbClr val="A4A3A4"/>
          </p15:clr>
        </p15:guide>
        <p15:guide id="19" pos="1980">
          <p15:clr>
            <a:srgbClr val="A4A3A4"/>
          </p15:clr>
        </p15:guide>
        <p15:guide id="20" pos="1436">
          <p15:clr>
            <a:srgbClr val="A4A3A4"/>
          </p15:clr>
        </p15:guide>
        <p15:guide id="21" pos="1391">
          <p15:clr>
            <a:srgbClr val="A4A3A4"/>
          </p15:clr>
        </p15:guide>
        <p15:guide id="22" pos="824">
          <p15:clr>
            <a:srgbClr val="A4A3A4"/>
          </p15:clr>
        </p15:guide>
        <p15:guide id="23" pos="778">
          <p15:clr>
            <a:srgbClr val="A4A3A4"/>
          </p15:clr>
        </p15:guide>
        <p15:guide id="24" pos="211">
          <p15:clr>
            <a:srgbClr val="A4A3A4"/>
          </p15:clr>
        </p15:guide>
        <p15:guide id="25" orient="horz" pos="2137">
          <p15:clr>
            <a:srgbClr val="A4A3A4"/>
          </p15:clr>
        </p15:guide>
        <p15:guide id="26" orient="horz" pos="2183">
          <p15:clr>
            <a:srgbClr val="A4A3A4"/>
          </p15:clr>
        </p15:guide>
        <p15:guide id="27" orient="horz" pos="1525">
          <p15:clr>
            <a:srgbClr val="A4A3A4"/>
          </p15:clr>
        </p15:guide>
        <p15:guide id="28" orient="horz" pos="1480">
          <p15:clr>
            <a:srgbClr val="A4A3A4"/>
          </p15:clr>
        </p15:guide>
        <p15:guide id="29" orient="horz" pos="867">
          <p15:clr>
            <a:srgbClr val="A4A3A4"/>
          </p15:clr>
        </p15:guide>
        <p15:guide id="30" orient="horz" pos="822">
          <p15:clr>
            <a:srgbClr val="A4A3A4"/>
          </p15:clr>
        </p15:guide>
        <p15:guide id="31" orient="horz" pos="210">
          <p15:clr>
            <a:srgbClr val="A4A3A4"/>
          </p15:clr>
        </p15:guide>
        <p15:guide id="32" orient="horz" pos="2795">
          <p15:clr>
            <a:srgbClr val="A4A3A4"/>
          </p15:clr>
        </p15:guide>
        <p15:guide id="33" orient="horz" pos="2840">
          <p15:clr>
            <a:srgbClr val="A4A3A4"/>
          </p15:clr>
        </p15:guide>
        <p15:guide id="34" orient="horz" pos="3453">
          <p15:clr>
            <a:srgbClr val="A4A3A4"/>
          </p15:clr>
        </p15:guide>
        <p15:guide id="35" orient="horz" pos="3498">
          <p15:clr>
            <a:srgbClr val="A4A3A4"/>
          </p15:clr>
        </p15:guide>
        <p15:guide id="36" orient="horz" pos="411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FF73"/>
    <a:srgbClr val="DDD9D4"/>
    <a:srgbClr val="FAFAFA"/>
    <a:srgbClr val="C3BFB9"/>
    <a:srgbClr val="A07E6D"/>
    <a:srgbClr val="B995FF"/>
    <a:srgbClr val="706C66"/>
    <a:srgbClr val="D7FFD8"/>
    <a:srgbClr val="9E9A94"/>
    <a:srgbClr val="201F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39"/>
    <p:restoredTop sz="94898"/>
  </p:normalViewPr>
  <p:slideViewPr>
    <p:cSldViewPr snapToGrid="0">
      <p:cViewPr varScale="1">
        <p:scale>
          <a:sx n="108" d="100"/>
          <a:sy n="108" d="100"/>
        </p:scale>
        <p:origin x="1224" y="102"/>
      </p:cViewPr>
      <p:guideLst>
        <p:guide pos="3817"/>
        <p:guide pos="3863"/>
        <p:guide pos="4475"/>
        <p:guide pos="4430"/>
        <p:guide pos="5019"/>
        <p:guide pos="5065"/>
        <p:guide pos="5632"/>
        <p:guide pos="5677"/>
        <p:guide pos="6244"/>
        <p:guide pos="6289"/>
        <p:guide pos="6856"/>
        <p:guide pos="6902"/>
        <p:guide pos="7469"/>
        <p:guide pos="3250"/>
        <p:guide pos="3205"/>
        <p:guide pos="2638"/>
        <p:guide pos="2593"/>
        <p:guide pos="2026"/>
        <p:guide pos="1980"/>
        <p:guide pos="1436"/>
        <p:guide pos="1391"/>
        <p:guide pos="824"/>
        <p:guide pos="778"/>
        <p:guide pos="211"/>
        <p:guide orient="horz" pos="2137"/>
        <p:guide orient="horz" pos="2183"/>
        <p:guide orient="horz" pos="1525"/>
        <p:guide orient="horz" pos="1480"/>
        <p:guide orient="horz" pos="867"/>
        <p:guide orient="horz" pos="822"/>
        <p:guide orient="horz" pos="210"/>
        <p:guide orient="horz" pos="2795"/>
        <p:guide orient="horz" pos="2840"/>
        <p:guide orient="horz" pos="3453"/>
        <p:guide orient="horz" pos="3498"/>
        <p:guide orient="horz" pos="411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152" d="100"/>
          <a:sy n="152" d="100"/>
        </p:scale>
        <p:origin x="512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B7C02A-1153-6E46-88E9-99F1154DB178}" type="datetimeFigureOut">
              <a:rPr kumimoji="1" lang="zh-CN" altLang="en-US" smtClean="0"/>
              <a:t>2024/7/14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91696-EB4C-6944-BE47-42581E64542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D98CD-AE35-574E-AD9D-BEF34B3D3937}" type="datetimeFigureOut">
              <a:rPr kumimoji="1" lang="zh-CN" altLang="en-US" smtClean="0"/>
              <a:t>2024/7/14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620FC6-7B3E-1D43-9C36-01CD4BFE55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2836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25150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87393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90624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线连接符 9">
            <a:extLst>
              <a:ext uri="{FF2B5EF4-FFF2-40B4-BE49-F238E27FC236}">
                <a16:creationId xmlns:a16="http://schemas.microsoft.com/office/drawing/2014/main" id="{B4B9BB48-2188-71CF-1651-D286FE6E10C0}"/>
              </a:ext>
            </a:extLst>
          </p:cNvPr>
          <p:cNvCxnSpPr>
            <a:cxnSpLocks/>
          </p:cNvCxnSpPr>
          <p:nvPr userDrawn="1"/>
        </p:nvCxnSpPr>
        <p:spPr>
          <a:xfrm>
            <a:off x="339484" y="344907"/>
            <a:ext cx="1150689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id="{6FB4AA96-5397-DFD8-E344-17FCD9C6C8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800" y="6522878"/>
            <a:ext cx="534000" cy="126000"/>
          </a:xfrm>
          <a:prstGeom prst="rect">
            <a:avLst/>
          </a:prstGeom>
        </p:spPr>
      </p:pic>
      <p:sp>
        <p:nvSpPr>
          <p:cNvPr id="5" name="标题 4">
            <a:extLst>
              <a:ext uri="{FF2B5EF4-FFF2-40B4-BE49-F238E27FC236}">
                <a16:creationId xmlns:a16="http://schemas.microsoft.com/office/drawing/2014/main" id="{BA02871E-BF4D-580F-1CB0-ECA7F5A648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9212" y="338430"/>
            <a:ext cx="8678193" cy="22676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/>
              <a:t>标题 </a:t>
            </a:r>
            <a:r>
              <a:rPr kumimoji="1" lang="en-US" altLang="zh-CN"/>
              <a:t>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 </a:t>
            </a:r>
            <a:r>
              <a:rPr kumimoji="1" lang="en-US" altLang="zh-CN"/>
              <a:t>72</a:t>
            </a:r>
            <a:endParaRPr kumimoji="1"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FF0E8FD3-473A-12BC-4AA7-81C60C19500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8527" y="4438536"/>
            <a:ext cx="3433923" cy="762114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defRPr>
            </a:lvl1pPr>
            <a:lvl2pPr marL="457200" indent="0">
              <a:buNone/>
              <a:defRPr sz="2000" b="0" i="0">
                <a:solidFill>
                  <a:schemeClr val="bg1"/>
                </a:solidFill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2pPr>
            <a:lvl3pPr marL="914400" indent="0">
              <a:buNone/>
              <a:defRPr sz="2000" b="0" i="0">
                <a:solidFill>
                  <a:schemeClr val="bg1"/>
                </a:solidFill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3pPr>
            <a:lvl4pPr marL="1371600" indent="0">
              <a:buNone/>
              <a:defRPr sz="2000" b="0" i="0">
                <a:solidFill>
                  <a:schemeClr val="bg1"/>
                </a:solidFill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4pPr>
            <a:lvl5pPr marL="1828800" indent="0">
              <a:buNone/>
              <a:defRPr sz="2000" b="0" i="0">
                <a:solidFill>
                  <a:schemeClr val="bg1"/>
                </a:solidFill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5pPr>
          </a:lstStyle>
          <a:p>
            <a:pPr lvl="0"/>
            <a:r>
              <a:rPr kumimoji="1" lang="zh-CN" altLang="en-US"/>
              <a:t>版本或日期 </a:t>
            </a:r>
            <a:r>
              <a:rPr kumimoji="1" lang="en" altLang="zh-CN"/>
              <a:t>Version or Date OPPO Sans Bold 20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7146C9-CD6D-F7C2-9292-ABD0A7D976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zh-CN" altLang="en-US"/>
              <a:t>标题 </a:t>
            </a:r>
            <a:r>
              <a:rPr kumimoji="1" lang="en-US" altLang="zh-CN"/>
              <a:t>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</a:t>
            </a:r>
            <a:r>
              <a:rPr kumimoji="1" lang="en-US" altLang="zh-CN"/>
              <a:t>32</a:t>
            </a:r>
            <a:endParaRPr kumimoji="1"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776BB741-BB25-737A-7421-505E056DB5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37455FC0-F9E9-892A-54FE-CDC2808DEE5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57260" y="2424191"/>
            <a:ext cx="2813584" cy="311768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  <p:sp>
        <p:nvSpPr>
          <p:cNvPr id="9" name="内容占位符 6">
            <a:extLst>
              <a:ext uri="{FF2B5EF4-FFF2-40B4-BE49-F238E27FC236}">
                <a16:creationId xmlns:a16="http://schemas.microsoft.com/office/drawing/2014/main" id="{541A1EAF-C634-5A7C-131A-A1D61A10A26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065876" y="2421901"/>
            <a:ext cx="2813584" cy="311768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  <p:sp>
        <p:nvSpPr>
          <p:cNvPr id="6" name="内容占位符 6">
            <a:extLst>
              <a:ext uri="{FF2B5EF4-FFF2-40B4-BE49-F238E27FC236}">
                <a16:creationId xmlns:a16="http://schemas.microsoft.com/office/drawing/2014/main" id="{5ECA5159-E463-1493-C77F-AF3D825AB1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202032" y="2424191"/>
            <a:ext cx="2813585" cy="311768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4022325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BD04A0B-DED8-819C-F939-9CD426C4586C}"/>
              </a:ext>
            </a:extLst>
          </p:cNvPr>
          <p:cNvSpPr txBox="1"/>
          <p:nvPr userDrawn="1"/>
        </p:nvSpPr>
        <p:spPr>
          <a:xfrm>
            <a:off x="247382" y="353071"/>
            <a:ext cx="8357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微笑前行</a:t>
            </a:r>
            <a:endParaRPr kumimoji="1" lang="en-US" altLang="zh-CN" sz="7200" b="1" i="0">
              <a:solidFill>
                <a:schemeClr val="bg1"/>
              </a:solidFill>
              <a:latin typeface="OPPO Sans" pitchFamily="2" charset="-122"/>
              <a:ea typeface="OPPO Sans" pitchFamily="2" charset="-122"/>
              <a:cs typeface="OPPO Sans" pitchFamily="2" charset="-122"/>
            </a:endParaRPr>
          </a:p>
          <a:p>
            <a:r>
              <a:rPr kumimoji="1" lang="en-US" altLang="zh-CN" sz="72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Inspiration</a:t>
            </a:r>
            <a:r>
              <a:rPr kumimoji="1" lang="zh-CN" altLang="en-US" sz="72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 </a:t>
            </a:r>
            <a:r>
              <a:rPr kumimoji="1" lang="en-US" altLang="zh-CN" sz="72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Ahead</a:t>
            </a:r>
            <a:endParaRPr kumimoji="1" lang="zh-CN" altLang="en-US" sz="7200" b="1" i="0">
              <a:solidFill>
                <a:schemeClr val="bg1"/>
              </a:solidFill>
              <a:latin typeface="OPPO Sans" pitchFamily="2" charset="-122"/>
              <a:ea typeface="OPPO Sans" pitchFamily="2" charset="-122"/>
              <a:cs typeface="OPPO Sans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4323C97-477B-4031-F83F-66F421F3CC77}"/>
              </a:ext>
            </a:extLst>
          </p:cNvPr>
          <p:cNvSpPr txBox="1"/>
          <p:nvPr userDrawn="1"/>
        </p:nvSpPr>
        <p:spPr>
          <a:xfrm>
            <a:off x="258531" y="4452799"/>
            <a:ext cx="1749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Thanks</a:t>
            </a:r>
            <a:endParaRPr kumimoji="1" lang="zh-CN" altLang="en-US" sz="2000" b="1" i="0">
              <a:solidFill>
                <a:schemeClr val="bg1"/>
              </a:solidFill>
              <a:latin typeface="OPPO Sans" pitchFamily="2" charset="-122"/>
              <a:ea typeface="OPPO Sans" pitchFamily="2" charset="-122"/>
              <a:cs typeface="OPPO Sans" pitchFamily="2" charset="-122"/>
            </a:endParaRPr>
          </a:p>
        </p:txBody>
      </p:sp>
      <p:cxnSp>
        <p:nvCxnSpPr>
          <p:cNvPr id="2" name="直线连接符 1">
            <a:extLst>
              <a:ext uri="{FF2B5EF4-FFF2-40B4-BE49-F238E27FC236}">
                <a16:creationId xmlns:a16="http://schemas.microsoft.com/office/drawing/2014/main" id="{CCFDAED2-DDA4-7783-1F33-B81EB177461C}"/>
              </a:ext>
            </a:extLst>
          </p:cNvPr>
          <p:cNvCxnSpPr>
            <a:cxnSpLocks/>
          </p:cNvCxnSpPr>
          <p:nvPr userDrawn="1"/>
        </p:nvCxnSpPr>
        <p:spPr>
          <a:xfrm>
            <a:off x="339484" y="344907"/>
            <a:ext cx="1150689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95A579F6-05A6-9AA9-7A90-AA125E7618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800" y="6522878"/>
            <a:ext cx="534000" cy="1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385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48"/>
          <p:cNvSpPr>
            <a:spLocks noGrp="1"/>
          </p:cNvSpPr>
          <p:nvPr>
            <p:ph type="sldNum" sz="quarter" idx="4"/>
          </p:nvPr>
        </p:nvSpPr>
        <p:spPr>
          <a:xfrm>
            <a:off x="11337172" y="6466894"/>
            <a:ext cx="596308" cy="23036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800" b="0" i="0">
                <a:solidFill>
                  <a:srgbClr val="201F1C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defRPr>
            </a:lvl1pPr>
          </a:lstStyle>
          <a:p>
            <a:fld id="{745A082F-C6C3-8245-845A-6C44C9809FBB}" type="slidenum">
              <a:rPr kumimoji="1" lang="zh-CN" altLang="en-US" smtClean="0"/>
              <a:pPr/>
              <a:t>‹#›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A84EBEC-4AAB-D276-B23E-C9BCA89DB9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9487" y="346342"/>
            <a:ext cx="8582143" cy="76471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kumimoji="1" lang="zh-CN" altLang="en-US"/>
              <a:t>标题 </a:t>
            </a:r>
            <a:r>
              <a:rPr kumimoji="1" lang="en" altLang="zh-CN"/>
              <a:t>Title OPPO Sans Bold 32</a:t>
            </a:r>
            <a:endParaRPr kumimoji="1" lang="zh-CN" altLang="en-US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6716DAF2-91DF-1033-365A-83A6F7099D3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251912" y="2423817"/>
            <a:ext cx="8582143" cy="3115159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782A2500-C600-54EB-AFD0-8674AFDE413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109131" y="6457369"/>
            <a:ext cx="2694894" cy="207244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latin typeface="OPPO Sans"/>
                <a:ea typeface="OPPO Sans"/>
                <a:cs typeface="+mn-cs"/>
              </a:rPr>
              <a:t>单击输入一级标题</a:t>
            </a:r>
          </a:p>
        </p:txBody>
      </p:sp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72EC3001-DBB4-C16F-B101-33FB85112E7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962321" y="6456601"/>
            <a:ext cx="2818123" cy="217537"/>
          </a:xfrm>
        </p:spPr>
        <p:txBody>
          <a:bodyPr>
            <a:normAutofit/>
          </a:bodyPr>
          <a:lstStyle>
            <a:lvl1pPr marL="0" indent="0">
              <a:buNone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latin typeface="OPPO Sans"/>
                <a:ea typeface="OPPO Sans"/>
                <a:cs typeface="+mn-cs"/>
              </a:rPr>
              <a:t>单击输入二级标题或版本编号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EBC595-91BB-8415-0E56-30C0BA88CB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zh-CN" altLang="en-US"/>
              <a:t>标题 </a:t>
            </a:r>
            <a:r>
              <a:rPr kumimoji="1" lang="en" altLang="zh-CN"/>
              <a:t>Title OPPO Sans Bold 32</a:t>
            </a:r>
            <a:endParaRPr kumimoji="1"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277982FC-A9FE-CE7F-98FC-E4685B98D0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23329E1-9467-6341-95AE-71E4AF8800A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911" y="1384301"/>
            <a:ext cx="2815137" cy="4090987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l">
              <a:buNone/>
              <a:defRPr/>
            </a:lvl2pPr>
            <a:lvl3pPr marL="914400" indent="0" algn="l">
              <a:buNone/>
              <a:defRPr/>
            </a:lvl3pPr>
            <a:lvl4pPr marL="1371600" indent="0" algn="l">
              <a:buNone/>
              <a:defRPr/>
            </a:lvl4pPr>
            <a:lvl5pPr marL="1828800" indent="0" algn="l">
              <a:buNone/>
              <a:defRPr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  <a:p>
            <a:pPr lvl="0"/>
            <a:endParaRPr kumimoji="1" lang="en-US" altLang="zh-CN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id="{209931FC-E48F-1B35-11B4-BEFB01AF1A2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05287" y="1379538"/>
            <a:ext cx="7632700" cy="4090987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kumimoji="1" lang="zh-CN" altLang="en-US"/>
              <a:t>图片 </a:t>
            </a:r>
            <a:r>
              <a:rPr kumimoji="1" lang="en-US" altLang="zh-CN"/>
              <a:t>Picture</a:t>
            </a:r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8873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rgbClr val="DDD9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AE3C0B-E2BB-4082-988E-B7EE00EF6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087" y="338556"/>
            <a:ext cx="8590462" cy="412021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/>
              <a:t>Part</a:t>
            </a:r>
            <a:r>
              <a:rPr kumimoji="1" lang="zh-CN" altLang="en-US"/>
              <a:t> </a:t>
            </a:r>
            <a:r>
              <a:rPr kumimoji="1" lang="en-US" altLang="zh-CN"/>
              <a:t>1</a:t>
            </a:r>
            <a:br>
              <a:rPr kumimoji="1" lang="en-US" altLang="zh-CN"/>
            </a:br>
            <a:r>
              <a:rPr kumimoji="1" lang="zh-CN" altLang="en-US"/>
              <a:t>章节标题</a:t>
            </a:r>
            <a:r>
              <a:rPr kumimoji="1" lang="en" altLang="zh-CN"/>
              <a:t>Section 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</a:t>
            </a:r>
            <a:r>
              <a:rPr kumimoji="1" lang="en-US" altLang="zh-CN"/>
              <a:t>60</a:t>
            </a:r>
            <a:r>
              <a:rPr kumimoji="1" lang="zh-CN" altLang="en-US"/>
              <a:t> 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3F65DDEB-76B1-FED2-92AB-345B9AB7D5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7941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079205-A92E-5869-F24B-5351CC4EB0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863" y="344907"/>
            <a:ext cx="8589962" cy="764710"/>
          </a:xfrm>
        </p:spPr>
        <p:txBody>
          <a:bodyPr/>
          <a:lstStyle/>
          <a:p>
            <a:r>
              <a:rPr kumimoji="1" lang="zh-CN" altLang="en-US"/>
              <a:t>标题 </a:t>
            </a:r>
            <a:r>
              <a:rPr kumimoji="1" lang="en-US" altLang="zh-CN"/>
              <a:t>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</a:t>
            </a:r>
            <a:r>
              <a:rPr kumimoji="1" lang="en-US" altLang="zh-CN"/>
              <a:t>32</a:t>
            </a:r>
            <a:endParaRPr kumimoji="1"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59D95E4F-0DB4-933D-AA6C-E336EC02F1D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43540627-7772-7CD4-9E8D-DB225E9A095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48738" y="2355306"/>
            <a:ext cx="8589962" cy="3182938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53079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39C8FF-F6B0-BFB4-0FDD-B14A6B168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6C104422-E7A6-C537-AED4-66551309E4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7342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64A7030D-C3D8-48DE-437C-D1A06A3E74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459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EAF7DDF3-7034-FB58-A2AC-02034CC8E7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0539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7146C9-CD6D-F7C2-9292-ABD0A7D976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zh-CN" altLang="en-US"/>
              <a:t>标题 </a:t>
            </a:r>
            <a:r>
              <a:rPr kumimoji="1" lang="en-US" altLang="zh-CN"/>
              <a:t>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</a:t>
            </a:r>
            <a:r>
              <a:rPr kumimoji="1" lang="en-US" altLang="zh-CN"/>
              <a:t>32</a:t>
            </a:r>
            <a:endParaRPr kumimoji="1"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776BB741-BB25-737A-7421-505E056DB5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37455FC0-F9E9-892A-54FE-CDC2808DEE5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28823" y="2424192"/>
            <a:ext cx="3852862" cy="3117684"/>
          </a:xfrm>
        </p:spPr>
        <p:txBody>
          <a:bodyPr>
            <a:normAutofit/>
          </a:bodyPr>
          <a:lstStyle>
            <a:lvl1pPr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  <p:sp>
        <p:nvSpPr>
          <p:cNvPr id="9" name="内容占位符 6">
            <a:extLst>
              <a:ext uri="{FF2B5EF4-FFF2-40B4-BE49-F238E27FC236}">
                <a16:creationId xmlns:a16="http://schemas.microsoft.com/office/drawing/2014/main" id="{541A1EAF-C634-5A7C-131A-A1D61A10A26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985627" y="2424192"/>
            <a:ext cx="3852862" cy="3117684"/>
          </a:xfrm>
        </p:spPr>
        <p:txBody>
          <a:bodyPr>
            <a:normAutofit/>
          </a:bodyPr>
          <a:lstStyle>
            <a:lvl1pPr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659811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灯片编号占位符 48"/>
          <p:cNvSpPr>
            <a:spLocks noGrp="1"/>
          </p:cNvSpPr>
          <p:nvPr>
            <p:ph type="sldNum" sz="quarter" idx="4"/>
          </p:nvPr>
        </p:nvSpPr>
        <p:spPr>
          <a:xfrm>
            <a:off x="10960651" y="6481295"/>
            <a:ext cx="972000" cy="1982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 i="0">
                <a:solidFill>
                  <a:srgbClr val="201F1C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defRPr>
            </a:lvl1pPr>
          </a:lstStyle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2D21990-CE73-48F4-52A4-B89435328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688" y="344907"/>
            <a:ext cx="8584164" cy="76471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F1FB83-ECBF-335E-3CBA-BE6D5F13E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3016" y="2422535"/>
            <a:ext cx="8584164" cy="3116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graphicFrame>
        <p:nvGraphicFramePr>
          <p:cNvPr id="12" name="表格 13">
            <a:extLst>
              <a:ext uri="{FF2B5EF4-FFF2-40B4-BE49-F238E27FC236}">
                <a16:creationId xmlns:a16="http://schemas.microsoft.com/office/drawing/2014/main" id="{384333A7-88E4-C323-F971-1C04077DA72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289675992"/>
              </p:ext>
            </p:extLst>
          </p:nvPr>
        </p:nvGraphicFramePr>
        <p:xfrm>
          <a:off x="12375729" y="0"/>
          <a:ext cx="1080000" cy="6858000"/>
        </p:xfrm>
        <a:graphic>
          <a:graphicData uri="http://schemas.openxmlformats.org/drawingml/2006/table">
            <a:tbl>
              <a:tblPr firstRow="1" bandRow="1">
                <a:solidFill>
                  <a:srgbClr val="006C32"/>
                </a:solidFill>
                <a:tableStyleId>{5C22544A-7EE6-4342-B048-85BDC9FD1C3A}</a:tableStyleId>
              </a:tblPr>
              <a:tblGrid>
                <a:gridCol w="523436">
                  <a:extLst>
                    <a:ext uri="{9D8B030D-6E8A-4147-A177-3AD203B41FA5}">
                      <a16:colId xmlns:a16="http://schemas.microsoft.com/office/drawing/2014/main" val="1839996453"/>
                    </a:ext>
                  </a:extLst>
                </a:gridCol>
                <a:gridCol w="556564">
                  <a:extLst>
                    <a:ext uri="{9D8B030D-6E8A-4147-A177-3AD203B41FA5}">
                      <a16:colId xmlns:a16="http://schemas.microsoft.com/office/drawing/2014/main" val="1454437305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 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4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 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106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 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56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#046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A3</a:t>
                      </a: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8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OPPO</a:t>
                      </a:r>
                      <a:r>
                        <a:rPr lang="zh-CN" altLang="e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深绿</a:t>
                      </a:r>
                      <a:endParaRPr lang="en-US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OPPO Dark Green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R32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G31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B28</a:t>
                      </a:r>
                    </a:p>
                    <a:p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</a:t>
                      </a:r>
                    </a:p>
                    <a:p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#201</a:t>
                      </a: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F1C</a:t>
                      </a:r>
                    </a:p>
                    <a:p>
                      <a:r>
                        <a:rPr lang="zh-CN" altLang="e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雅黑</a:t>
                      </a:r>
                      <a:endParaRPr lang="en-US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Elegant Black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29898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 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44</a:t>
                      </a:r>
                      <a:b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</a:b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 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255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 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115</a:t>
                      </a: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</a:p>
                    <a:p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2CFF73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OPPO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绿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OPPO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Green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112</a:t>
                      </a: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108</a:t>
                      </a: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102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#706</a:t>
                      </a: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C66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6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230165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 160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 126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 109 </a:t>
                      </a:r>
                    </a:p>
                    <a:p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#A07E6D </a:t>
                      </a:r>
                    </a:p>
                    <a:p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二级色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-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棕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Accent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  <a:r>
                        <a:rPr lang="en-US" altLang="zh-CN" sz="600" b="0" i="0" dirty="0" err="1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colours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-Brown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07E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R221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G217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B212</a:t>
                      </a:r>
                    </a:p>
                    <a:p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</a:t>
                      </a:r>
                    </a:p>
                    <a:p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#DDD9D4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225147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 215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 255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 219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B995FF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二级色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-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紫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Accent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  <a:r>
                        <a:rPr lang="en-US" altLang="zh-CN" sz="600" b="0" i="0" dirty="0" err="1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colours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-Purple</a:t>
                      </a:r>
                      <a:endParaRPr lang="zh-CN" altLang="en-US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R250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G250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B250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</a:t>
                      </a: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FAFAFA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雅白</a:t>
                      </a:r>
                      <a:endParaRPr lang="en-US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Tinted White</a:t>
                      </a:r>
                      <a:endParaRPr lang="zh-CN" altLang="en-US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915732"/>
                  </a:ext>
                </a:extLst>
              </a:tr>
            </a:tbl>
          </a:graphicData>
        </a:graphic>
      </p:graphicFrame>
      <p:pic>
        <p:nvPicPr>
          <p:cNvPr id="14" name="图片 13" descr="图标&#10;&#10;描述已自动生成">
            <a:extLst>
              <a:ext uri="{FF2B5EF4-FFF2-40B4-BE49-F238E27FC236}">
                <a16:creationId xmlns:a16="http://schemas.microsoft.com/office/drawing/2014/main" id="{E34686B1-73A1-C190-B0AC-088B6293DEF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348145" y="6518615"/>
            <a:ext cx="532479" cy="126000"/>
          </a:xfrm>
          <a:prstGeom prst="rect">
            <a:avLst/>
          </a:prstGeom>
        </p:spPr>
      </p:pic>
      <p:cxnSp>
        <p:nvCxnSpPr>
          <p:cNvPr id="8" name="直线连接符 7">
            <a:extLst>
              <a:ext uri="{FF2B5EF4-FFF2-40B4-BE49-F238E27FC236}">
                <a16:creationId xmlns:a16="http://schemas.microsoft.com/office/drawing/2014/main" id="{2552575B-87BF-E0F4-26D0-276EB639C5B2}"/>
              </a:ext>
            </a:extLst>
          </p:cNvPr>
          <p:cNvCxnSpPr>
            <a:cxnSpLocks/>
          </p:cNvCxnSpPr>
          <p:nvPr userDrawn="1"/>
        </p:nvCxnSpPr>
        <p:spPr>
          <a:xfrm>
            <a:off x="339484" y="344907"/>
            <a:ext cx="11506895" cy="0"/>
          </a:xfrm>
          <a:prstGeom prst="line">
            <a:avLst/>
          </a:prstGeom>
          <a:ln w="25400">
            <a:solidFill>
              <a:srgbClr val="046A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6" r:id="rId4"/>
    <p:sldLayoutId id="2147483652" r:id="rId5"/>
    <p:sldLayoutId id="2147483658" r:id="rId6"/>
    <p:sldLayoutId id="2147483659" r:id="rId7"/>
    <p:sldLayoutId id="2147483660" r:id="rId8"/>
    <p:sldLayoutId id="2147483653" r:id="rId9"/>
    <p:sldLayoutId id="2147483654" r:id="rId10"/>
    <p:sldLayoutId id="2147483657" r:id="rId11"/>
  </p:sldLayoutIdLst>
  <p:hf hdr="0" ftr="0" dt="0"/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OPPO Sans" pitchFamily="2" charset="-122"/>
          <a:ea typeface="OPPO Sans" pitchFamily="2" charset="-122"/>
          <a:cs typeface="OPPO Sans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704020202090204" pitchFamily="34" charset="0"/>
        <a:buChar char="•"/>
        <a:defRPr sz="2000" b="0" i="0" kern="1200">
          <a:solidFill>
            <a:schemeClr val="tx1"/>
          </a:solidFill>
          <a:latin typeface="OPPO Sans Medium" pitchFamily="2" charset="-122"/>
          <a:ea typeface="OPPO Sans Medium" pitchFamily="2" charset="-122"/>
          <a:cs typeface="OPPO Sans Medium" pitchFamily="2" charset="-122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704020202090204" pitchFamily="34" charset="0"/>
        <a:buChar char="•"/>
        <a:defRPr sz="2000" b="0" i="0" kern="1200">
          <a:solidFill>
            <a:schemeClr val="tx1"/>
          </a:solidFill>
          <a:latin typeface="OPPO Sans Medium" pitchFamily="2" charset="-122"/>
          <a:ea typeface="OPPO Sans Medium" pitchFamily="2" charset="-122"/>
          <a:cs typeface="OPPO Sans Medium" pitchFamily="2" charset="-122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704020202090204" pitchFamily="34" charset="0"/>
        <a:buChar char="•"/>
        <a:defRPr sz="2000" b="0" i="0" kern="1200">
          <a:solidFill>
            <a:schemeClr val="tx1"/>
          </a:solidFill>
          <a:latin typeface="OPPO Sans Medium" pitchFamily="2" charset="-122"/>
          <a:ea typeface="OPPO Sans Medium" pitchFamily="2" charset="-122"/>
          <a:cs typeface="OPPO Sans Medium" pitchFamily="2" charset="-122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704020202090204" pitchFamily="34" charset="0"/>
        <a:buChar char="•"/>
        <a:defRPr sz="2000" b="0" i="0" kern="1200">
          <a:solidFill>
            <a:schemeClr val="tx1"/>
          </a:solidFill>
          <a:latin typeface="OPPO Sans Medium" pitchFamily="2" charset="-122"/>
          <a:ea typeface="OPPO Sans Medium" pitchFamily="2" charset="-122"/>
          <a:cs typeface="OPPO Sans Medium" pitchFamily="2" charset="-122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704020202090204" pitchFamily="34" charset="0"/>
        <a:buChar char="•"/>
        <a:defRPr sz="2000" b="0" i="0" kern="1200">
          <a:solidFill>
            <a:schemeClr val="tx1"/>
          </a:solidFill>
          <a:latin typeface="OPPO Sans Medium" pitchFamily="2" charset="-122"/>
          <a:ea typeface="OPPO Sans Medium" pitchFamily="2" charset="-122"/>
          <a:cs typeface="OPPO Sans Medium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91E3F9E0-07F4-4306-5292-ABA04E48D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212" y="1349405"/>
            <a:ext cx="9268772" cy="201745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JVET-AI0324</a:t>
            </a:r>
            <a:br>
              <a:rPr lang="en-CA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CA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AHG12: temporal ALF</a:t>
            </a:r>
            <a:b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zh-CN" altLang="en-US" sz="36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3F08891-815F-44D6-B356-4807E181A7FE}"/>
              </a:ext>
            </a:extLst>
          </p:cNvPr>
          <p:cNvSpPr/>
          <p:nvPr/>
        </p:nvSpPr>
        <p:spPr>
          <a:xfrm>
            <a:off x="239212" y="3491144"/>
            <a:ext cx="4791825" cy="5062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 err="1">
                <a:solidFill>
                  <a:schemeClr val="bg1"/>
                </a:solidFill>
                <a:latin typeface="Calibri" panose="020F0502020204030204" pitchFamily="34" charset="0"/>
                <a:ea typeface="OPPO Sans" pitchFamily="2" charset="-122"/>
                <a:cs typeface="Calibri" panose="020F0502020204030204" pitchFamily="34" charset="0"/>
              </a:rPr>
              <a:t>Luhang</a:t>
            </a:r>
            <a:r>
              <a:rPr lang="en-US" altLang="zh-CN" sz="2000" b="1" dirty="0">
                <a:solidFill>
                  <a:schemeClr val="bg1"/>
                </a:solidFill>
                <a:latin typeface="Calibri" panose="020F0502020204030204" pitchFamily="34" charset="0"/>
                <a:ea typeface="OPPO Sans" pitchFamily="2" charset="-122"/>
                <a:cs typeface="Calibri" panose="020F0502020204030204" pitchFamily="34" charset="0"/>
              </a:rPr>
              <a:t> Xu, Yue Yu, Haoping Yu, Dong Wang</a:t>
            </a:r>
            <a:endParaRPr lang="zh-CN" altLang="en-US" sz="2000" b="1" dirty="0">
              <a:solidFill>
                <a:schemeClr val="bg1"/>
              </a:solidFill>
              <a:latin typeface="Calibri" panose="020F0502020204030204" pitchFamily="34" charset="0"/>
              <a:ea typeface="OPPO Sans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137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61794" y="1214819"/>
            <a:ext cx="11671686" cy="47243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The temporal ALF (TALF) is placed between SAO and ALF to improve performance of the current loop filters.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TALF has four filtering types:</a:t>
            </a:r>
          </a:p>
          <a:p>
            <a:pPr marL="742950" lvl="2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Uni-filtering mode 1, it uses the </a:t>
            </a:r>
            <a:r>
              <a:rPr kumimoji="1" lang="en-US" altLang="zh-CN" sz="1400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integerized</a:t>
            </a:r>
            <a:r>
              <a:rPr kumimoji="1" lang="en-US" altLang="zh-CN" sz="1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 </a:t>
            </a:r>
            <a:r>
              <a:rPr kumimoji="1" lang="en-US" altLang="zh-CN" sz="1400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uni-Mv</a:t>
            </a:r>
            <a:r>
              <a:rPr kumimoji="1" lang="en-US" altLang="zh-CN" sz="1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 and reference picture information to obtain the offset positions in the reference picture and uses those positions for the temporal </a:t>
            </a:r>
            <a:r>
              <a:rPr kumimoji="1" lang="en-US" altLang="zh-CN" sz="1400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uni</a:t>
            </a:r>
            <a:r>
              <a:rPr kumimoji="1" lang="en-US" altLang="zh-CN" sz="1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-filtering.</a:t>
            </a:r>
          </a:p>
          <a:p>
            <a:pPr marL="742950" lvl="2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Uni-filtering mode 2, it uses the reference picture information to obtain the collocated positions in the reference picture for the temporal </a:t>
            </a:r>
            <a:r>
              <a:rPr kumimoji="1" lang="en-US" altLang="zh-CN" sz="1400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uni</a:t>
            </a:r>
            <a:r>
              <a:rPr kumimoji="1" lang="en-US" altLang="zh-CN" sz="1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-filtering.</a:t>
            </a:r>
          </a:p>
          <a:p>
            <a:pPr marL="742950" lvl="2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Bi-filtering mode 1, it uses the </a:t>
            </a:r>
            <a:r>
              <a:rPr kumimoji="1" lang="en-US" altLang="zh-CN" sz="1400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integerized</a:t>
            </a:r>
            <a:r>
              <a:rPr kumimoji="1" lang="en-US" altLang="zh-CN" sz="1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 bi-</a:t>
            </a:r>
            <a:r>
              <a:rPr kumimoji="1" lang="en-US" altLang="zh-CN" sz="1400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Mvs</a:t>
            </a:r>
            <a:r>
              <a:rPr kumimoji="1" lang="en-US" altLang="zh-CN" sz="1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 and reference picture information to obtain the offset positions in the two reference pictures and uses those positions for temporal bi-filtering.</a:t>
            </a:r>
          </a:p>
          <a:p>
            <a:pPr marL="742950" lvl="2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Bi-filtering mode 2, it uses the reference picture information to obtain the collocated positions in the two reference pictures for the temporal bi-filtering.</a:t>
            </a:r>
          </a:p>
          <a:p>
            <a:pPr marL="742950" lvl="2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2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971550" lvl="1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5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2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487" y="319709"/>
            <a:ext cx="8582143" cy="764710"/>
          </a:xfrm>
        </p:spPr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Proposed method (1/2)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8483012-41F2-4C35-8B41-FA47A00C916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29" y="4598633"/>
            <a:ext cx="4891596" cy="160685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D6C0339-43CF-475F-A929-15C4DA0984EB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407" y="4598634"/>
            <a:ext cx="6502799" cy="16068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3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Proposed method (2/2)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文本占位符 19">
            <a:extLst>
              <a:ext uri="{FF2B5EF4-FFF2-40B4-BE49-F238E27FC236}">
                <a16:creationId xmlns:a16="http://schemas.microsoft.com/office/drawing/2014/main" id="{409B85B0-7E1B-4697-B108-A5679670BE17}"/>
              </a:ext>
            </a:extLst>
          </p:cNvPr>
          <p:cNvSpPr txBox="1"/>
          <p:nvPr/>
        </p:nvSpPr>
        <p:spPr>
          <a:xfrm>
            <a:off x="261794" y="1214819"/>
            <a:ext cx="11671686" cy="47243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2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2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971550" lvl="1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5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sp>
        <p:nvSpPr>
          <p:cNvPr id="16" name="文本占位符 19">
            <a:extLst>
              <a:ext uri="{FF2B5EF4-FFF2-40B4-BE49-F238E27FC236}">
                <a16:creationId xmlns:a16="http://schemas.microsoft.com/office/drawing/2014/main" id="{453CE0EC-603F-4AC0-8B3F-7CA5F0C6D3F7}"/>
              </a:ext>
            </a:extLst>
          </p:cNvPr>
          <p:cNvSpPr txBox="1"/>
          <p:nvPr/>
        </p:nvSpPr>
        <p:spPr>
          <a:xfrm>
            <a:off x="414194" y="1367219"/>
            <a:ext cx="11671686" cy="47243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The </a:t>
            </a:r>
            <a:r>
              <a:rPr kumimoji="1" lang="en-US" altLang="zh-CN" sz="1600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uni</a:t>
            </a:r>
            <a:r>
              <a:rPr kumimoji="1" lang="en-US" altLang="zh-CN" sz="16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-directional filter is a 13-coefficient symmetric and diamond-shaped filter. The bi-directional filters are two 7-coefficient, symmetric and diamond-shaped filters.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TALF can reuse the history filters. Two history tables with max size equal to 8 are used to maintain the history </a:t>
            </a:r>
            <a:r>
              <a:rPr kumimoji="1" lang="en-US" altLang="zh-CN" sz="1600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uni</a:t>
            </a:r>
            <a:r>
              <a:rPr kumimoji="1" lang="en-US" altLang="zh-CN" sz="16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-directional or bi-directional filters. 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The adaptive precision and the non-linear clipping for ALF are also implemented in TALF.</a:t>
            </a:r>
            <a:endParaRPr kumimoji="1" lang="en-US" altLang="zh-CN" sz="12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742950" lvl="2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2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971550" lvl="1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5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13760EFE-29D2-4DD7-BC8E-497C364A04B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971" y="2343705"/>
            <a:ext cx="2050741" cy="203298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F02971D-9D0B-400E-8570-F81C98B5F2C6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171" y="2627791"/>
            <a:ext cx="3033200" cy="1464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36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29486" y="915579"/>
            <a:ext cx="7094591" cy="6291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proposed method over ECM-13.0 (Without SIMD implementation):</a:t>
            </a: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>
          <a:xfrm>
            <a:off x="11337172" y="6466894"/>
            <a:ext cx="596308" cy="230365"/>
          </a:xfrm>
        </p:spPr>
        <p:txBody>
          <a:bodyPr/>
          <a:lstStyle/>
          <a:p>
            <a:fld id="{745A082F-C6C3-8245-845A-6C44C9809FBB}" type="slidenum">
              <a:rPr kumimoji="1" lang="zh-CN" altLang="en-US" smtClean="0"/>
              <a:t>4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Simulation results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47D90E2C-859C-4FE0-B0F0-A58B9C6B98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8216988"/>
              </p:ext>
            </p:extLst>
          </p:nvPr>
        </p:nvGraphicFramePr>
        <p:xfrm>
          <a:off x="2701338" y="1680290"/>
          <a:ext cx="6282867" cy="1734124"/>
        </p:xfrm>
        <a:graphic>
          <a:graphicData uri="http://schemas.openxmlformats.org/drawingml/2006/table">
            <a:tbl>
              <a:tblPr/>
              <a:tblGrid>
                <a:gridCol w="790485">
                  <a:extLst>
                    <a:ext uri="{9D8B030D-6E8A-4147-A177-3AD203B41FA5}">
                      <a16:colId xmlns:a16="http://schemas.microsoft.com/office/drawing/2014/main" val="225426683"/>
                    </a:ext>
                  </a:extLst>
                </a:gridCol>
                <a:gridCol w="783028">
                  <a:extLst>
                    <a:ext uri="{9D8B030D-6E8A-4147-A177-3AD203B41FA5}">
                      <a16:colId xmlns:a16="http://schemas.microsoft.com/office/drawing/2014/main" val="1969628910"/>
                    </a:ext>
                  </a:extLst>
                </a:gridCol>
                <a:gridCol w="783028">
                  <a:extLst>
                    <a:ext uri="{9D8B030D-6E8A-4147-A177-3AD203B41FA5}">
                      <a16:colId xmlns:a16="http://schemas.microsoft.com/office/drawing/2014/main" val="936647470"/>
                    </a:ext>
                  </a:extLst>
                </a:gridCol>
                <a:gridCol w="783028">
                  <a:extLst>
                    <a:ext uri="{9D8B030D-6E8A-4147-A177-3AD203B41FA5}">
                      <a16:colId xmlns:a16="http://schemas.microsoft.com/office/drawing/2014/main" val="40591522"/>
                    </a:ext>
                  </a:extLst>
                </a:gridCol>
                <a:gridCol w="783028">
                  <a:extLst>
                    <a:ext uri="{9D8B030D-6E8A-4147-A177-3AD203B41FA5}">
                      <a16:colId xmlns:a16="http://schemas.microsoft.com/office/drawing/2014/main" val="2932648746"/>
                    </a:ext>
                  </a:extLst>
                </a:gridCol>
                <a:gridCol w="783028">
                  <a:extLst>
                    <a:ext uri="{9D8B030D-6E8A-4147-A177-3AD203B41FA5}">
                      <a16:colId xmlns:a16="http://schemas.microsoft.com/office/drawing/2014/main" val="295669038"/>
                    </a:ext>
                  </a:extLst>
                </a:gridCol>
                <a:gridCol w="783028">
                  <a:extLst>
                    <a:ext uri="{9D8B030D-6E8A-4147-A177-3AD203B41FA5}">
                      <a16:colId xmlns:a16="http://schemas.microsoft.com/office/drawing/2014/main" val="1413421204"/>
                    </a:ext>
                  </a:extLst>
                </a:gridCol>
                <a:gridCol w="794214">
                  <a:extLst>
                    <a:ext uri="{9D8B030D-6E8A-4147-A177-3AD203B41FA5}">
                      <a16:colId xmlns:a16="http://schemas.microsoft.com/office/drawing/2014/main" val="1435966426"/>
                    </a:ext>
                  </a:extLst>
                </a:gridCol>
              </a:tblGrid>
              <a:tr h="24773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9248296"/>
                  </a:ext>
                </a:extLst>
              </a:tr>
              <a:tr h="24773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9824103"/>
                  </a:ext>
                </a:extLst>
              </a:tr>
              <a:tr h="24773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050" b="0" i="0" u="none" strike="noStrike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1936282"/>
                  </a:ext>
                </a:extLst>
              </a:tr>
              <a:tr h="24773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5364996"/>
                  </a:ext>
                </a:extLst>
              </a:tr>
              <a:tr h="24773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106.7%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8041751"/>
                  </a:ext>
                </a:extLst>
              </a:tr>
              <a:tr h="24773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108.5%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240110"/>
                  </a:ext>
                </a:extLst>
              </a:tr>
              <a:tr h="24773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5324826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D0986F53-1E8B-4BEB-BBAA-A85948E7D3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293824"/>
              </p:ext>
            </p:extLst>
          </p:nvPr>
        </p:nvGraphicFramePr>
        <p:xfrm>
          <a:off x="2701338" y="3785716"/>
          <a:ext cx="6282865" cy="2073544"/>
        </p:xfrm>
        <a:graphic>
          <a:graphicData uri="http://schemas.openxmlformats.org/drawingml/2006/table">
            <a:tbl>
              <a:tblPr/>
              <a:tblGrid>
                <a:gridCol w="790484">
                  <a:extLst>
                    <a:ext uri="{9D8B030D-6E8A-4147-A177-3AD203B41FA5}">
                      <a16:colId xmlns:a16="http://schemas.microsoft.com/office/drawing/2014/main" val="1178351283"/>
                    </a:ext>
                  </a:extLst>
                </a:gridCol>
                <a:gridCol w="783028">
                  <a:extLst>
                    <a:ext uri="{9D8B030D-6E8A-4147-A177-3AD203B41FA5}">
                      <a16:colId xmlns:a16="http://schemas.microsoft.com/office/drawing/2014/main" val="4256529246"/>
                    </a:ext>
                  </a:extLst>
                </a:gridCol>
                <a:gridCol w="783028">
                  <a:extLst>
                    <a:ext uri="{9D8B030D-6E8A-4147-A177-3AD203B41FA5}">
                      <a16:colId xmlns:a16="http://schemas.microsoft.com/office/drawing/2014/main" val="3867249843"/>
                    </a:ext>
                  </a:extLst>
                </a:gridCol>
                <a:gridCol w="783028">
                  <a:extLst>
                    <a:ext uri="{9D8B030D-6E8A-4147-A177-3AD203B41FA5}">
                      <a16:colId xmlns:a16="http://schemas.microsoft.com/office/drawing/2014/main" val="628661346"/>
                    </a:ext>
                  </a:extLst>
                </a:gridCol>
                <a:gridCol w="783028">
                  <a:extLst>
                    <a:ext uri="{9D8B030D-6E8A-4147-A177-3AD203B41FA5}">
                      <a16:colId xmlns:a16="http://schemas.microsoft.com/office/drawing/2014/main" val="269435163"/>
                    </a:ext>
                  </a:extLst>
                </a:gridCol>
                <a:gridCol w="783028">
                  <a:extLst>
                    <a:ext uri="{9D8B030D-6E8A-4147-A177-3AD203B41FA5}">
                      <a16:colId xmlns:a16="http://schemas.microsoft.com/office/drawing/2014/main" val="4276194704"/>
                    </a:ext>
                  </a:extLst>
                </a:gridCol>
                <a:gridCol w="783028">
                  <a:extLst>
                    <a:ext uri="{9D8B030D-6E8A-4147-A177-3AD203B41FA5}">
                      <a16:colId xmlns:a16="http://schemas.microsoft.com/office/drawing/2014/main" val="3027694743"/>
                    </a:ext>
                  </a:extLst>
                </a:gridCol>
                <a:gridCol w="794213">
                  <a:extLst>
                    <a:ext uri="{9D8B030D-6E8A-4147-A177-3AD203B41FA5}">
                      <a16:colId xmlns:a16="http://schemas.microsoft.com/office/drawing/2014/main" val="3611960997"/>
                    </a:ext>
                  </a:extLst>
                </a:gridCol>
              </a:tblGrid>
              <a:tr h="259193"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7619058"/>
                  </a:ext>
                </a:extLst>
              </a:tr>
              <a:tr h="259193"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38115"/>
                  </a:ext>
                </a:extLst>
              </a:tr>
              <a:tr h="259193"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9178733"/>
                  </a:ext>
                </a:extLst>
              </a:tr>
              <a:tr h="2591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704497"/>
                  </a:ext>
                </a:extLst>
              </a:tr>
              <a:tr h="2591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588998"/>
                  </a:ext>
                </a:extLst>
              </a:tr>
              <a:tr h="2591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6326802"/>
                  </a:ext>
                </a:extLst>
              </a:tr>
              <a:tr h="2591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8412556"/>
                  </a:ext>
                </a:extLst>
              </a:tr>
              <a:tr h="2591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5342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7899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29486" y="1284970"/>
            <a:ext cx="11107685" cy="425469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This contribution proposes TALF in the loop filtering: </a:t>
            </a:r>
          </a:p>
          <a:p>
            <a:pPr marL="971550" lvl="1" indent="-28575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Uni-directional and bi-directional filtering are proposed,</a:t>
            </a:r>
          </a:p>
          <a:p>
            <a:pPr marL="971550" lvl="1" indent="-28575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The reusing of history filters, the non-linear clipping and the adaptive precision are included in TALF.</a:t>
            </a:r>
          </a:p>
          <a:p>
            <a:pPr marL="285750" indent="-28575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The partial results show coding performance improvement beyond the ECM-13.0.</a:t>
            </a:r>
          </a:p>
          <a:p>
            <a:pPr marL="285750" indent="-28575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It is suggested to further study the proposed method in EE2.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kumimoji="1" lang="en-US" altLang="zh-CN" sz="18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5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Conclusions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9250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">
      <a:dk1>
        <a:srgbClr val="201F1C"/>
      </a:dk1>
      <a:lt1>
        <a:srgbClr val="FAFAFA"/>
      </a:lt1>
      <a:dk2>
        <a:srgbClr val="201F1C"/>
      </a:dk2>
      <a:lt2>
        <a:srgbClr val="FAFAFA"/>
      </a:lt2>
      <a:accent1>
        <a:srgbClr val="046938"/>
      </a:accent1>
      <a:accent2>
        <a:srgbClr val="2CFF73"/>
      </a:accent2>
      <a:accent3>
        <a:srgbClr val="A07E6D"/>
      </a:accent3>
      <a:accent4>
        <a:srgbClr val="B995FF"/>
      </a:accent4>
      <a:accent5>
        <a:srgbClr val="706C66"/>
      </a:accent5>
      <a:accent6>
        <a:srgbClr val="C3BFB9"/>
      </a:accent6>
      <a:hlink>
        <a:srgbClr val="046938"/>
      </a:hlink>
      <a:folHlink>
        <a:srgbClr val="DDD9D3"/>
      </a:folHlink>
    </a:clrScheme>
    <a:fontScheme name="OPPO Sans">
      <a:majorFont>
        <a:latin typeface="OPPO Sans"/>
        <a:ea typeface="OPPO Sans"/>
        <a:cs typeface=""/>
      </a:majorFont>
      <a:minorFont>
        <a:latin typeface="OPPO Sans"/>
        <a:ea typeface="OPPO 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6594</TotalTime>
  <Words>574</Words>
  <Application>Microsoft Office PowerPoint</Application>
  <PresentationFormat>宽屏</PresentationFormat>
  <Paragraphs>126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OPPO Sans</vt:lpstr>
      <vt:lpstr>OPPO Sans Medium</vt:lpstr>
      <vt:lpstr>等线</vt:lpstr>
      <vt:lpstr>宋体</vt:lpstr>
      <vt:lpstr>Arial</vt:lpstr>
      <vt:lpstr>Calibri</vt:lpstr>
      <vt:lpstr>Times New Roman</vt:lpstr>
      <vt:lpstr>Office 主题​​</vt:lpstr>
      <vt:lpstr>JVET-AI0324 AHG12: temporal ALF </vt:lpstr>
      <vt:lpstr>Proposed method (1/2)</vt:lpstr>
      <vt:lpstr>Proposed method (2/2)</vt:lpstr>
      <vt:lpstr>Simulation results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陈霜(Sher)</dc:creator>
  <cp:lastModifiedBy>徐陆航(LuhangXu)</cp:lastModifiedBy>
  <cp:revision>102</cp:revision>
  <dcterms:created xsi:type="dcterms:W3CDTF">2022-11-04T10:00:12Z</dcterms:created>
  <dcterms:modified xsi:type="dcterms:W3CDTF">2024-07-14T07:31:54Z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2052-3.9.6.6441</vt:lpwstr>
  </property>
</Properties>
</file>