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5">
  <p:sldMasterIdLst>
    <p:sldMasterId id="2147483662" r:id="rId1"/>
    <p:sldMasterId id="2147483665" r:id="rId2"/>
    <p:sldMasterId id="2147483683" r:id="rId3"/>
    <p:sldMasterId id="2147483697" r:id="rId4"/>
  </p:sldMasterIdLst>
  <p:notesMasterIdLst>
    <p:notesMasterId r:id="rId19"/>
  </p:notesMasterIdLst>
  <p:sldIdLst>
    <p:sldId id="302" r:id="rId5"/>
    <p:sldId id="797" r:id="rId6"/>
    <p:sldId id="798" r:id="rId7"/>
    <p:sldId id="789" r:id="rId8"/>
    <p:sldId id="784" r:id="rId9"/>
    <p:sldId id="264" r:id="rId10"/>
    <p:sldId id="269" r:id="rId11"/>
    <p:sldId id="256" r:id="rId12"/>
    <p:sldId id="266" r:id="rId13"/>
    <p:sldId id="802" r:id="rId14"/>
    <p:sldId id="803" r:id="rId15"/>
    <p:sldId id="805" r:id="rId16"/>
    <p:sldId id="808" r:id="rId17"/>
    <p:sldId id="806" r:id="rId1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5" autoAdjust="0"/>
    <p:restoredTop sz="94638" autoAdjust="0"/>
  </p:normalViewPr>
  <p:slideViewPr>
    <p:cSldViewPr snapToGrid="0">
      <p:cViewPr varScale="1">
        <p:scale>
          <a:sx n="125" d="100"/>
          <a:sy n="125" d="100"/>
        </p:scale>
        <p:origin x="267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28A6987-FC01-4F5D-B749-31456C2C240D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9675E732-E16B-41E5-BE1F-4C74D39E1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-9144" y="-9144"/>
            <a:ext cx="12207240" cy="6876288"/>
          </a:xfrm>
        </p:spPr>
        <p:txBody>
          <a:bodyPr tIns="2286000"/>
          <a:lstStyle>
            <a:lvl1pPr algn="ctr">
              <a:defRPr sz="2400"/>
            </a:lvl1pPr>
          </a:lstStyle>
          <a:p>
            <a:r>
              <a:rPr lang="en-GB" dirty="0"/>
              <a:t>Drag picture to placeholder or click </a:t>
            </a:r>
            <a:br>
              <a:rPr lang="en-GB" dirty="0"/>
            </a:br>
            <a:r>
              <a:rPr lang="en-GB" dirty="0"/>
              <a:t>icon to add, then send to back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BB11676-3B3C-4531-A2CC-A11E03B470A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83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4500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48AACB21-97F4-42DE-8818-D0EA6334F3BC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091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37"/>
          <p:cNvSpPr/>
          <p:nvPr userDrawn="1"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BEE373D2-9921-47BF-B247-6A051199CDD8}" type="datetime1">
              <a:rPr lang="pl-PL" smtClean="0"/>
              <a:t>12.07.2024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3184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ndowpa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688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Optio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D6854C22-2C10-4714-A08E-FFA9C0B29DA8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28405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5C177F93-99FF-479D-A771-000137033151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78476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029D327C-01DF-41EF-9E61-0239368FB25B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pic>
        <p:nvPicPr>
          <p:cNvPr id="7" name="svg&gt;.pdf"/>
          <p:cNvPicPr/>
          <p:nvPr userDrawn="1"/>
        </p:nvPicPr>
        <p:blipFill>
          <a:blip r:embed="rId3" cstate="email">
            <a:alphaModFix am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22178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185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13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1800"/>
            </a:lvl1pPr>
            <a:lvl2pPr>
              <a:defRPr sz="14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1676-3B3C-4531-A2CC-A11E03B470A8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2880" y="274320"/>
            <a:ext cx="274320" cy="19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25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29512"/>
            <a:ext cx="10363200" cy="1471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835"/>
            <a:ext cx="8534400" cy="1750979"/>
          </a:xfrm>
        </p:spPr>
        <p:txBody>
          <a:bodyPr/>
          <a:lstStyle>
            <a:lvl1pPr marL="0" indent="0" algn="ctr">
              <a:buNone/>
              <a:defRPr/>
            </a:lvl1pPr>
            <a:lvl2pPr marL="609036" indent="0" algn="ctr">
              <a:buNone/>
              <a:defRPr/>
            </a:lvl2pPr>
            <a:lvl3pPr marL="1218072" indent="0" algn="ctr">
              <a:buNone/>
              <a:defRPr/>
            </a:lvl3pPr>
            <a:lvl4pPr marL="1827108" indent="0" algn="ctr">
              <a:buNone/>
              <a:defRPr/>
            </a:lvl4pPr>
            <a:lvl5pPr marL="2436144" indent="0" algn="ctr">
              <a:buNone/>
              <a:defRPr/>
            </a:lvl5pPr>
            <a:lvl6pPr marL="3045181" indent="0" algn="ctr">
              <a:buNone/>
              <a:defRPr/>
            </a:lvl6pPr>
            <a:lvl7pPr marL="3654217" indent="0" algn="ctr">
              <a:buNone/>
              <a:defRPr/>
            </a:lvl7pPr>
            <a:lvl8pPr marL="4263253" indent="0" algn="ctr">
              <a:buNone/>
              <a:defRPr/>
            </a:lvl8pPr>
            <a:lvl9pPr marL="487228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514D4-566D-404F-BC21-E1F55180D066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21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F4476-D86E-4845-A5B7-10E12F427CDB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18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052"/>
            <a:ext cx="10363200" cy="1361872"/>
          </a:xfrm>
        </p:spPr>
        <p:txBody>
          <a:bodyPr anchor="t"/>
          <a:lstStyle>
            <a:lvl1pPr algn="l">
              <a:defRPr sz="532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7725"/>
            <a:ext cx="10363200" cy="1499328"/>
          </a:xfrm>
        </p:spPr>
        <p:txBody>
          <a:bodyPr anchor="b"/>
          <a:lstStyle>
            <a:lvl1pPr marL="0" indent="0">
              <a:buNone/>
              <a:defRPr sz="2664"/>
            </a:lvl1pPr>
            <a:lvl2pPr marL="609036" indent="0">
              <a:buNone/>
              <a:defRPr sz="2398"/>
            </a:lvl2pPr>
            <a:lvl3pPr marL="1218072" indent="0">
              <a:buNone/>
              <a:defRPr sz="2131"/>
            </a:lvl3pPr>
            <a:lvl4pPr marL="1827108" indent="0">
              <a:buNone/>
              <a:defRPr sz="1865"/>
            </a:lvl4pPr>
            <a:lvl5pPr marL="2436144" indent="0">
              <a:buNone/>
              <a:defRPr sz="1865"/>
            </a:lvl5pPr>
            <a:lvl6pPr marL="3045181" indent="0">
              <a:buNone/>
              <a:defRPr sz="1865"/>
            </a:lvl6pPr>
            <a:lvl7pPr marL="3654217" indent="0">
              <a:buNone/>
              <a:defRPr sz="1865"/>
            </a:lvl7pPr>
            <a:lvl8pPr marL="4263253" indent="0">
              <a:buNone/>
              <a:defRPr sz="1865"/>
            </a:lvl8pPr>
            <a:lvl9pPr marL="4872289" indent="0">
              <a:buNone/>
              <a:defRPr sz="18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8E69-7A12-4270-BF9B-739C7D5CA731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55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093305"/>
            <a:ext cx="5384800" cy="4567770"/>
          </a:xfrm>
        </p:spPr>
        <p:txBody>
          <a:bodyPr/>
          <a:lstStyle>
            <a:lvl1pPr>
              <a:defRPr sz="3730"/>
            </a:lvl1pPr>
            <a:lvl2pPr>
              <a:defRPr sz="3197"/>
            </a:lvl2pPr>
            <a:lvl3pPr>
              <a:defRPr sz="2664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093305"/>
            <a:ext cx="5384800" cy="4567770"/>
          </a:xfrm>
        </p:spPr>
        <p:txBody>
          <a:bodyPr/>
          <a:lstStyle>
            <a:lvl1pPr>
              <a:defRPr sz="3730"/>
            </a:lvl1pPr>
            <a:lvl2pPr>
              <a:defRPr sz="3197"/>
            </a:lvl2pPr>
            <a:lvl3pPr>
              <a:defRPr sz="2664"/>
            </a:lvl3pPr>
            <a:lvl4pPr>
              <a:defRPr sz="2398"/>
            </a:lvl4pPr>
            <a:lvl5pPr>
              <a:defRPr sz="2398"/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F65D1-EE86-43EF-9F19-D8EFCB498B9B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593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912"/>
            <a:ext cx="10972800" cy="114194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280"/>
            <a:ext cx="5386917" cy="638642"/>
          </a:xfrm>
        </p:spPr>
        <p:txBody>
          <a:bodyPr anchor="b"/>
          <a:lstStyle>
            <a:lvl1pPr marL="0" indent="0">
              <a:buNone/>
              <a:defRPr sz="3197" b="1"/>
            </a:lvl1pPr>
            <a:lvl2pPr marL="609036" indent="0">
              <a:buNone/>
              <a:defRPr sz="2664" b="1"/>
            </a:lvl2pPr>
            <a:lvl3pPr marL="1218072" indent="0">
              <a:buNone/>
              <a:defRPr sz="2398" b="1"/>
            </a:lvl3pPr>
            <a:lvl4pPr marL="1827108" indent="0">
              <a:buNone/>
              <a:defRPr sz="2131" b="1"/>
            </a:lvl4pPr>
            <a:lvl5pPr marL="2436144" indent="0">
              <a:buNone/>
              <a:defRPr sz="2131" b="1"/>
            </a:lvl5pPr>
            <a:lvl6pPr marL="3045181" indent="0">
              <a:buNone/>
              <a:defRPr sz="2131" b="1"/>
            </a:lvl6pPr>
            <a:lvl7pPr marL="3654217" indent="0">
              <a:buNone/>
              <a:defRPr sz="2131" b="1"/>
            </a:lvl7pPr>
            <a:lvl8pPr marL="4263253" indent="0">
              <a:buNone/>
              <a:defRPr sz="2131" b="1"/>
            </a:lvl8pPr>
            <a:lvl9pPr marL="4872289" indent="0">
              <a:buNone/>
              <a:defRPr sz="213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3920"/>
            <a:ext cx="5386917" cy="3952391"/>
          </a:xfrm>
        </p:spPr>
        <p:txBody>
          <a:bodyPr/>
          <a:lstStyle>
            <a:lvl1pPr>
              <a:defRPr sz="3197"/>
            </a:lvl1pPr>
            <a:lvl2pPr>
              <a:defRPr sz="2664"/>
            </a:lvl2pPr>
            <a:lvl3pPr>
              <a:defRPr sz="2398"/>
            </a:lvl3pPr>
            <a:lvl4pPr>
              <a:defRPr sz="2131"/>
            </a:lvl4pPr>
            <a:lvl5pPr>
              <a:defRPr sz="2131"/>
            </a:lvl5pPr>
            <a:lvl6pPr>
              <a:defRPr sz="2131"/>
            </a:lvl6pPr>
            <a:lvl7pPr>
              <a:defRPr sz="2131"/>
            </a:lvl7pPr>
            <a:lvl8pPr>
              <a:defRPr sz="2131"/>
            </a:lvl8pPr>
            <a:lvl9pPr>
              <a:defRPr sz="213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280"/>
            <a:ext cx="5389033" cy="638642"/>
          </a:xfrm>
        </p:spPr>
        <p:txBody>
          <a:bodyPr anchor="b"/>
          <a:lstStyle>
            <a:lvl1pPr marL="0" indent="0">
              <a:buNone/>
              <a:defRPr sz="3197" b="1"/>
            </a:lvl1pPr>
            <a:lvl2pPr marL="609036" indent="0">
              <a:buNone/>
              <a:defRPr sz="2664" b="1"/>
            </a:lvl2pPr>
            <a:lvl3pPr marL="1218072" indent="0">
              <a:buNone/>
              <a:defRPr sz="2398" b="1"/>
            </a:lvl3pPr>
            <a:lvl4pPr marL="1827108" indent="0">
              <a:buNone/>
              <a:defRPr sz="2131" b="1"/>
            </a:lvl4pPr>
            <a:lvl5pPr marL="2436144" indent="0">
              <a:buNone/>
              <a:defRPr sz="2131" b="1"/>
            </a:lvl5pPr>
            <a:lvl6pPr marL="3045181" indent="0">
              <a:buNone/>
              <a:defRPr sz="2131" b="1"/>
            </a:lvl6pPr>
            <a:lvl7pPr marL="3654217" indent="0">
              <a:buNone/>
              <a:defRPr sz="2131" b="1"/>
            </a:lvl7pPr>
            <a:lvl8pPr marL="4263253" indent="0">
              <a:buNone/>
              <a:defRPr sz="2131" b="1"/>
            </a:lvl8pPr>
            <a:lvl9pPr marL="4872289" indent="0">
              <a:buNone/>
              <a:defRPr sz="213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3920"/>
            <a:ext cx="5389033" cy="3952391"/>
          </a:xfrm>
        </p:spPr>
        <p:txBody>
          <a:bodyPr/>
          <a:lstStyle>
            <a:lvl1pPr>
              <a:defRPr sz="3197"/>
            </a:lvl1pPr>
            <a:lvl2pPr>
              <a:defRPr sz="2664"/>
            </a:lvl2pPr>
            <a:lvl3pPr>
              <a:defRPr sz="2398"/>
            </a:lvl3pPr>
            <a:lvl4pPr>
              <a:defRPr sz="2131"/>
            </a:lvl4pPr>
            <a:lvl5pPr>
              <a:defRPr sz="2131"/>
            </a:lvl5pPr>
            <a:lvl6pPr>
              <a:defRPr sz="2131"/>
            </a:lvl6pPr>
            <a:lvl7pPr>
              <a:defRPr sz="2131"/>
            </a:lvl7pPr>
            <a:lvl8pPr>
              <a:defRPr sz="2131"/>
            </a:lvl8pPr>
            <a:lvl9pPr>
              <a:defRPr sz="213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C090A-5549-416B-81DC-4E0C7B18C2CC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43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F1D23-6643-4D02-8D01-B8249EC86CB5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94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FA2C1-75D0-45EB-BA02-5DCD525364BD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673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7" y="272801"/>
            <a:ext cx="4011084" cy="1163090"/>
          </a:xfrm>
        </p:spPr>
        <p:txBody>
          <a:bodyPr anchor="b"/>
          <a:lstStyle>
            <a:lvl1pPr algn="l">
              <a:defRPr sz="266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2798"/>
            <a:ext cx="6815667" cy="5853513"/>
          </a:xfrm>
        </p:spPr>
        <p:txBody>
          <a:bodyPr/>
          <a:lstStyle>
            <a:lvl1pPr>
              <a:defRPr sz="4263"/>
            </a:lvl1pPr>
            <a:lvl2pPr>
              <a:defRPr sz="3730"/>
            </a:lvl2pPr>
            <a:lvl3pPr>
              <a:defRPr sz="3197"/>
            </a:lvl3pPr>
            <a:lvl4pPr>
              <a:defRPr sz="2664"/>
            </a:lvl4pPr>
            <a:lvl5pPr>
              <a:defRPr sz="2664"/>
            </a:lvl5pPr>
            <a:lvl6pPr>
              <a:defRPr sz="2664"/>
            </a:lvl6pPr>
            <a:lvl7pPr>
              <a:defRPr sz="2664"/>
            </a:lvl7pPr>
            <a:lvl8pPr>
              <a:defRPr sz="2664"/>
            </a:lvl8pPr>
            <a:lvl9pPr>
              <a:defRPr sz="26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7" y="1435896"/>
            <a:ext cx="4011084" cy="4690423"/>
          </a:xfrm>
        </p:spPr>
        <p:txBody>
          <a:bodyPr/>
          <a:lstStyle>
            <a:lvl1pPr marL="0" indent="0">
              <a:buNone/>
              <a:defRPr sz="1865"/>
            </a:lvl1pPr>
            <a:lvl2pPr marL="609036" indent="0">
              <a:buNone/>
              <a:defRPr sz="1599"/>
            </a:lvl2pPr>
            <a:lvl3pPr marL="1218072" indent="0">
              <a:buNone/>
              <a:defRPr sz="1332"/>
            </a:lvl3pPr>
            <a:lvl4pPr marL="1827108" indent="0">
              <a:buNone/>
              <a:defRPr sz="1199"/>
            </a:lvl4pPr>
            <a:lvl5pPr marL="2436144" indent="0">
              <a:buNone/>
              <a:defRPr sz="1199"/>
            </a:lvl5pPr>
            <a:lvl6pPr marL="3045181" indent="0">
              <a:buNone/>
              <a:defRPr sz="1199"/>
            </a:lvl6pPr>
            <a:lvl7pPr marL="3654217" indent="0">
              <a:buNone/>
              <a:defRPr sz="1199"/>
            </a:lvl7pPr>
            <a:lvl8pPr marL="4263253" indent="0">
              <a:buNone/>
              <a:defRPr sz="1199"/>
            </a:lvl8pPr>
            <a:lvl9pPr marL="4872289" indent="0">
              <a:buNone/>
              <a:defRPr sz="11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18678-2F45-4BA4-8CBE-6E4AFBA18B84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212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388"/>
            <a:ext cx="7315200" cy="566742"/>
          </a:xfrm>
        </p:spPr>
        <p:txBody>
          <a:bodyPr anchor="b"/>
          <a:lstStyle>
            <a:lvl1pPr algn="l">
              <a:defRPr sz="266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3274"/>
            <a:ext cx="7315200" cy="4115223"/>
          </a:xfrm>
        </p:spPr>
        <p:txBody>
          <a:bodyPr/>
          <a:lstStyle>
            <a:lvl1pPr marL="0" indent="0">
              <a:buNone/>
              <a:defRPr sz="4263"/>
            </a:lvl1pPr>
            <a:lvl2pPr marL="609036" indent="0">
              <a:buNone/>
              <a:defRPr sz="3730"/>
            </a:lvl2pPr>
            <a:lvl3pPr marL="1218072" indent="0">
              <a:buNone/>
              <a:defRPr sz="3197"/>
            </a:lvl3pPr>
            <a:lvl4pPr marL="1827108" indent="0">
              <a:buNone/>
              <a:defRPr sz="2664"/>
            </a:lvl4pPr>
            <a:lvl5pPr marL="2436144" indent="0">
              <a:buNone/>
              <a:defRPr sz="2664"/>
            </a:lvl5pPr>
            <a:lvl6pPr marL="3045181" indent="0">
              <a:buNone/>
              <a:defRPr sz="2664"/>
            </a:lvl6pPr>
            <a:lvl7pPr marL="3654217" indent="0">
              <a:buNone/>
              <a:defRPr sz="2664"/>
            </a:lvl7pPr>
            <a:lvl8pPr marL="4263253" indent="0">
              <a:buNone/>
              <a:defRPr sz="2664"/>
            </a:lvl8pPr>
            <a:lvl9pPr marL="4872289" indent="0">
              <a:buNone/>
              <a:defRPr sz="2664"/>
            </a:lvl9pPr>
          </a:lstStyle>
          <a:p>
            <a:pPr lvl="0"/>
            <a:endParaRPr lang="en-US" noProof="0">
              <a:sym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131"/>
            <a:ext cx="7315200" cy="805705"/>
          </a:xfrm>
        </p:spPr>
        <p:txBody>
          <a:bodyPr/>
          <a:lstStyle>
            <a:lvl1pPr marL="0" indent="0">
              <a:buNone/>
              <a:defRPr sz="1865"/>
            </a:lvl1pPr>
            <a:lvl2pPr marL="609036" indent="0">
              <a:buNone/>
              <a:defRPr sz="1599"/>
            </a:lvl2pPr>
            <a:lvl3pPr marL="1218072" indent="0">
              <a:buNone/>
              <a:defRPr sz="1332"/>
            </a:lvl3pPr>
            <a:lvl4pPr marL="1827108" indent="0">
              <a:buNone/>
              <a:defRPr sz="1199"/>
            </a:lvl4pPr>
            <a:lvl5pPr marL="2436144" indent="0">
              <a:buNone/>
              <a:defRPr sz="1199"/>
            </a:lvl5pPr>
            <a:lvl6pPr marL="3045181" indent="0">
              <a:buNone/>
              <a:defRPr sz="1199"/>
            </a:lvl6pPr>
            <a:lvl7pPr marL="3654217" indent="0">
              <a:buNone/>
              <a:defRPr sz="1199"/>
            </a:lvl7pPr>
            <a:lvl8pPr marL="4263253" indent="0">
              <a:buNone/>
              <a:defRPr sz="1199"/>
            </a:lvl8pPr>
            <a:lvl9pPr marL="4872289" indent="0">
              <a:buNone/>
              <a:defRPr sz="11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69656-E1F7-4C60-B20F-21F2897AA6F8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3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86334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47812-AF26-4C12-A187-85ADDDD2F14F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7782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82763"/>
            <a:ext cx="2743200" cy="52783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2763"/>
            <a:ext cx="8026400" cy="52783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BF7E8-0D03-4DC5-AB54-500F19005FDD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57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2766"/>
            <a:ext cx="10972800" cy="5096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9347200" y="6062878"/>
            <a:ext cx="2032000" cy="4017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JVET-AI0194 - Dolby Laboratories, Inc.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E1D6-C90E-4C74-8AB6-989E0000C511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41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587A74A-2612-4557-9657-1C2B1BBA32FE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149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27DEAE0-1D63-4A82-B882-F970448CAA64}" type="datetime1">
              <a:rPr lang="pl-PL" smtClean="0"/>
              <a:t>12.07.2024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742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98528AF-F7F7-4AAE-AFA1-E5ED1E045211}" type="datetime1">
              <a:rPr lang="pl-PL" smtClean="0"/>
              <a:t>12.07.2024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7665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A81DB39-655A-4D3A-899C-47800C6445FF}" type="datetime1">
              <a:rPr lang="pl-PL" smtClean="0"/>
              <a:t>12.07.2024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94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8E791D3-B00F-4154-9EEE-D22423D8FE4E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466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04C3645D-A45B-4ADF-A2C4-140422E99B24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3927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A7CC1E66-CDD3-4E21-981E-02EC4FA870F5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3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16758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0698E9A9-842E-4F6C-AFB2-F5DC4BF2663F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7672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CD932EB-346C-4418-8037-08A94D1BA831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47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40234DD-226B-4A9E-8573-CFC32DFAED0C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3919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F7420-C785-F244-9850-DF7DA277C0E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0CE2419-C14E-4B1D-B448-20A92697EE5E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2B04B97-CD79-5942-803A-AF66DACDC75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592286-4527-3B4C-8DB0-A0B80C55D2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655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484D30D-F69C-4287-8EAA-ECA94F2F13F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2725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3474376-EDD0-4C9E-AC2C-158F69F267CB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3330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77FCAC7-6BF4-46B7-96EB-99A2ADEB9D40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96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0372810-D34F-4F82-9FB7-E5D7F5C4FD57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198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7B97B1C3-D1C6-4BB4-9098-F6A97245665E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370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D8689DA-B399-4EE3-A014-64637CF0E11B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6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ChangeAspect="1" noEditPoints="1"/>
          </p:cNvSpPr>
          <p:nvPr userDrawn="1"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 userDrawn="1"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4467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31D7041-F911-4DC3-85AB-4E58AE524AC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4113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3DB9112-D9D7-411A-9B51-A1BA22BB3594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0188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59B476C-C35E-4D83-BB3A-75FD1AB2E43C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061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DE7ED62-B863-4534-957C-867B291F460D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0530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E621531-C761-4E53-9B71-C113A30CD83C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455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EE44D77-E655-46B9-93A2-B3C4ADDF8F4E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1616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2F34B2A-25A1-4880-98B5-BFAA513163AD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0359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6079090-93B7-4D32-ACC9-AC7B93D0F7D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225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0387ACD-F967-4F00-8F9E-4753072FD7C7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7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3BF32C06-E8AD-4452-8D29-F53ACEE14F5D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34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85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769D792-08F7-432F-825C-572CCFE84384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039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2EAED5A-3355-477E-B12F-1D5CFE880E14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83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C6A0C9D-47F7-48B8-AAB7-0398745CEBF7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3629F3A-068D-48CB-9B47-3B99F5BF5D5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310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3A68E52-EB2B-4860-ABDA-4286CCB9D3D9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093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C6D4CCD-B24F-4C3C-9224-0DA76F75B3D9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260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595D364-BA2E-4EF3-B479-85C580F5FC1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5777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3925002-DD09-4D0E-9310-209E55F6C78F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278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1BEA414-C63A-48AF-A7C4-1FB27BF223D1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536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6040D17-F33D-4865-8C36-B5AA0F0589DC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2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68C86F8C-10BE-4D94-AE95-B4721A175C0B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2021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4143218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978B8E-DC11-41D3-ADF8-1DD7D0D2F1B3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96022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7ACD-BA30-475F-B368-A253D67C59F8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491495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D7646BB-06A0-40EC-ABCE-9B62DDA39320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720187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0D0DAC-02F1-47F0-B0B2-2FBFCBA85D85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337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6F5FC5A-1008-48E6-B7AD-AE689AD35434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33073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0D5D8CB-2672-44F5-B359-3519EFB5F0E1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8939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355B9D9-8D1D-4297-A634-08FD016F0536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046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FEB4BB4-DC8B-405F-A4D0-B6CCDCB3CEE7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0652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0E38A29-3DFA-415B-9AD5-F27C15287018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Next LT Pro Regular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798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694388C-1F73-46DB-AB76-A3C78744C1B1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4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52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16ACC0E-C028-4942-B2B7-67C121DEA44F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586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E3F4742-001F-4935-9E5B-38C5F3E79DA3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43567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B467387F-6634-4335-BF25-755C40F0236A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5883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JVET-AI0194 - Dolby Laboratories,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256D36B-0158-48EF-A6BF-18EBD47E58AB}" type="datetime1">
              <a:rPr lang="pl-PL" smtClean="0"/>
              <a:t>12.07.2024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1662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6484E-006D-4996-A01A-5EBE3F5A7E2C}" type="datetime1">
              <a:rPr lang="pl-PL" smtClean="0"/>
              <a:t>12.07.2024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86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2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/>
          <a:lstStyle/>
          <a:p>
            <a:fld id="{07FC2C52-3F7B-4ECD-A81B-B51EA24F9022}" type="datetime1">
              <a:rPr lang="pl-PL" smtClean="0"/>
              <a:t>12.07.2024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88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9" Type="http://schemas.openxmlformats.org/officeDocument/2006/relationships/slideLayout" Target="../slideLayouts/slideLayout71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slideLayout" Target="../slideLayouts/slideLayout66.xml"/><Relationship Id="rId42" Type="http://schemas.openxmlformats.org/officeDocument/2006/relationships/slideLayout" Target="../slideLayouts/slideLayout74.xml"/><Relationship Id="rId47" Type="http://schemas.openxmlformats.org/officeDocument/2006/relationships/slideLayout" Target="../slideLayouts/slideLayout79.xml"/><Relationship Id="rId50" Type="http://schemas.openxmlformats.org/officeDocument/2006/relationships/slideLayout" Target="../slideLayouts/slideLayout82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slideLayout" Target="../slideLayouts/slideLayout65.xml"/><Relationship Id="rId38" Type="http://schemas.openxmlformats.org/officeDocument/2006/relationships/slideLayout" Target="../slideLayouts/slideLayout70.xml"/><Relationship Id="rId46" Type="http://schemas.openxmlformats.org/officeDocument/2006/relationships/slideLayout" Target="../slideLayouts/slideLayout78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41" Type="http://schemas.openxmlformats.org/officeDocument/2006/relationships/slideLayout" Target="../slideLayouts/slideLayout73.xml"/><Relationship Id="rId54" Type="http://schemas.openxmlformats.org/officeDocument/2006/relationships/theme" Target="../theme/theme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64.xml"/><Relationship Id="rId37" Type="http://schemas.openxmlformats.org/officeDocument/2006/relationships/slideLayout" Target="../slideLayouts/slideLayout69.xml"/><Relationship Id="rId40" Type="http://schemas.openxmlformats.org/officeDocument/2006/relationships/slideLayout" Target="../slideLayouts/slideLayout72.xml"/><Relationship Id="rId45" Type="http://schemas.openxmlformats.org/officeDocument/2006/relationships/slideLayout" Target="../slideLayouts/slideLayout77.xml"/><Relationship Id="rId53" Type="http://schemas.openxmlformats.org/officeDocument/2006/relationships/slideLayout" Target="../slideLayouts/slideLayout85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36" Type="http://schemas.openxmlformats.org/officeDocument/2006/relationships/slideLayout" Target="../slideLayouts/slideLayout68.xml"/><Relationship Id="rId49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4" Type="http://schemas.openxmlformats.org/officeDocument/2006/relationships/slideLayout" Target="../slideLayouts/slideLayout76.xml"/><Relationship Id="rId52" Type="http://schemas.openxmlformats.org/officeDocument/2006/relationships/slideLayout" Target="../slideLayouts/slideLayout84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Relationship Id="rId35" Type="http://schemas.openxmlformats.org/officeDocument/2006/relationships/slideLayout" Target="../slideLayouts/slideLayout67.xml"/><Relationship Id="rId43" Type="http://schemas.openxmlformats.org/officeDocument/2006/relationships/slideLayout" Target="../slideLayouts/slideLayout75.xml"/><Relationship Id="rId48" Type="http://schemas.openxmlformats.org/officeDocument/2006/relationships/slideLayout" Target="../slideLayouts/slideLayout80.xml"/><Relationship Id="rId8" Type="http://schemas.openxmlformats.org/officeDocument/2006/relationships/slideLayout" Target="../slideLayouts/slideLayout40.xml"/><Relationship Id="rId51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0119" y="822960"/>
            <a:ext cx="10287000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1719072"/>
            <a:ext cx="10287000" cy="44256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457745"/>
            <a:ext cx="274320" cy="914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1pPr>
          </a:lstStyle>
          <a:p>
            <a:fld id="{9BB11676-3B3C-4531-A2CC-A11E03B470A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99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96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110000"/>
        </a:lnSpc>
        <a:spcBef>
          <a:spcPts val="16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03504" indent="-182880" algn="l" defTabSz="914400" rtl="0" eaLnBrk="1" latinLnBrk="0" hangingPunct="1">
        <a:lnSpc>
          <a:spcPct val="110000"/>
        </a:lnSpc>
        <a:spcBef>
          <a:spcPts val="600"/>
        </a:spcBef>
        <a:buFont typeface="Dolby Gustan Book" panose="020B0504030301020103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01168" algn="l" defTabSz="914400" rtl="0" eaLnBrk="1" latinLnBrk="0" hangingPunct="1">
        <a:lnSpc>
          <a:spcPct val="11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0422" indent="-285750" algn="l" defTabSz="914400" rtl="0" eaLnBrk="1" latinLnBrk="0" hangingPunct="1">
        <a:lnSpc>
          <a:spcPct val="110000"/>
        </a:lnSpc>
        <a:spcBef>
          <a:spcPts val="600"/>
        </a:spcBef>
        <a:buFont typeface="Dolby Gustan Book" panose="020B05040303010201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07008" indent="-201168" algn="l" defTabSz="914400" rtl="0" eaLnBrk="1" latinLnBrk="0" hangingPunct="1">
        <a:lnSpc>
          <a:spcPct val="110000"/>
        </a:lnSpc>
        <a:spcBef>
          <a:spcPts val="6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44">
          <p15:clr>
            <a:srgbClr val="F26B43"/>
          </p15:clr>
        </p15:guide>
        <p15:guide id="2" pos="605">
          <p15:clr>
            <a:srgbClr val="F26B43"/>
          </p15:clr>
        </p15:guide>
        <p15:guide id="3" orient="horz" pos="1209">
          <p15:clr>
            <a:srgbClr val="F26B43"/>
          </p15:clr>
        </p15:guide>
        <p15:guide id="4" pos="7088">
          <p15:clr>
            <a:srgbClr val="F26B43"/>
          </p15:clr>
        </p15:guide>
        <p15:guide id="5" orient="horz" pos="41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7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LB_QUM_PPT_Bar_light_Universa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0397"/>
            <a:ext cx="12192000" cy="6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82766"/>
            <a:ext cx="10972800" cy="50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>
                <a:sym typeface="Arial" charset="0"/>
              </a:rPr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93305"/>
            <a:ext cx="10972800" cy="456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>
                <a:sym typeface="Arial" charset="0"/>
              </a:rPr>
              <a:t>Click to edit Master text styles</a:t>
            </a:r>
          </a:p>
          <a:p>
            <a:pPr lvl="1"/>
            <a:r>
              <a:rPr lang="en-US" altLang="zh-CN">
                <a:sym typeface="Arial" charset="0"/>
              </a:rPr>
              <a:t>Second level</a:t>
            </a:r>
          </a:p>
          <a:p>
            <a:pPr lvl="2"/>
            <a:r>
              <a:rPr lang="en-US" altLang="zh-CN">
                <a:sym typeface="Arial" charset="0"/>
              </a:rPr>
              <a:t>Third level</a:t>
            </a:r>
          </a:p>
          <a:p>
            <a:pPr lvl="3"/>
            <a:r>
              <a:rPr lang="en-US" altLang="zh-CN">
                <a:sym typeface="Arial" charset="0"/>
              </a:rPr>
              <a:t>Fourth level</a:t>
            </a:r>
          </a:p>
          <a:p>
            <a:pPr lvl="4"/>
            <a:r>
              <a:rPr lang="en-US" altLang="zh-CN">
                <a:sym typeface="Arial" charset="0"/>
              </a:rPr>
              <a:t>Fifth level</a:t>
            </a:r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03517" y="6062878"/>
            <a:ext cx="378883" cy="4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Wingdings" pitchFamily="2" charset="2"/>
              <a:buNone/>
              <a:defRPr sz="799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AA753C9-482A-476D-BA8C-00CC4AE62D35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1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charset="0"/>
        </a:defRPr>
      </a:lvl5pPr>
      <a:lvl6pPr marL="609036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1218072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827108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2436144" algn="l" rtl="0" eaLnBrk="0" fontAlgn="base" hangingPunct="0">
        <a:spcBef>
          <a:spcPct val="0"/>
        </a:spcBef>
        <a:spcAft>
          <a:spcPct val="0"/>
        </a:spcAft>
        <a:defRPr sz="373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304518" indent="-304518" algn="l" defTabSz="0" rtl="0" eaLnBrk="0" fontAlgn="base" hangingPunct="0">
        <a:spcBef>
          <a:spcPct val="75000"/>
        </a:spcBef>
        <a:spcAft>
          <a:spcPct val="0"/>
        </a:spcAft>
        <a:buFont typeface="Wingdings" pitchFamily="2" charset="2"/>
        <a:buChar char="v"/>
        <a:defRPr sz="2131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67640" indent="-310863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Ø"/>
        <a:defRPr sz="1865">
          <a:solidFill>
            <a:schemeClr val="tx1"/>
          </a:solidFill>
          <a:latin typeface="+mn-lt"/>
          <a:cs typeface="+mn-cs"/>
          <a:sym typeface="Arial" charset="0"/>
        </a:defRPr>
      </a:lvl2pPr>
      <a:lvl3pPr marL="1218072" indent="-298175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q"/>
        <a:defRPr sz="1599">
          <a:solidFill>
            <a:schemeClr val="tx1"/>
          </a:solidFill>
          <a:latin typeface="+mn-lt"/>
          <a:cs typeface="+mn-cs"/>
          <a:sym typeface="Arial" charset="0"/>
        </a:defRPr>
      </a:lvl3pPr>
      <a:lvl4pPr marL="1681194" indent="-310863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v"/>
        <a:defRPr sz="1599">
          <a:solidFill>
            <a:schemeClr val="tx1"/>
          </a:solidFill>
          <a:latin typeface="+mn-lt"/>
          <a:cs typeface="+mn-cs"/>
          <a:sym typeface="Arial" charset="0"/>
        </a:defRPr>
      </a:lvl4pPr>
      <a:lvl5pPr marL="2051267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charset="0"/>
        </a:defRPr>
      </a:lvl5pPr>
      <a:lvl6pPr marL="2660304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6pPr>
      <a:lvl7pPr marL="3269340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7pPr>
      <a:lvl8pPr marL="3878376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8pPr>
      <a:lvl9pPr marL="4487412" indent="-217816" algn="l" defTabSz="0" rtl="0" eaLnBrk="0" fontAlgn="base" hangingPunct="0">
        <a:spcBef>
          <a:spcPct val="25000"/>
        </a:spcBef>
        <a:spcAft>
          <a:spcPct val="0"/>
        </a:spcAft>
        <a:buFont typeface="Wingdings" pitchFamily="2" charset="2"/>
        <a:buChar char="§"/>
        <a:defRPr sz="1599">
          <a:solidFill>
            <a:schemeClr val="tx1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en-US"/>
      </a:defPPr>
      <a:lvl1pPr marL="0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36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72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08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44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181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17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53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289" algn="l" defTabSz="1218072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B832BAC-7A6D-42BE-998D-2E06E5CDF7BB}" type="datetime1">
              <a:rPr lang="pl-PL" smtClean="0"/>
              <a:t>12.07.2024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99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39" r:id="rId42"/>
    <p:sldLayoutId id="2147483740" r:id="rId43"/>
    <p:sldLayoutId id="2147483741" r:id="rId44"/>
    <p:sldLayoutId id="2147483742" r:id="rId45"/>
    <p:sldLayoutId id="2147483743" r:id="rId46"/>
    <p:sldLayoutId id="2147483744" r:id="rId47"/>
    <p:sldLayoutId id="2147483745" r:id="rId48"/>
    <p:sldLayoutId id="2147483746" r:id="rId49"/>
    <p:sldLayoutId id="2147483747" r:id="rId50"/>
    <p:sldLayoutId id="2147483748" r:id="rId51"/>
    <p:sldLayoutId id="2147483749" r:id="rId52"/>
    <p:sldLayoutId id="2147483750" r:id="rId5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72">
          <p15:clr>
            <a:srgbClr val="F26B43"/>
          </p15:clr>
        </p15:guide>
        <p15:guide id="4" orient="horz" pos="672">
          <p15:clr>
            <a:srgbClr val="F26B43"/>
          </p15:clr>
        </p15:guide>
        <p15:guide id="5" orient="horz" pos="3648">
          <p15:clr>
            <a:srgbClr val="F26B43"/>
          </p15:clr>
        </p15:guide>
        <p15:guide id="6" pos="7008">
          <p15:clr>
            <a:srgbClr val="F26B43"/>
          </p15:clr>
        </p15:guide>
        <p15:guide id="7" pos="3672">
          <p15:clr>
            <a:srgbClr val="FBAE40"/>
          </p15:clr>
        </p15:guide>
        <p15:guide id="8" pos="4008">
          <p15:clr>
            <a:srgbClr val="FBAE40"/>
          </p15:clr>
        </p15:guide>
        <p15:guide id="9" pos="5136">
          <p15:clr>
            <a:srgbClr val="FBAE40"/>
          </p15:clr>
        </p15:guide>
        <p15:guide id="11" pos="2904">
          <p15:clr>
            <a:srgbClr val="FBAE40"/>
          </p15:clr>
        </p15:guide>
        <p15:guide id="12" pos="4776">
          <p15:clr>
            <a:srgbClr val="FBAE40"/>
          </p15:clr>
        </p15:guide>
        <p15:guide id="13" orient="horz" pos="1056">
          <p15:clr>
            <a:srgbClr val="FBAE40"/>
          </p15:clr>
        </p15:guide>
        <p15:guide id="19" orient="horz" pos="1344">
          <p15:clr>
            <a:srgbClr val="FBAE40"/>
          </p15:clr>
        </p15:guide>
        <p15:guide id="20" orient="horz" pos="3984">
          <p15:clr>
            <a:srgbClr val="FBAE40"/>
          </p15:clr>
        </p15:guide>
        <p15:guide id="21" orient="horz" pos="336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5" Type="http://schemas.microsoft.com/office/2007/relationships/media" Target="../media/media3.avi"/><Relationship Id="rId10" Type="http://schemas.openxmlformats.org/officeDocument/2006/relationships/image" Target="../media/image23.png"/><Relationship Id="rId4" Type="http://schemas.openxmlformats.org/officeDocument/2006/relationships/video" Target="../media/media2.avi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media" Target="../media/media5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video" Target="../media/media6.avi"/><Relationship Id="rId5" Type="http://schemas.microsoft.com/office/2007/relationships/media" Target="../media/media6.avi"/><Relationship Id="rId10" Type="http://schemas.openxmlformats.org/officeDocument/2006/relationships/image" Target="../media/image26.png"/><Relationship Id="rId4" Type="http://schemas.openxmlformats.org/officeDocument/2006/relationships/video" Target="../media/media5.avi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8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6" Type="http://schemas.openxmlformats.org/officeDocument/2006/relationships/video" Target="../media/media9.avi"/><Relationship Id="rId5" Type="http://schemas.microsoft.com/office/2007/relationships/media" Target="../media/media9.avi"/><Relationship Id="rId10" Type="http://schemas.openxmlformats.org/officeDocument/2006/relationships/image" Target="../media/image29.png"/><Relationship Id="rId4" Type="http://schemas.openxmlformats.org/officeDocument/2006/relationships/video" Target="../media/media8.avi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11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0.avi"/><Relationship Id="rId1" Type="http://schemas.microsoft.com/office/2007/relationships/media" Target="../media/media10.avi"/><Relationship Id="rId6" Type="http://schemas.openxmlformats.org/officeDocument/2006/relationships/video" Target="../media/media12.avi"/><Relationship Id="rId5" Type="http://schemas.microsoft.com/office/2007/relationships/media" Target="../media/media12.avi"/><Relationship Id="rId10" Type="http://schemas.openxmlformats.org/officeDocument/2006/relationships/image" Target="../media/image32.png"/><Relationship Id="rId4" Type="http://schemas.openxmlformats.org/officeDocument/2006/relationships/video" Target="../media/media11.avi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14.avi"/><Relationship Id="rId7" Type="http://schemas.openxmlformats.org/officeDocument/2006/relationships/slideLayout" Target="../slideLayouts/slideLayout85.xml"/><Relationship Id="rId2" Type="http://schemas.openxmlformats.org/officeDocument/2006/relationships/video" Target="../media/media13.avi"/><Relationship Id="rId1" Type="http://schemas.microsoft.com/office/2007/relationships/media" Target="../media/media13.avi"/><Relationship Id="rId6" Type="http://schemas.openxmlformats.org/officeDocument/2006/relationships/video" Target="../media/media15.avi"/><Relationship Id="rId5" Type="http://schemas.microsoft.com/office/2007/relationships/media" Target="../media/media15.avi"/><Relationship Id="rId10" Type="http://schemas.openxmlformats.org/officeDocument/2006/relationships/image" Target="../media/image35.png"/><Relationship Id="rId4" Type="http://schemas.openxmlformats.org/officeDocument/2006/relationships/video" Target="../media/media14.avi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AHG9/AHG16: On chroma key fusion for the generative face video SEI message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066799" y="4135120"/>
            <a:ext cx="8346141" cy="1656080"/>
          </a:xfrm>
        </p:spPr>
        <p:txBody>
          <a:bodyPr/>
          <a:lstStyle/>
          <a:p>
            <a:r>
              <a:rPr lang="en-US" dirty="0"/>
              <a:t>JVET-AI0194</a:t>
            </a:r>
          </a:p>
          <a:p>
            <a:r>
              <a:rPr lang="en-US" sz="1400" dirty="0"/>
              <a:t>Shiv Gehlot, Guan-Ming Su, Peng Yin,  Sean McCarthy, Gary J. Sullivan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6088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5B86D-9B74-C205-C5BC-D756F71F4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9843796" cy="609600"/>
          </a:xfrm>
        </p:spPr>
        <p:txBody>
          <a:bodyPr/>
          <a:lstStyle/>
          <a:p>
            <a:r>
              <a:rPr lang="en-US" dirty="0"/>
              <a:t>Proposed generative face video SEI message syntax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FEA4A-E4E2-92EA-9D19-BC0DCD7E4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B5D0ED-6327-4FD1-EF28-F126C4E799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5862FE-52C0-7F9E-7EFF-B8356C6223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0918843"/>
              </p:ext>
            </p:extLst>
          </p:nvPr>
        </p:nvGraphicFramePr>
        <p:xfrm>
          <a:off x="1066800" y="1754533"/>
          <a:ext cx="8113059" cy="4572000"/>
        </p:xfrm>
        <a:graphic>
          <a:graphicData uri="http://schemas.openxmlformats.org/drawingml/2006/table">
            <a:tbl>
              <a:tblPr/>
              <a:tblGrid>
                <a:gridCol w="7125367">
                  <a:extLst>
                    <a:ext uri="{9D8B030D-6E8A-4147-A177-3AD203B41FA5}">
                      <a16:colId xmlns:a16="http://schemas.microsoft.com/office/drawing/2014/main" val="1715312154"/>
                    </a:ext>
                  </a:extLst>
                </a:gridCol>
                <a:gridCol w="987692">
                  <a:extLst>
                    <a:ext uri="{9D8B030D-6E8A-4147-A177-3AD203B41FA5}">
                      <a16:colId xmlns:a16="http://schemas.microsoft.com/office/drawing/2014/main" val="3563378633"/>
                    </a:ext>
                  </a:extLst>
                </a:gridCol>
              </a:tblGrid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generative_face_video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( 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payloadSize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34819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</a:t>
                      </a:r>
                      <a:r>
                        <a:rPr lang="en-US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gfv_id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22861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gfv_cnt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30224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gfv_base_pic_flag </a:t>
                      </a: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/*indicate if current decoded output picture is a base picture*/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25828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</a:t>
                      </a: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if( gfv_base_pic_flag ) { /*specify TranslatorNN( )*/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39359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</a:t>
                      </a: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gfv_nn_present_flag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160525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if( gfv_nn_present_flag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0299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94684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07808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gfv_chroma_key_info_present_flag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85357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if( gfv_chroma_key_info_present_flag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91578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for( c = 0; c &lt; 3; c++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53840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gfv_chroma_key_value_present_flag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c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49311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gfv_chroma_key_value_present_flag[ c ]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255003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gfv_chroma_key_value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c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u(8)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77192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08425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for( i = 0; i &lt; 2; i++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91921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gfv_chroma_key_thr_present_flag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i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906828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if( gfv_chroma_key_thr_present_flag[ i ]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63150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		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gfv_chroma_key_thr_value</a:t>
                      </a: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i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784694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203870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320989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} else /* current decoded output picture is a driving picture*/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979976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 b="1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11717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04190" algn="l"/>
                          <a:tab pos="548640" algn="l"/>
                          <a:tab pos="685800" algn="l"/>
                          <a:tab pos="756285" algn="l"/>
                          <a:tab pos="822960" algn="l"/>
                          <a:tab pos="914400" algn="l"/>
                          <a:tab pos="960120" algn="l"/>
                          <a:tab pos="1008380" algn="l"/>
                          <a:tab pos="1097280" algn="l"/>
                          <a:tab pos="1143000" algn="l"/>
                          <a:tab pos="1234440" algn="l"/>
                          <a:tab pos="1260475" algn="l"/>
                          <a:tab pos="1371600" algn="l"/>
                          <a:tab pos="1600200" algn="l"/>
                          <a:tab pos="1828800" algn="l"/>
                        </a:tabLst>
                      </a:pPr>
                      <a:r>
                        <a:rPr lang="en-GB" sz="120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200" dirty="0">
                          <a:effectLst>
                            <a:glow>
                              <a:srgbClr val="FFFFFF"/>
                            </a:glow>
                          </a:effectLs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837" marR="658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34517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14501C-C351-D2D5-CD0C-0ABC824627F0}"/>
              </a:ext>
            </a:extLst>
          </p:cNvPr>
          <p:cNvSpPr txBox="1"/>
          <p:nvPr/>
        </p:nvSpPr>
        <p:spPr>
          <a:xfrm>
            <a:off x="1030941" y="1392301"/>
            <a:ext cx="81130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modelled on the chroma key information function specified in ITU-T H.263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617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9F52F-33CA-4581-955B-2D2BD034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528041" cy="609600"/>
          </a:xfrm>
        </p:spPr>
        <p:txBody>
          <a:bodyPr/>
          <a:lstStyle/>
          <a:p>
            <a:r>
              <a:rPr lang="en-US" sz="2800" dirty="0"/>
              <a:t>Proposed generative face video SEI message semantics (1 of 2)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787E0-9AAA-6772-B109-0872E5FB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089E1-C9D3-8079-D523-D75226A49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25C25F-8531-68F6-298E-675E1C408EE9}"/>
              </a:ext>
            </a:extLst>
          </p:cNvPr>
          <p:cNvSpPr txBox="1"/>
          <p:nvPr/>
        </p:nvSpPr>
        <p:spPr>
          <a:xfrm>
            <a:off x="990600" y="1930951"/>
            <a:ext cx="6096000" cy="4567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gfv_chroma_key_info_present_flag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1 indicates that the syntax elements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are present and the syntax elements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and </a:t>
            </a:r>
            <a:r>
              <a:rPr lang="en-GB" sz="10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gfv_chroma_key_thr_value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 </a:t>
            </a:r>
            <a:r>
              <a:rPr lang="en-GB" sz="10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]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might be present.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gfv_chroma_key_info_present_flag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0 specifies that the syntax elements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and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are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c ] equal to 1 indicates that the syntax element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is present.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gfv_chroma_key_present_flag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[ c ] equal to 0 indicates that the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syntax element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is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The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variable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!(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[ 0 ]  | | 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[ 1 ]  | | 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[ 2 ] ).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c ] specifies the chroma key value corresponding to the c-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colour component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indent="-25590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If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equal to 1, the variables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are specified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0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50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1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set equal to 220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2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set equal to 100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905" marR="0" indent="-255905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Otherwise,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ChromaKeyDefaultValueFlag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equal to 0, the following applies: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if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c ] is equal to 1,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set equal to the value of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1435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–	otherwise,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gfv_chroma_key_value_present_flag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 c ] is equal to 0, </a:t>
            </a:r>
            <a:r>
              <a:rPr lang="en-US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GfvChromaKeyValue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[</a:t>
            </a:r>
            <a:r>
              <a:rPr lang="en-GB" sz="1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 c 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] is not specified by this Specification.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6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29B54F-9557-A06E-7227-61D1F2BCCF72}"/>
              </a:ext>
            </a:extLst>
          </p:cNvPr>
          <p:cNvSpPr txBox="1"/>
          <p:nvPr/>
        </p:nvSpPr>
        <p:spPr>
          <a:xfrm>
            <a:off x="990600" y="1928140"/>
            <a:ext cx="60960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1 indicates that the syntax element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present.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gfv_chroma_key_thr_present_flag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equal to 0 indicates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not present.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b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], when present, specifies the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i-th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chroma key threshold value. When not present, the value of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inferred as follows: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	If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[ 0 ] is set equal to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48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	Otherwise,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GB" sz="1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gfv_chroma_key_thr_value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[ 1 ] is set equal to 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75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l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NOTE – The syntax elements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gfv_chroma_key_value_present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could be used to determine a transparency indicator for fusion of the generated face picture and background picture. For example, a transparency indicator, denoted as alpha[ x ][ y ] , for picture sample value, denoted as I[ c ][ x ][ y ] with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], where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is equal to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[ 1 ]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[ 2 ] are equal to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9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GfvChromaKey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values for sample coordinates x, y, and colour components c could be determined as follows: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914400" algn="l"/>
                <a:tab pos="1085850" algn="l"/>
                <a:tab pos="1257300" algn="l"/>
                <a:tab pos="3079115" algn="ctr"/>
                <a:tab pos="6156960" algn="r"/>
              </a:tabLs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 0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for( c = 0; c &lt; 3;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c++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if(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gfv_chroma_key_value_present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  | | 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ChromaKeyDefaultValueFlag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+= ( I[ c ][ x ][ y ] / ( 1 &lt;&lt; (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US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– 8)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 </a:t>
            </a:r>
            <a:r>
              <a:rPr lang="en-GB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−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GfvChromaKeyValue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c ] )</a:t>
            </a:r>
            <a:r>
              <a:rPr lang="en-GB" sz="900" baseline="30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(XX)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(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&lt;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)</a:t>
            </a:r>
            <a:b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0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else if (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&gt;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[ 1 ] )</a:t>
            </a:r>
            <a:b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1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else</a:t>
            </a:r>
            <a:b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alpha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( d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 ][ y ] - </a:t>
            </a:r>
            <a:r>
              <a:rPr lang="en-US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US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[ 0 ] ) 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÷ 	 	 (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[ 1 ] - </a:t>
            </a:r>
            <a:r>
              <a:rPr lang="en-GB" sz="9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gfv_chroma_key_thr_value</a:t>
            </a: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[ 0 ] )</a:t>
            </a:r>
            <a:endParaRPr lang="en-US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GB" sz="9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value of alpha[ x ][ y ] equal to 0 could indicate transparency. A value of alpha[ x ][ y ] equal to 1 could indicate opacity. Intermediate values of alpha[ x ][ y ] could indicate semitransparency.</a:t>
            </a:r>
            <a:endParaRPr lang="en-US" sz="9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C9F52F-33CA-4581-955B-2D2BD034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528041" cy="609600"/>
          </a:xfrm>
        </p:spPr>
        <p:txBody>
          <a:bodyPr/>
          <a:lstStyle/>
          <a:p>
            <a:r>
              <a:rPr lang="en-US" sz="2800" dirty="0"/>
              <a:t>Proposed generative face video SEI message semantics (2 of 2)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787E0-9AAA-6772-B109-0872E5FB6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089E1-C9D3-8079-D523-D75226A49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74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541B14-6B92-7B94-7E37-312EB468D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FFC55C-7B0C-1005-894F-AB59957A9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recommended to adopt the proposed syntax and semantics to support chroma key for the generative face video SEI message into the next version </a:t>
            </a:r>
            <a:r>
              <a:rPr lang="en-US"/>
              <a:t>of VSEI.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51B20-1316-7B10-31D2-A9D9FA36E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1B3872-E51C-51D4-CDE8-4D6091DD6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68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219D0-83AA-23E7-9691-B2C4F8758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3651177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541B14-6B92-7B94-7E37-312EB468D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FFC55C-7B0C-1005-894F-AB59957A9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Discussion of previous contribution (JVET-AH0118) and meeting notes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Illustration and examples of use of chroma key for fusion in the GFV SEI message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Proposed syntax and semantics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51B20-1316-7B10-31D2-A9D9FA36E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JVET-AI0194 - Dolby Laboratories, Inc.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1B3872-E51C-51D4-CDE8-4D6091DD6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6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F200A-3225-94CD-67CB-C3B979556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F8252-AD55-05B0-6B9B-112CCE9EB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JVET-AH0118</a:t>
            </a:r>
          </a:p>
          <a:p>
            <a:pPr marL="571500" lvl="1" indent="-342900"/>
            <a:r>
              <a:rPr lang="en-US" sz="1600" dirty="0"/>
              <a:t>proposed a method of fusing generated face pictures with background pictures to mitigate artifacts.</a:t>
            </a:r>
          </a:p>
          <a:p>
            <a:pPr marL="571500" lvl="1" indent="-342900"/>
            <a:r>
              <a:rPr lang="en-US" sz="1600" dirty="0"/>
              <a:t>Required both encoder and receiver to contain a background segmentation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During the discussion at the 34th JVET meeting</a:t>
            </a:r>
          </a:p>
          <a:p>
            <a:pPr marL="571500" lvl="1" indent="-342900"/>
            <a:r>
              <a:rPr lang="en-US" sz="1600" dirty="0"/>
              <a:t>It was noted that mismatch between segmentation at encoder and receiver could cause artifacts</a:t>
            </a:r>
          </a:p>
          <a:p>
            <a:pPr marL="571500" lvl="1" indent="-342900"/>
            <a:r>
              <a:rPr lang="en-US" sz="1600" dirty="0"/>
              <a:t>It was asked if chroma key could be used to avoid mismatch artifacts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This contribution proposes syntax and semantics to support chroma key in the GFV SEI message</a:t>
            </a:r>
          </a:p>
          <a:p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D84A9-3EDD-9757-C667-28E7CF48E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0AD4FF-4D75-CCDD-BE88-556653CDCE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72F244-C78B-9560-480E-2C4CD2935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1066800"/>
            <a:ext cx="10125923" cy="609600"/>
          </a:xfrm>
        </p:spPr>
        <p:txBody>
          <a:bodyPr/>
          <a:lstStyle/>
          <a:p>
            <a:r>
              <a:rPr lang="en-US" dirty="0"/>
              <a:t>Use of chroma key for fusion in the GFV SEI message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ACA0F8-3165-D4A9-34A0-4CA8FE7F21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750CF66-D149-72EE-A429-A781E54BC549}"/>
              </a:ext>
            </a:extLst>
          </p:cNvPr>
          <p:cNvGrpSpPr>
            <a:grpSpLocks noChangeAspect="1"/>
          </p:cNvGrpSpPr>
          <p:nvPr/>
        </p:nvGrpSpPr>
        <p:grpSpPr>
          <a:xfrm>
            <a:off x="839187" y="1758484"/>
            <a:ext cx="10972800" cy="4421709"/>
            <a:chOff x="95116" y="1236948"/>
            <a:chExt cx="12001768" cy="483635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27092A7-8983-C288-D591-9E58867404A6}"/>
                </a:ext>
              </a:extLst>
            </p:cNvPr>
            <p:cNvGrpSpPr/>
            <p:nvPr/>
          </p:nvGrpSpPr>
          <p:grpSpPr>
            <a:xfrm>
              <a:off x="95116" y="1236948"/>
              <a:ext cx="12001768" cy="4836357"/>
              <a:chOff x="95116" y="1236948"/>
              <a:chExt cx="12001768" cy="4836357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BEA66DCF-B124-BCFB-CF2E-54C2F072B80F}"/>
                  </a:ext>
                </a:extLst>
              </p:cNvPr>
              <p:cNvGrpSpPr/>
              <p:nvPr/>
            </p:nvGrpSpPr>
            <p:grpSpPr>
              <a:xfrm>
                <a:off x="95116" y="1236948"/>
                <a:ext cx="12001768" cy="4836357"/>
                <a:chOff x="95116" y="1236948"/>
                <a:chExt cx="12001768" cy="4836357"/>
              </a:xfrm>
            </p:grpSpPr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F94E627C-A312-5440-A4FE-D42D968B96D3}"/>
                    </a:ext>
                  </a:extLst>
                </p:cNvPr>
                <p:cNvSpPr/>
                <p:nvPr/>
              </p:nvSpPr>
              <p:spPr>
                <a:xfrm>
                  <a:off x="4993141" y="1743534"/>
                  <a:ext cx="5817256" cy="3912634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06FB3CFA-5174-C212-9CAE-C95B157944F6}"/>
                    </a:ext>
                  </a:extLst>
                </p:cNvPr>
                <p:cNvSpPr/>
                <p:nvPr/>
              </p:nvSpPr>
              <p:spPr>
                <a:xfrm>
                  <a:off x="2038853" y="2356518"/>
                  <a:ext cx="2856193" cy="2650718"/>
                </a:xfrm>
                <a:prstGeom prst="roundRect">
                  <a:avLst/>
                </a:prstGeom>
                <a:solidFill>
                  <a:srgbClr val="ED7D31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7337AC18-9AD6-00E2-C547-2E2289CBB97C}"/>
                    </a:ext>
                  </a:extLst>
                </p:cNvPr>
                <p:cNvSpPr/>
                <p:nvPr/>
              </p:nvSpPr>
              <p:spPr>
                <a:xfrm>
                  <a:off x="3466950" y="2849444"/>
                  <a:ext cx="997942" cy="375856"/>
                </a:xfrm>
                <a:prstGeom prst="roundRect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VVC Encoder</a:t>
                  </a:r>
                </a:p>
              </p:txBody>
            </p:sp>
            <p:cxnSp>
              <p:nvCxnSpPr>
                <p:cNvPr id="17" name="Connector: Elbow 16">
                  <a:extLst>
                    <a:ext uri="{FF2B5EF4-FFF2-40B4-BE49-F238E27FC236}">
                      <a16:creationId xmlns:a16="http://schemas.microsoft.com/office/drawing/2014/main" id="{C9C091BD-C681-DE77-4360-60FD820B2F95}"/>
                    </a:ext>
                  </a:extLst>
                </p:cNvPr>
                <p:cNvCxnSpPr>
                  <a:cxnSpLocks/>
                  <a:stCxn id="23" idx="2"/>
                  <a:endCxn id="16" idx="2"/>
                </p:cNvCxnSpPr>
                <p:nvPr/>
              </p:nvCxnSpPr>
              <p:spPr>
                <a:xfrm rot="5400000" flipH="1" flipV="1">
                  <a:off x="2368889" y="2306852"/>
                  <a:ext cx="678583" cy="2515480"/>
                </a:xfrm>
                <a:prstGeom prst="bentConnector3">
                  <a:avLst>
                    <a:gd name="adj1" fmla="val -8422"/>
                  </a:avLst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0D531A-13C0-546B-8555-FA69A245C764}"/>
                    </a:ext>
                  </a:extLst>
                </p:cNvPr>
                <p:cNvSpPr txBox="1"/>
                <p:nvPr/>
              </p:nvSpPr>
              <p:spPr>
                <a:xfrm>
                  <a:off x="409144" y="2440123"/>
                  <a:ext cx="783585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66A24BB-49CA-3DB4-C169-5A95BD7277ED}"/>
                    </a:ext>
                  </a:extLst>
                </p:cNvPr>
                <p:cNvSpPr txBox="1"/>
                <p:nvPr/>
              </p:nvSpPr>
              <p:spPr>
                <a:xfrm>
                  <a:off x="95116" y="3406042"/>
                  <a:ext cx="1062371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Background Base Picture</a:t>
                  </a:r>
                </a:p>
              </p:txBody>
            </p:sp>
            <p:pic>
              <p:nvPicPr>
                <p:cNvPr id="20" name="Picture 19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38FF4770-C224-99F4-53C8-CB23BBCD0A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80220" b="30450"/>
                <a:stretch/>
              </p:blipFill>
              <p:spPr>
                <a:xfrm>
                  <a:off x="1173854" y="2247956"/>
                  <a:ext cx="640080" cy="635960"/>
                </a:xfrm>
                <a:prstGeom prst="rect">
                  <a:avLst/>
                </a:prstGeom>
              </p:spPr>
            </p:pic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18E387C-A194-17D2-D548-D71E4FC9506E}"/>
                    </a:ext>
                  </a:extLst>
                </p:cNvPr>
                <p:cNvSpPr txBox="1"/>
                <p:nvPr/>
              </p:nvSpPr>
              <p:spPr>
                <a:xfrm>
                  <a:off x="409144" y="5046557"/>
                  <a:ext cx="1893309" cy="10267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Segmented Driving Pictures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22" name="Rectangle: Rounded Corners 21">
                  <a:extLst>
                    <a:ext uri="{FF2B5EF4-FFF2-40B4-BE49-F238E27FC236}">
                      <a16:creationId xmlns:a16="http://schemas.microsoft.com/office/drawing/2014/main" id="{AAF5FF05-ABB0-0E21-A938-664CB298E99D}"/>
                    </a:ext>
                  </a:extLst>
                </p:cNvPr>
                <p:cNvSpPr/>
                <p:nvPr/>
              </p:nvSpPr>
              <p:spPr>
                <a:xfrm>
                  <a:off x="3295583" y="4501951"/>
                  <a:ext cx="1366075" cy="375856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Compact Features Representation</a:t>
                  </a:r>
                </a:p>
              </p:txBody>
            </p:sp>
            <p:pic>
              <p:nvPicPr>
                <p:cNvPr id="23" name="Picture 22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94D8A48D-A77A-0C5A-77E7-84D5D32D9B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296" b="30450"/>
                <a:stretch/>
              </p:blipFill>
              <p:spPr>
                <a:xfrm>
                  <a:off x="1141715" y="3267923"/>
                  <a:ext cx="617452" cy="635960"/>
                </a:xfrm>
                <a:prstGeom prst="rect">
                  <a:avLst/>
                </a:prstGeom>
              </p:spPr>
            </p:pic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7727E4A4-21C4-5DCB-3984-719B652CB444}"/>
                    </a:ext>
                  </a:extLst>
                </p:cNvPr>
                <p:cNvSpPr/>
                <p:nvPr/>
              </p:nvSpPr>
              <p:spPr>
                <a:xfrm>
                  <a:off x="2131741" y="2669485"/>
                  <a:ext cx="1110150" cy="375856"/>
                </a:xfrm>
                <a:prstGeom prst="roundRect">
                  <a:avLst/>
                </a:prstGeom>
                <a:solidFill>
                  <a:srgbClr val="5B9BD5">
                    <a:lumMod val="60000"/>
                    <a:lumOff val="4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Segmentation</a:t>
                  </a:r>
                </a:p>
              </p:txBody>
            </p:sp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E0F0C482-C237-05C3-0DB6-E6ED32EB052C}"/>
                    </a:ext>
                  </a:extLst>
                </p:cNvPr>
                <p:cNvSpPr/>
                <p:nvPr/>
              </p:nvSpPr>
              <p:spPr>
                <a:xfrm>
                  <a:off x="2131741" y="3149116"/>
                  <a:ext cx="1110150" cy="375856"/>
                </a:xfrm>
                <a:prstGeom prst="round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Inpainting</a:t>
                  </a:r>
                </a:p>
              </p:txBody>
            </p:sp>
            <p:cxnSp>
              <p:nvCxnSpPr>
                <p:cNvPr id="26" name="Connector: Elbow 25">
                  <a:extLst>
                    <a:ext uri="{FF2B5EF4-FFF2-40B4-BE49-F238E27FC236}">
                      <a16:creationId xmlns:a16="http://schemas.microsoft.com/office/drawing/2014/main" id="{FEB0E25A-7E74-D1D2-991E-886765449AC9}"/>
                    </a:ext>
                  </a:extLst>
                </p:cNvPr>
                <p:cNvCxnSpPr>
                  <a:cxnSpLocks/>
                  <a:stCxn id="20" idx="3"/>
                  <a:endCxn id="24" idx="0"/>
                </p:cNvCxnSpPr>
                <p:nvPr/>
              </p:nvCxnSpPr>
              <p:spPr>
                <a:xfrm>
                  <a:off x="1813934" y="2565937"/>
                  <a:ext cx="872882" cy="103549"/>
                </a:xfrm>
                <a:prstGeom prst="bentConnector2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DBEA01D0-8430-ECA2-F4AE-6A7FD6E80791}"/>
                    </a:ext>
                  </a:extLst>
                </p:cNvPr>
                <p:cNvCxnSpPr>
                  <a:cxnSpLocks/>
                  <a:stCxn id="24" idx="2"/>
                  <a:endCxn id="25" idx="0"/>
                </p:cNvCxnSpPr>
                <p:nvPr/>
              </p:nvCxnSpPr>
              <p:spPr>
                <a:xfrm>
                  <a:off x="2686817" y="3045342"/>
                  <a:ext cx="0" cy="103774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8" name="Connector: Elbow 27">
                  <a:extLst>
                    <a:ext uri="{FF2B5EF4-FFF2-40B4-BE49-F238E27FC236}">
                      <a16:creationId xmlns:a16="http://schemas.microsoft.com/office/drawing/2014/main" id="{CF5DD214-24D5-4A4A-DE14-2399FD3B0F68}"/>
                    </a:ext>
                  </a:extLst>
                </p:cNvPr>
                <p:cNvCxnSpPr>
                  <a:cxnSpLocks/>
                  <a:stCxn id="25" idx="2"/>
                  <a:endCxn id="23" idx="3"/>
                </p:cNvCxnSpPr>
                <p:nvPr/>
              </p:nvCxnSpPr>
              <p:spPr>
                <a:xfrm rot="5400000">
                  <a:off x="2192527" y="3091612"/>
                  <a:ext cx="60931" cy="927650"/>
                </a:xfrm>
                <a:prstGeom prst="bentConnector2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779A7FDC-8300-5C95-F79F-B3CD1586C7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17258" y="4696830"/>
                  <a:ext cx="1478325" cy="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3689DF80-204B-BEC8-5E5F-5C35ED17060F}"/>
                    </a:ext>
                  </a:extLst>
                </p:cNvPr>
                <p:cNvSpPr/>
                <p:nvPr/>
              </p:nvSpPr>
              <p:spPr>
                <a:xfrm>
                  <a:off x="5616940" y="1798908"/>
                  <a:ext cx="997942" cy="375856"/>
                </a:xfrm>
                <a:prstGeom prst="roundRect">
                  <a:avLst/>
                </a:prstGeom>
                <a:solidFill>
                  <a:srgbClr val="FFC000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VVC Decoder</a:t>
                  </a:r>
                </a:p>
              </p:txBody>
            </p:sp>
            <p:cxnSp>
              <p:nvCxnSpPr>
                <p:cNvPr id="31" name="Straight Arrow Connector 30">
                  <a:extLst>
                    <a:ext uri="{FF2B5EF4-FFF2-40B4-BE49-F238E27FC236}">
                      <a16:creationId xmlns:a16="http://schemas.microsoft.com/office/drawing/2014/main" id="{C8B72B9E-1DF9-B5F0-D1FB-A7097C2E8E84}"/>
                    </a:ext>
                  </a:extLst>
                </p:cNvPr>
                <p:cNvCxnSpPr>
                  <a:cxnSpLocks/>
                  <a:stCxn id="30" idx="2"/>
                </p:cNvCxnSpPr>
                <p:nvPr/>
              </p:nvCxnSpPr>
              <p:spPr>
                <a:xfrm>
                  <a:off x="6115911" y="2174764"/>
                  <a:ext cx="6357" cy="824661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A0FBFF9E-0F4C-75F7-32EE-34411F4CD2DA}"/>
                    </a:ext>
                  </a:extLst>
                </p:cNvPr>
                <p:cNvSpPr txBox="1"/>
                <p:nvPr/>
              </p:nvSpPr>
              <p:spPr>
                <a:xfrm>
                  <a:off x="6107947" y="2337956"/>
                  <a:ext cx="1564776" cy="8415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Decoded Base Picture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47E43651-6D1E-ABF8-BE4B-B066A3674CD1}"/>
                    </a:ext>
                  </a:extLst>
                </p:cNvPr>
                <p:cNvSpPr/>
                <p:nvPr/>
              </p:nvSpPr>
              <p:spPr>
                <a:xfrm>
                  <a:off x="5249714" y="4500443"/>
                  <a:ext cx="1757867" cy="375856"/>
                </a:xfrm>
                <a:prstGeom prst="round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Motion Estimation and Frame Generation</a:t>
                  </a:r>
                </a:p>
              </p:txBody>
            </p:sp>
            <p:pic>
              <p:nvPicPr>
                <p:cNvPr id="34" name="Picture 33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F5E4D46E-0670-E5D9-2A7F-8551B74AE2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0296" b="30450"/>
                <a:stretch/>
              </p:blipFill>
              <p:spPr>
                <a:xfrm>
                  <a:off x="7966051" y="2714661"/>
                  <a:ext cx="617452" cy="635960"/>
                </a:xfrm>
                <a:prstGeom prst="rect">
                  <a:avLst/>
                </a:prstGeom>
              </p:spPr>
            </p:pic>
            <p:sp>
              <p:nvSpPr>
                <p:cNvPr id="35" name="Rectangle: Rounded Corners 34">
                  <a:extLst>
                    <a:ext uri="{FF2B5EF4-FFF2-40B4-BE49-F238E27FC236}">
                      <a16:creationId xmlns:a16="http://schemas.microsoft.com/office/drawing/2014/main" id="{16A6FCA2-B803-F792-6D83-44685AC7DCB2}"/>
                    </a:ext>
                  </a:extLst>
                </p:cNvPr>
                <p:cNvSpPr/>
                <p:nvPr/>
              </p:nvSpPr>
              <p:spPr>
                <a:xfrm>
                  <a:off x="9340516" y="2868689"/>
                  <a:ext cx="1099204" cy="375856"/>
                </a:xfrm>
                <a:prstGeom prst="roundRect">
                  <a:avLst/>
                </a:prstGeom>
                <a:solidFill>
                  <a:srgbClr val="ED7D31">
                    <a:lumMod val="40000"/>
                    <a:lumOff val="60000"/>
                  </a:srgbClr>
                </a:solidFill>
                <a:ln w="12700" cap="flat" cmpd="sng" algn="ctr">
                  <a:solidFill>
                    <a:srgbClr val="4472C4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Chroma-key fusion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A2B038E5-5B15-DF97-3A94-0F466128E2B7}"/>
                    </a:ext>
                  </a:extLst>
                </p:cNvPr>
                <p:cNvSpPr txBox="1"/>
                <p:nvPr/>
              </p:nvSpPr>
              <p:spPr>
                <a:xfrm>
                  <a:off x="6478380" y="4988868"/>
                  <a:ext cx="2743200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Generated Segmented Driving Pictures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619B6072-3CA5-BAB0-42F6-D9578A32BB08}"/>
                    </a:ext>
                  </a:extLst>
                </p:cNvPr>
                <p:cNvCxnSpPr>
                  <a:cxnSpLocks/>
                  <a:stCxn id="35" idx="3"/>
                  <a:endCxn id="39" idx="1"/>
                </p:cNvCxnSpPr>
                <p:nvPr/>
              </p:nvCxnSpPr>
              <p:spPr>
                <a:xfrm flipV="1">
                  <a:off x="10439720" y="3040043"/>
                  <a:ext cx="595735" cy="16574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5E67AF30-99AF-CD6E-4D48-580370FE3B78}"/>
                    </a:ext>
                  </a:extLst>
                </p:cNvPr>
                <p:cNvCxnSpPr>
                  <a:cxnSpLocks/>
                  <a:stCxn id="34" idx="3"/>
                </p:cNvCxnSpPr>
                <p:nvPr/>
              </p:nvCxnSpPr>
              <p:spPr>
                <a:xfrm>
                  <a:off x="8583503" y="3032641"/>
                  <a:ext cx="757013" cy="7402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pic>
              <p:nvPicPr>
                <p:cNvPr id="39" name="Picture 38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82C48CBB-348E-CF28-2733-03DD0F4FDB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35455" y="2720003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0" name="Picture 39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E6C65005-DC35-6A67-B0A9-34461D73E2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97665" y="2753887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1" name="Picture 40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D67EB411-E36F-5EBC-423B-0255C60A35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45702" y="2794375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pic>
              <p:nvPicPr>
                <p:cNvPr id="42" name="Picture 41" descr="A person with blonde hair&#10;&#10;Description automatically generated">
                  <a:extLst>
                    <a:ext uri="{FF2B5EF4-FFF2-40B4-BE49-F238E27FC236}">
                      <a16:creationId xmlns:a16="http://schemas.microsoft.com/office/drawing/2014/main" id="{1EBB1ECF-F0B1-D888-31DC-623E35C26A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92723" y="2836997"/>
                  <a:ext cx="640080" cy="64008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</p:pic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ED26B691-5FF9-A431-FB3F-7F6F868A2B4D}"/>
                    </a:ext>
                  </a:extLst>
                </p:cNvPr>
                <p:cNvSpPr txBox="1"/>
                <p:nvPr/>
              </p:nvSpPr>
              <p:spPr>
                <a:xfrm>
                  <a:off x="10861476" y="3505147"/>
                  <a:ext cx="1235408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Background Stabilized Driving Pictures</a:t>
                  </a:r>
                </a:p>
              </p:txBody>
            </p:sp>
            <p:cxnSp>
              <p:nvCxnSpPr>
                <p:cNvPr id="44" name="Straight Arrow Connector 43">
                  <a:extLst>
                    <a:ext uri="{FF2B5EF4-FFF2-40B4-BE49-F238E27FC236}">
                      <a16:creationId xmlns:a16="http://schemas.microsoft.com/office/drawing/2014/main" id="{CC3FD0B1-FF21-E035-4977-E38E2661B33E}"/>
                    </a:ext>
                  </a:extLst>
                </p:cNvPr>
                <p:cNvCxnSpPr>
                  <a:cxnSpLocks/>
                  <a:endCxn id="33" idx="0"/>
                </p:cNvCxnSpPr>
                <p:nvPr/>
              </p:nvCxnSpPr>
              <p:spPr>
                <a:xfrm>
                  <a:off x="6122268" y="3639505"/>
                  <a:ext cx="6380" cy="860938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45" name="Connector: Elbow 44">
                  <a:extLst>
                    <a:ext uri="{FF2B5EF4-FFF2-40B4-BE49-F238E27FC236}">
                      <a16:creationId xmlns:a16="http://schemas.microsoft.com/office/drawing/2014/main" id="{D1AE1E04-608A-BD59-F827-E513406AD92B}"/>
                    </a:ext>
                  </a:extLst>
                </p:cNvPr>
                <p:cNvCxnSpPr>
                  <a:cxnSpLocks/>
                  <a:stCxn id="22" idx="3"/>
                  <a:endCxn id="33" idx="1"/>
                </p:cNvCxnSpPr>
                <p:nvPr/>
              </p:nvCxnSpPr>
              <p:spPr>
                <a:xfrm flipV="1">
                  <a:off x="4661658" y="4688371"/>
                  <a:ext cx="588056" cy="1508"/>
                </a:xfrm>
                <a:prstGeom prst="bentConnector3">
                  <a:avLst>
                    <a:gd name="adj1" fmla="val 50000"/>
                  </a:avLst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  <a:miter lim="800000"/>
                  <a:tailEnd type="triangle"/>
                </a:ln>
                <a:effectLst/>
              </p:spPr>
            </p:cxn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006E9FC2-689D-902F-D5AF-DAA688DACB53}"/>
                    </a:ext>
                  </a:extLst>
                </p:cNvPr>
                <p:cNvSpPr txBox="1"/>
                <p:nvPr/>
              </p:nvSpPr>
              <p:spPr>
                <a:xfrm>
                  <a:off x="2302453" y="5007236"/>
                  <a:ext cx="257320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Encoder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C452620E-22D0-AE9A-05D4-4A70EE3A4F64}"/>
                    </a:ext>
                  </a:extLst>
                </p:cNvPr>
                <p:cNvSpPr txBox="1"/>
                <p:nvPr/>
              </p:nvSpPr>
              <p:spPr>
                <a:xfrm>
                  <a:off x="6563377" y="5620100"/>
                  <a:ext cx="257320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Receiver</a:t>
                  </a:r>
                </a:p>
              </p:txBody>
            </p:sp>
            <p:cxnSp>
              <p:nvCxnSpPr>
                <p:cNvPr id="48" name="Connector: Elbow 47">
                  <a:extLst>
                    <a:ext uri="{FF2B5EF4-FFF2-40B4-BE49-F238E27FC236}">
                      <a16:creationId xmlns:a16="http://schemas.microsoft.com/office/drawing/2014/main" id="{2BE1A9AF-DA80-2514-9A15-3F55D6A0363B}"/>
                    </a:ext>
                  </a:extLst>
                </p:cNvPr>
                <p:cNvCxnSpPr>
                  <a:stCxn id="16" idx="3"/>
                </p:cNvCxnSpPr>
                <p:nvPr/>
              </p:nvCxnSpPr>
              <p:spPr>
                <a:xfrm flipV="1">
                  <a:off x="4464892" y="2029955"/>
                  <a:ext cx="1151209" cy="1007417"/>
                </a:xfrm>
                <a:prstGeom prst="bentConnector3">
                  <a:avLst>
                    <a:gd name="adj1" fmla="val 58546"/>
                  </a:avLst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ysDash"/>
                  <a:miter lim="800000"/>
                  <a:tailEnd type="triangle"/>
                </a:ln>
                <a:effectLst/>
              </p:spPr>
            </p:cxnSp>
            <p:cxnSp>
              <p:nvCxnSpPr>
                <p:cNvPr id="49" name="Connector: Elbow 48">
                  <a:extLst>
                    <a:ext uri="{FF2B5EF4-FFF2-40B4-BE49-F238E27FC236}">
                      <a16:creationId xmlns:a16="http://schemas.microsoft.com/office/drawing/2014/main" id="{1AA9EA15-E85D-A72E-F3A1-CA95773D8046}"/>
                    </a:ext>
                  </a:extLst>
                </p:cNvPr>
                <p:cNvCxnSpPr>
                  <a:endCxn id="34" idx="0"/>
                </p:cNvCxnSpPr>
                <p:nvPr/>
              </p:nvCxnSpPr>
              <p:spPr>
                <a:xfrm>
                  <a:off x="6614882" y="1986836"/>
                  <a:ext cx="1659895" cy="727825"/>
                </a:xfrm>
                <a:prstGeom prst="bentConnector2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50" name="Connector: Elbow 49">
                  <a:extLst>
                    <a:ext uri="{FF2B5EF4-FFF2-40B4-BE49-F238E27FC236}">
                      <a16:creationId xmlns:a16="http://schemas.microsoft.com/office/drawing/2014/main" id="{107994C7-D7A9-3AF8-0A23-E0B9362AB818}"/>
                    </a:ext>
                  </a:extLst>
                </p:cNvPr>
                <p:cNvCxnSpPr>
                  <a:cxnSpLocks/>
                  <a:stCxn id="33" idx="3"/>
                </p:cNvCxnSpPr>
                <p:nvPr/>
              </p:nvCxnSpPr>
              <p:spPr>
                <a:xfrm flipV="1">
                  <a:off x="7007581" y="4339095"/>
                  <a:ext cx="372658" cy="349276"/>
                </a:xfrm>
                <a:prstGeom prst="bentConnector3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C2EBD39B-2BE5-47D0-6A23-D0E09E69A80E}"/>
                    </a:ext>
                  </a:extLst>
                </p:cNvPr>
                <p:cNvSpPr txBox="1"/>
                <p:nvPr/>
              </p:nvSpPr>
              <p:spPr>
                <a:xfrm>
                  <a:off x="7663054" y="3324008"/>
                  <a:ext cx="1510630" cy="656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Decoded Background 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</p:txBody>
            </p:sp>
            <p:cxnSp>
              <p:nvCxnSpPr>
                <p:cNvPr id="52" name="Connector: Elbow 51">
                  <a:extLst>
                    <a:ext uri="{FF2B5EF4-FFF2-40B4-BE49-F238E27FC236}">
                      <a16:creationId xmlns:a16="http://schemas.microsoft.com/office/drawing/2014/main" id="{2E65996E-C61B-B837-A9D7-FBDC0B1D0251}"/>
                    </a:ext>
                  </a:extLst>
                </p:cNvPr>
                <p:cNvCxnSpPr>
                  <a:cxnSpLocks/>
                  <a:endCxn id="35" idx="2"/>
                </p:cNvCxnSpPr>
                <p:nvPr/>
              </p:nvCxnSpPr>
              <p:spPr>
                <a:xfrm flipV="1">
                  <a:off x="8253761" y="3244545"/>
                  <a:ext cx="1636357" cy="1282077"/>
                </a:xfrm>
                <a:prstGeom prst="bentConnector2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pic>
              <p:nvPicPr>
                <p:cNvPr id="53" name="Picture 52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8663EC2A-2C63-2C0F-4313-5F62F981B9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3242" y="4287890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4" name="Picture 53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362E1582-CD53-E61C-0278-C5B989983C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553" y="4325086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5" name="Picture 54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1DCA2C66-37C6-39F4-A36B-287EBFAB8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7910" y="4368990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6" name="Picture 55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846534E8-CC9E-CF5A-B43D-85BA1FCF8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37267" y="4412894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7" name="Picture 56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25036E28-F5D8-F4EF-F569-4FC189C02E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44269" y="1651724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8" name="Picture 57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28875C58-7A00-CE9A-387F-CCD99FA2B9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02228" y="3011061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59" name="Picture 58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9B7EE966-631F-CB4B-BAE6-514E6DE0E3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8577" y="4030863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0" name="Picture 59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C1FEEDC4-0A25-0226-F1BD-3E79D0F122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63888" y="4068059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1" name="Picture 60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63212DB5-343D-EE4D-D9B9-700CBBC918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13245" y="4111963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62" name="Picture 61" descr="A person with blonde hair and earrings&#10;&#10;Description automatically generated">
                  <a:extLst>
                    <a:ext uri="{FF2B5EF4-FFF2-40B4-BE49-F238E27FC236}">
                      <a16:creationId xmlns:a16="http://schemas.microsoft.com/office/drawing/2014/main" id="{E65D6EBF-8700-EF47-B517-86D60BB807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62602" y="4155867"/>
                  <a:ext cx="640080" cy="640080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cxnSp>
              <p:nvCxnSpPr>
                <p:cNvPr id="63" name="Connector: Elbow 62">
                  <a:extLst>
                    <a:ext uri="{FF2B5EF4-FFF2-40B4-BE49-F238E27FC236}">
                      <a16:creationId xmlns:a16="http://schemas.microsoft.com/office/drawing/2014/main" id="{C1836C75-53C1-50FC-48B6-E9A0455E77F0}"/>
                    </a:ext>
                  </a:extLst>
                </p:cNvPr>
                <p:cNvCxnSpPr>
                  <a:cxnSpLocks/>
                  <a:stCxn id="57" idx="3"/>
                </p:cNvCxnSpPr>
                <p:nvPr/>
              </p:nvCxnSpPr>
              <p:spPr>
                <a:xfrm flipH="1">
                  <a:off x="4033657" y="1971764"/>
                  <a:ext cx="250692" cy="2528679"/>
                </a:xfrm>
                <a:prstGeom prst="bentConnector4">
                  <a:avLst>
                    <a:gd name="adj1" fmla="val -212771"/>
                    <a:gd name="adj2" fmla="val 56328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9880BB7B-28D5-7A92-6C12-CFBAF6E8B36C}"/>
                    </a:ext>
                  </a:extLst>
                </p:cNvPr>
                <p:cNvSpPr txBox="1"/>
                <p:nvPr/>
              </p:nvSpPr>
              <p:spPr>
                <a:xfrm>
                  <a:off x="2131741" y="1236948"/>
                  <a:ext cx="3007525" cy="471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Base Picture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foreground + chroma key background</a:t>
                  </a:r>
                </a:p>
              </p:txBody>
            </p:sp>
          </p:grpSp>
          <p:cxnSp>
            <p:nvCxnSpPr>
              <p:cNvPr id="13" name="Connector: Elbow 12">
                <a:extLst>
                  <a:ext uri="{FF2B5EF4-FFF2-40B4-BE49-F238E27FC236}">
                    <a16:creationId xmlns:a16="http://schemas.microsoft.com/office/drawing/2014/main" id="{34953A56-5885-8B67-98E0-C62D52D8A4DC}"/>
                  </a:ext>
                </a:extLst>
              </p:cNvPr>
              <p:cNvCxnSpPr>
                <a:stCxn id="58" idx="3"/>
              </p:cNvCxnSpPr>
              <p:nvPr/>
            </p:nvCxnSpPr>
            <p:spPr>
              <a:xfrm>
                <a:off x="6442308" y="3331101"/>
                <a:ext cx="3447810" cy="572782"/>
              </a:xfrm>
              <a:prstGeom prst="bentConnector3">
                <a:avLst>
                  <a:gd name="adj1" fmla="val 28390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88DC5F5C-EF14-8009-119E-0A5EFE0C4D47}"/>
                </a:ext>
              </a:extLst>
            </p:cNvPr>
            <p:cNvCxnSpPr>
              <a:cxnSpLocks/>
              <a:stCxn id="24" idx="3"/>
              <a:endCxn id="57" idx="1"/>
            </p:cNvCxnSpPr>
            <p:nvPr/>
          </p:nvCxnSpPr>
          <p:spPr>
            <a:xfrm flipV="1">
              <a:off x="3241892" y="1971764"/>
              <a:ext cx="402377" cy="885650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DEB6A437-B0E2-8A5C-46E9-25305C106342}"/>
                </a:ext>
              </a:extLst>
            </p:cNvPr>
            <p:cNvCxnSpPr>
              <a:cxnSpLocks/>
              <a:stCxn id="57" idx="2"/>
              <a:endCxn id="16" idx="0"/>
            </p:cNvCxnSpPr>
            <p:nvPr/>
          </p:nvCxnSpPr>
          <p:spPr>
            <a:xfrm rot="16200000" flipH="1">
              <a:off x="3686295" y="2569818"/>
              <a:ext cx="557640" cy="1612"/>
            </a:xfrm>
            <a:prstGeom prst="bentConnector3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1FFA5A1-2B09-9DCB-E53F-F384D0E1FDD4}"/>
              </a:ext>
            </a:extLst>
          </p:cNvPr>
          <p:cNvSpPr txBox="1"/>
          <p:nvPr/>
        </p:nvSpPr>
        <p:spPr>
          <a:xfrm>
            <a:off x="1358272" y="6154883"/>
            <a:ext cx="97126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In this example, the green chroma key background colour corresponds to RGB values of 0, 177, and 64, respectively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513C984-E50E-8045-B77D-D076A03DCB67}"/>
              </a:ext>
            </a:extLst>
          </p:cNvPr>
          <p:cNvSpPr txBox="1"/>
          <p:nvPr/>
        </p:nvSpPr>
        <p:spPr>
          <a:xfrm>
            <a:off x="5376052" y="1753614"/>
            <a:ext cx="53185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Segmentation not neede</a:t>
            </a:r>
            <a:r>
              <a:rPr lang="en-US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d in receiver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Footer Placeholder 71">
            <a:extLst>
              <a:ext uri="{FF2B5EF4-FFF2-40B4-BE49-F238E27FC236}">
                <a16:creationId xmlns:a16="http://schemas.microsoft.com/office/drawing/2014/main" id="{7A230230-8FC3-01F7-60CF-B414D740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JVET-AI0194 -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509095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2_22_cfte_modified_ck">
            <a:hlinkClick r:id="" action="ppaction://media"/>
            <a:extLst>
              <a:ext uri="{FF2B5EF4-FFF2-40B4-BE49-F238E27FC236}">
                <a16:creationId xmlns:a16="http://schemas.microsoft.com/office/drawing/2014/main" id="{6DD849FB-76EF-E8D1-111A-CEBDFC31FFDD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2064" y="1916026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C012</a:t>
            </a:r>
            <a:endParaRPr dirty="0"/>
          </a:p>
        </p:txBody>
      </p:sp>
      <p:pic>
        <p:nvPicPr>
          <p:cNvPr id="3" name="012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2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D7DC6E0-8B2E-2920-7FB5-9585EAB5D5C5}"/>
              </a:ext>
            </a:extLst>
          </p:cNvPr>
          <p:cNvSpPr/>
          <p:nvPr/>
        </p:nvSpPr>
        <p:spPr>
          <a:xfrm>
            <a:off x="6808033" y="1889655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09BB54E-D5CD-C1CD-448A-37AB4DE64054}"/>
              </a:ext>
            </a:extLst>
          </p:cNvPr>
          <p:cNvSpPr/>
          <p:nvPr/>
        </p:nvSpPr>
        <p:spPr>
          <a:xfrm>
            <a:off x="2769297" y="1919074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877ED0-2C1F-97F1-821F-37BD7638EB1B}"/>
              </a:ext>
            </a:extLst>
          </p:cNvPr>
          <p:cNvSpPr/>
          <p:nvPr/>
        </p:nvSpPr>
        <p:spPr>
          <a:xfrm>
            <a:off x="10890078" y="1925823"/>
            <a:ext cx="12954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3B007-8B38-3ED2-E1DE-7912127AB9D1}"/>
              </a:ext>
            </a:extLst>
          </p:cNvPr>
          <p:cNvSpPr txBox="1"/>
          <p:nvPr/>
        </p:nvSpPr>
        <p:spPr>
          <a:xfrm>
            <a:off x="1567158" y="5404104"/>
            <a:ext cx="10499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(QP=22):10.4kbps                           CFTE with chroma key picture fusion  (QP=22):10.5kbps</a:t>
            </a:r>
          </a:p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								</a:t>
            </a:r>
            <a:b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8_22_cfte_modified_ck">
            <a:hlinkClick r:id="" action="ppaction://media"/>
            <a:extLst>
              <a:ext uri="{FF2B5EF4-FFF2-40B4-BE49-F238E27FC236}">
                <a16:creationId xmlns:a16="http://schemas.microsoft.com/office/drawing/2014/main" id="{79B3E6C6-1ED2-012A-7C3E-ABA02CC24818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2071" y="1889654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C018</a:t>
            </a:r>
            <a:endParaRPr dirty="0"/>
          </a:p>
        </p:txBody>
      </p:sp>
      <p:pic>
        <p:nvPicPr>
          <p:cNvPr id="3" name="018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8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82F3959-343B-9EAB-EC53-BEBD3EE6CB72}"/>
              </a:ext>
            </a:extLst>
          </p:cNvPr>
          <p:cNvSpPr/>
          <p:nvPr/>
        </p:nvSpPr>
        <p:spPr>
          <a:xfrm>
            <a:off x="4716660" y="1889655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5495DA-83E3-B7B1-FDCF-27F0C2FC35ED}"/>
              </a:ext>
            </a:extLst>
          </p:cNvPr>
          <p:cNvSpPr/>
          <p:nvPr/>
        </p:nvSpPr>
        <p:spPr>
          <a:xfrm>
            <a:off x="677924" y="1919074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DBD1513-CE44-C507-9937-70C672E6FDE5}"/>
              </a:ext>
            </a:extLst>
          </p:cNvPr>
          <p:cNvSpPr/>
          <p:nvPr/>
        </p:nvSpPr>
        <p:spPr>
          <a:xfrm>
            <a:off x="8798706" y="1939783"/>
            <a:ext cx="2209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24F808-A1EB-5F93-14DA-B590359750D6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(QP=22):9.6kbps                           CFTE with chroma key picture fusion (QP=22):10.4kbps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840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0_22_cfte_modified_ck">
            <a:hlinkClick r:id="" action="ppaction://media"/>
            <a:extLst>
              <a:ext uri="{FF2B5EF4-FFF2-40B4-BE49-F238E27FC236}">
                <a16:creationId xmlns:a16="http://schemas.microsoft.com/office/drawing/2014/main" id="{FC174DD8-32AB-83E8-C581-61E0156A1155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31680" y="1905000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V010</a:t>
            </a:r>
            <a:endParaRPr dirty="0"/>
          </a:p>
        </p:txBody>
      </p:sp>
      <p:pic>
        <p:nvPicPr>
          <p:cNvPr id="3" name="010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10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11F462-AA1D-D8FC-29B9-04B0FC76ACFD}"/>
              </a:ext>
            </a:extLst>
          </p:cNvPr>
          <p:cNvSpPr/>
          <p:nvPr/>
        </p:nvSpPr>
        <p:spPr>
          <a:xfrm>
            <a:off x="4033348" y="1889655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D41347-15FB-6C5A-9211-81C051074205}"/>
              </a:ext>
            </a:extLst>
          </p:cNvPr>
          <p:cNvSpPr/>
          <p:nvPr/>
        </p:nvSpPr>
        <p:spPr>
          <a:xfrm>
            <a:off x="-5388" y="1919074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E30D78-C82D-02DD-7BB9-A59CD1AF6E63}"/>
              </a:ext>
            </a:extLst>
          </p:cNvPr>
          <p:cNvSpPr/>
          <p:nvPr/>
        </p:nvSpPr>
        <p:spPr>
          <a:xfrm>
            <a:off x="8115393" y="1939783"/>
            <a:ext cx="1828800" cy="33528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27A987-9F94-E884-4605-CAC0CE1770F1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CFTE without picture fusion (QP=22): 6.2kbps                          CFTE with chroma key picture fusion (QP=22): 6.1kbps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7_22_cfte_modified_ck">
            <a:hlinkClick r:id="" action="ppaction://media"/>
            <a:extLst>
              <a:ext uri="{FF2B5EF4-FFF2-40B4-BE49-F238E27FC236}">
                <a16:creationId xmlns:a16="http://schemas.microsoft.com/office/drawing/2014/main" id="{C710B3C8-3648-6B21-4A61-438E27F0C8DC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26133" y="1904306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C007</a:t>
            </a:r>
            <a:endParaRPr dirty="0"/>
          </a:p>
        </p:txBody>
      </p:sp>
      <p:pic>
        <p:nvPicPr>
          <p:cNvPr id="3" name="007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07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DEE1B5B-F0FA-8C36-4EB6-11EDD4D84FC1}"/>
              </a:ext>
            </a:extLst>
          </p:cNvPr>
          <p:cNvSpPr/>
          <p:nvPr/>
        </p:nvSpPr>
        <p:spPr>
          <a:xfrm>
            <a:off x="4062331" y="2821453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1F6B610-03D7-3072-9DF0-358C49B6AF21}"/>
              </a:ext>
            </a:extLst>
          </p:cNvPr>
          <p:cNvSpPr/>
          <p:nvPr/>
        </p:nvSpPr>
        <p:spPr>
          <a:xfrm>
            <a:off x="23595" y="2850872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1749C3-C999-3AE1-395E-92A6EA0476B8}"/>
              </a:ext>
            </a:extLst>
          </p:cNvPr>
          <p:cNvSpPr/>
          <p:nvPr/>
        </p:nvSpPr>
        <p:spPr>
          <a:xfrm>
            <a:off x="8144377" y="2871580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6D8801-3B0D-18D9-2275-DBF49788FC9A}"/>
              </a:ext>
            </a:extLst>
          </p:cNvPr>
          <p:cNvSpPr/>
          <p:nvPr/>
        </p:nvSpPr>
        <p:spPr>
          <a:xfrm>
            <a:off x="6226868" y="3180365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F14662-4A30-06D1-B46E-FD00CE1CD6E7}"/>
              </a:ext>
            </a:extLst>
          </p:cNvPr>
          <p:cNvSpPr/>
          <p:nvPr/>
        </p:nvSpPr>
        <p:spPr>
          <a:xfrm>
            <a:off x="2188133" y="3209784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04DBD85-9CA3-691E-6B99-691FE2B3280D}"/>
              </a:ext>
            </a:extLst>
          </p:cNvPr>
          <p:cNvSpPr/>
          <p:nvPr/>
        </p:nvSpPr>
        <p:spPr>
          <a:xfrm>
            <a:off x="10308914" y="3230493"/>
            <a:ext cx="1828800" cy="9144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80985"/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A8BC35-F459-B0FF-1F5E-E20974BD869A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80985"/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CFTE without picture fusion (QP=22): 10.2kbps                           CFTE with chroma key picture fusion (QP=22): 9.7kbps</a:t>
            </a:r>
            <a:b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01_22_cfte_modified_ck">
            <a:hlinkClick r:id="" action="ppaction://media"/>
            <a:extLst>
              <a:ext uri="{FF2B5EF4-FFF2-40B4-BE49-F238E27FC236}">
                <a16:creationId xmlns:a16="http://schemas.microsoft.com/office/drawing/2014/main" id="{63584331-E40F-36DF-1E0C-560E775ED63B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28000" y="1905000"/>
            <a:ext cx="4059936" cy="3355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V001</a:t>
            </a:r>
            <a:endParaRPr dirty="0"/>
          </a:p>
        </p:txBody>
      </p:sp>
      <p:pic>
        <p:nvPicPr>
          <p:cNvPr id="3" name="001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905000"/>
            <a:ext cx="4064000" cy="3352800"/>
          </a:xfrm>
          <a:prstGeom prst="rect">
            <a:avLst/>
          </a:prstGeom>
        </p:spPr>
      </p:pic>
      <p:pic>
        <p:nvPicPr>
          <p:cNvPr id="5" name="001_22_pre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64000" y="1905000"/>
            <a:ext cx="4064000" cy="33528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E88EF73-2A79-CFFA-7F67-9FEFB9FA0A89}"/>
              </a:ext>
            </a:extLst>
          </p:cNvPr>
          <p:cNvSpPr/>
          <p:nvPr/>
        </p:nvSpPr>
        <p:spPr>
          <a:xfrm>
            <a:off x="4149298" y="2059450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ADBFB9-D193-7009-881A-B476A63DFE74}"/>
              </a:ext>
            </a:extLst>
          </p:cNvPr>
          <p:cNvSpPr/>
          <p:nvPr/>
        </p:nvSpPr>
        <p:spPr>
          <a:xfrm>
            <a:off x="110563" y="2088869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E2AFFB2-A8CE-B4AC-A033-56AE43B394A4}"/>
              </a:ext>
            </a:extLst>
          </p:cNvPr>
          <p:cNvSpPr/>
          <p:nvPr/>
        </p:nvSpPr>
        <p:spPr>
          <a:xfrm>
            <a:off x="8231344" y="2109578"/>
            <a:ext cx="18288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3CEE0C-A03C-94B1-5C2A-DFCBBB80FE56}"/>
              </a:ext>
            </a:extLst>
          </p:cNvPr>
          <p:cNvSpPr txBox="1"/>
          <p:nvPr/>
        </p:nvSpPr>
        <p:spPr>
          <a:xfrm>
            <a:off x="1567158" y="5400973"/>
            <a:ext cx="10320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Original                                                           CFTE without picture fusion (QP=22):5.5kbps                           CFTE with chroma key picture fusion (QP=22):5.7kbps</a:t>
            </a:r>
            <a:b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ody Content">
  <a:themeElements>
    <a:clrScheme name="Dolby_Colors">
      <a:dk1>
        <a:sysClr val="windowText" lastClr="000000"/>
      </a:dk1>
      <a:lt1>
        <a:sysClr val="window" lastClr="FFFFFF"/>
      </a:lt1>
      <a:dk2>
        <a:srgbClr val="939598"/>
      </a:dk2>
      <a:lt2>
        <a:srgbClr val="FFFFFF"/>
      </a:lt2>
      <a:accent1>
        <a:srgbClr val="00AEEF"/>
      </a:accent1>
      <a:accent2>
        <a:srgbClr val="CCEFFC"/>
      </a:accent2>
      <a:accent3>
        <a:srgbClr val="0083B3"/>
      </a:accent3>
      <a:accent4>
        <a:srgbClr val="66CEF5"/>
      </a:accent4>
      <a:accent5>
        <a:srgbClr val="E3E5E8"/>
      </a:accent5>
      <a:accent6>
        <a:srgbClr val="333333"/>
      </a:accent6>
      <a:hlink>
        <a:srgbClr val="00AEEF"/>
      </a:hlink>
      <a:folHlink>
        <a:srgbClr val="CCEFFC"/>
      </a:folHlink>
    </a:clrScheme>
    <a:fontScheme name="DD_Fonts">
      <a:majorFont>
        <a:latin typeface="Dolby Gustan Light"/>
        <a:ea typeface=""/>
        <a:cs typeface=""/>
      </a:majorFont>
      <a:minorFont>
        <a:latin typeface="Dolby Gustan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600" dirty="0"/>
        </a:defPPr>
      </a:lstStyle>
    </a:txDef>
  </a:objectDefaults>
  <a:extraClrSchemeLst/>
  <a:custClrLst>
    <a:custClr name="Dolby Blue: 80% Tint">
      <a:srgbClr val="CCFFFF"/>
    </a:custClr>
    <a:custClr name="Dolby Blue: 60% Tint">
      <a:srgbClr val="99FFFF"/>
    </a:custClr>
    <a:custClr name="Dolby Blue: 40% Tint">
      <a:srgbClr val="66FFFF"/>
    </a:custClr>
    <a:custClr name="Dolby Blue: 20% Tint">
      <a:srgbClr val="33E1FF"/>
    </a:custClr>
    <a:custClr name="Dolby Blue">
      <a:srgbClr val="00AEEF"/>
    </a:custClr>
    <a:custClr name="Dolby Blue: 10% Shade">
      <a:srgbClr val="0095D6"/>
    </a:custClr>
    <a:custClr name="Dolby Blue: 20% Shade">
      <a:srgbClr val="007BBC"/>
    </a:custClr>
    <a:custClr name="Dolby Blue: 40% Shade">
      <a:srgbClr val="004889"/>
    </a:custClr>
    <a:custClr name="Dolby Blue: 60% Shade">
      <a:srgbClr val="001556"/>
    </a:custClr>
    <a:custClr name="Dolby Blue: 80% Shade">
      <a:srgbClr val="000023"/>
    </a:custClr>
    <a:custClr name="Dolby Green: 80% Tint">
      <a:srgbClr val="CCFFFF"/>
    </a:custClr>
    <a:custClr name="Dolby Green: 60% Tint">
      <a:srgbClr val="99FFEA"/>
    </a:custClr>
    <a:custClr name="Dolby Green: 40% Tint">
      <a:srgbClr val="66FFB7"/>
    </a:custClr>
    <a:custClr name="Dolby Green: 20% Tint">
      <a:srgbClr val="33D984"/>
    </a:custClr>
    <a:custClr name="Dolby Green">
      <a:srgbClr val="00A651"/>
    </a:custClr>
    <a:custClr name="Dolby Green: 10% Shade">
      <a:srgbClr val="008D38"/>
    </a:custClr>
    <a:custClr name="Dolby Green: 20% Shade">
      <a:srgbClr val="00731E"/>
    </a:custClr>
    <a:custClr name="Dolby Green: 40% Shade">
      <a:srgbClr val="004000"/>
    </a:custClr>
    <a:custClr name="Dolby Green: 60% Shade">
      <a:srgbClr val="000D00"/>
    </a:custClr>
    <a:custClr name="Dolby Green: 80% n/a">
      <a:srgbClr val="000000"/>
    </a:custClr>
    <a:custClr name="Dolby Violet: 80% Tint">
      <a:srgbClr val="FFF8FF"/>
    </a:custClr>
    <a:custClr name="Dolby Violet: 60% Tint">
      <a:srgbClr val="FFC5FF"/>
    </a:custClr>
    <a:custClr name="Dolby Violet: 40% Tint">
      <a:srgbClr val="E292F7"/>
    </a:custClr>
    <a:custClr name="Dolby Violet: 20% Tint">
      <a:srgbClr val="AF5FC4"/>
    </a:custClr>
    <a:custClr name="Dolby Violet">
      <a:srgbClr val="7C2C91"/>
    </a:custClr>
    <a:custClr name="Dolby Violet: 10% Shade">
      <a:srgbClr val="631378"/>
    </a:custClr>
    <a:custClr name="Dolby Violet: 20% Shade">
      <a:srgbClr val="49005E"/>
    </a:custClr>
    <a:custClr name="Dolby Violet: 40% Shade">
      <a:srgbClr val="16002B"/>
    </a:custClr>
    <a:custClr name="Dolby Violet: 60% n/a">
      <a:srgbClr val="000000"/>
    </a:custClr>
    <a:custClr name="Dolby Violet: 80% n/a">
      <a:srgbClr val="000000"/>
    </a:custClr>
    <a:custClr name="Dolby Cerise: 80% Tint">
      <a:srgbClr val="FFCCFF"/>
    </a:custClr>
    <a:custClr name="Dolby Cerise: 60% Tint">
      <a:srgbClr val="FF99FF"/>
    </a:custClr>
    <a:custClr name="Dolby Cerise: 40% Tint">
      <a:srgbClr val="FF66F2"/>
    </a:custClr>
    <a:custClr name="Dolby Cerise: 20% Tint">
      <a:srgbClr val="FF33BF"/>
    </a:custClr>
    <a:custClr name="Dolby Cerise">
      <a:srgbClr val="EC008C"/>
    </a:custClr>
    <a:custClr name="Dolby Cerise: 10% Shade">
      <a:srgbClr val="D30073"/>
    </a:custClr>
    <a:custClr name="Dolby Cerise: 20% Shade">
      <a:srgbClr val="B90059"/>
    </a:custClr>
    <a:custClr name="Dolby Cerise: 40% Shade">
      <a:srgbClr val="860026"/>
    </a:custClr>
    <a:custClr name="Dolby Cerise: 60% Shade">
      <a:srgbClr val="530000"/>
    </a:custClr>
    <a:custClr name="Dolby Cerise: 80% Shade">
      <a:srgbClr val="200000"/>
    </a:custClr>
    <a:custClr name="Dolby Gray: 40% Tint">
      <a:srgbClr val="F9FBFE"/>
    </a:custClr>
    <a:custClr name="Dolby Gray: 30% Tint">
      <a:srgbClr val="E0E2E5"/>
    </a:custClr>
    <a:custClr name="Dolby Gray: 20% Tint">
      <a:srgbClr val="C6C8CB"/>
    </a:custClr>
    <a:custClr name="Dolby Gray: 10% Tint">
      <a:srgbClr val="ADAFB2"/>
    </a:custClr>
    <a:custClr name="Dolby Gray">
      <a:srgbClr val="939598"/>
    </a:custClr>
    <a:custClr name="Dolby Gray: 10% Shade">
      <a:srgbClr val="7A7C7F"/>
    </a:custClr>
    <a:custClr name="Dolby Gray: 20% Shade">
      <a:srgbClr val="606265"/>
    </a:custClr>
    <a:custClr name="Dolby Gray: 30% Shade">
      <a:srgbClr val="47494C"/>
    </a:custClr>
    <a:custClr name="Dolby Gray: 40% Shade">
      <a:srgbClr val="2D2F32"/>
    </a:custClr>
    <a:custClr name="Dolby Gray: 50% Shade">
      <a:srgbClr val="141619"/>
    </a:custClr>
  </a:custClrLst>
  <a:extLst>
    <a:ext uri="{05A4C25C-085E-4340-85A3-A5531E510DB2}">
      <thm15:themeFamily xmlns:thm15="http://schemas.microsoft.com/office/thememl/2012/main" name="Dolby_Corporate_Template_2017_16x9.pptx" id="{07BBDC1F-6F08-433B-983C-B286CB498073}" vid="{F1DB3108-91AD-47C3-BFE6-25754D08C616}"/>
    </a:ext>
  </a:extLst>
</a:theme>
</file>

<file path=ppt/theme/theme2.xml><?xml version="1.0" encoding="utf-8"?>
<a:theme xmlns:a="http://schemas.openxmlformats.org/drawingml/2006/main" name="Dolby Corporate Template 2015 16x9">
  <a:themeElements>
    <a:clrScheme name="Dolby Teal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008996"/>
      </a:accent1>
      <a:accent2>
        <a:srgbClr val="444444"/>
      </a:accent2>
      <a:accent3>
        <a:srgbClr val="8E0B56"/>
      </a:accent3>
      <a:accent4>
        <a:srgbClr val="909090"/>
      </a:accent4>
      <a:accent5>
        <a:srgbClr val="B2BB1E"/>
      </a:accent5>
      <a:accent6>
        <a:srgbClr val="D4451D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_PPT_16-9_2015-0515" id="{FA792C3A-E958-407A-9E54-E0B73875D375}" vid="{3BC03D27-D745-4C7D-A1EA-17C5AE3BFFE6}"/>
    </a:ext>
  </a:extLst>
</a:theme>
</file>

<file path=ppt/theme/theme3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3399CC"/>
      </a:dk2>
      <a:lt2>
        <a:srgbClr val="4D4D4D"/>
      </a:lt2>
      <a:accent1>
        <a:srgbClr val="1973AE"/>
      </a:accent1>
      <a:accent2>
        <a:srgbClr val="909E44"/>
      </a:accent2>
      <a:accent3>
        <a:srgbClr val="FFFFFF"/>
      </a:accent3>
      <a:accent4>
        <a:srgbClr val="000000"/>
      </a:accent4>
      <a:accent5>
        <a:srgbClr val="ABBCD3"/>
      </a:accent5>
      <a:accent6>
        <a:srgbClr val="828F3D"/>
      </a:accent6>
      <a:hlink>
        <a:srgbClr val="9E3A3A"/>
      </a:hlink>
      <a:folHlink>
        <a:srgbClr val="E88A1A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9DBDA35E-5B16-4141-8FCD-900A2C788D5B}" vid="{C7CF68C0-C6C1-6B45-833C-D724EC34E3C7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604152</TotalTime>
  <Words>1863</Words>
  <Application>Microsoft Office PowerPoint</Application>
  <PresentationFormat>Widescreen</PresentationFormat>
  <Paragraphs>139</Paragraphs>
  <Slides>14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31" baseType="lpstr">
      <vt:lpstr>Arial</vt:lpstr>
      <vt:lpstr>Avenir Next LT Pro</vt:lpstr>
      <vt:lpstr>Avenir Next LT Pro Demi</vt:lpstr>
      <vt:lpstr>AvenirNext LT Pro Regular</vt:lpstr>
      <vt:lpstr>Calibri</vt:lpstr>
      <vt:lpstr>Dolby Gustan Bold</vt:lpstr>
      <vt:lpstr>Dolby Gustan Book</vt:lpstr>
      <vt:lpstr>Dolby Gustan Light</vt:lpstr>
      <vt:lpstr>Dolby Gustan Medium</vt:lpstr>
      <vt:lpstr>Dolby Gustan Thin</vt:lpstr>
      <vt:lpstr>Times New Roman</vt:lpstr>
      <vt:lpstr>Verdana</vt:lpstr>
      <vt:lpstr>Wingdings</vt:lpstr>
      <vt:lpstr>Body Content</vt:lpstr>
      <vt:lpstr>Dolby Corporate Template 2015 16x9</vt:lpstr>
      <vt:lpstr>1_Default Design</vt:lpstr>
      <vt:lpstr>Dolby 2020</vt:lpstr>
      <vt:lpstr>AHG9/AHG16: On chroma key fusion for the generative face video SEI message</vt:lpstr>
      <vt:lpstr>Outline</vt:lpstr>
      <vt:lpstr>Introduction</vt:lpstr>
      <vt:lpstr>Use of chroma key for fusion in the GFV SEI message</vt:lpstr>
      <vt:lpstr>C012</vt:lpstr>
      <vt:lpstr>C018</vt:lpstr>
      <vt:lpstr>V010</vt:lpstr>
      <vt:lpstr>C007</vt:lpstr>
      <vt:lpstr>V001</vt:lpstr>
      <vt:lpstr>Proposed generative face video SEI message syntax </vt:lpstr>
      <vt:lpstr>Proposed generative face video SEI message semantics (1 of 2)</vt:lpstr>
      <vt:lpstr>Proposed generative face video SEI message semantics (2 of 2)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JVET-AE0066</dc:title>
  <dc:creator>TL</dc:creator>
  <cp:lastModifiedBy>McCarthy, Sean</cp:lastModifiedBy>
  <cp:revision>996</cp:revision>
  <cp:lastPrinted>2024-04-17T15:10:06Z</cp:lastPrinted>
  <dcterms:created xsi:type="dcterms:W3CDTF">2021-07-02T00:38:15Z</dcterms:created>
  <dcterms:modified xsi:type="dcterms:W3CDTF">2024-07-12T01:24:23Z</dcterms:modified>
</cp:coreProperties>
</file>