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16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484" r:id="rId2"/>
    <p:sldId id="766" r:id="rId3"/>
    <p:sldId id="777" r:id="rId4"/>
    <p:sldId id="767" r:id="rId5"/>
    <p:sldId id="780" r:id="rId6"/>
    <p:sldId id="770" r:id="rId7"/>
  </p:sldIdLst>
  <p:sldSz cx="12192000" cy="6858000"/>
  <p:notesSz cx="6858000" cy="9144000"/>
  <p:custDataLst>
    <p:tags r:id="rId10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4182"/>
    <a:srgbClr val="15487D"/>
    <a:srgbClr val="1E4BA7"/>
    <a:srgbClr val="004C97"/>
    <a:srgbClr val="004181"/>
    <a:srgbClr val="9F1115"/>
    <a:srgbClr val="000000"/>
    <a:srgbClr val="E6E6E6"/>
    <a:srgbClr val="5374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170" autoAdjust="0"/>
    <p:restoredTop sz="86878" autoAdjust="0"/>
  </p:normalViewPr>
  <p:slideViewPr>
    <p:cSldViewPr snapToGrid="0">
      <p:cViewPr>
        <p:scale>
          <a:sx n="66" d="100"/>
          <a:sy n="66" d="100"/>
        </p:scale>
        <p:origin x="896" y="4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2" d="100"/>
          <a:sy n="52" d="100"/>
        </p:scale>
        <p:origin x="1824" y="5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2AA64E-2965-4E2F-94EB-5F959AA87388}" type="datetimeFigureOut">
              <a:rPr lang="zh-CN" altLang="en-US" smtClean="0"/>
              <a:t>2024/7/12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C6749B-331A-43E9-8BFA-938FF8CA72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4AB45E-A16E-4ECE-8561-605081E31EFB}" type="datetimeFigureOut">
              <a:rPr lang="zh-CN" altLang="en-US" smtClean="0"/>
              <a:t>2024/7/12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8613AD-59D8-4D01-82C6-706CC7DEA64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8613AD-59D8-4D01-82C6-706CC7DEA64C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8613AD-59D8-4D01-82C6-706CC7DEA64C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8613AD-59D8-4D01-82C6-706CC7DEA64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61105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8613AD-59D8-4D01-82C6-706CC7DEA64C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" y="252416"/>
            <a:ext cx="11952817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949950"/>
            <a:ext cx="12192000" cy="927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449764"/>
            <a:ext cx="10515600" cy="2342308"/>
          </a:xfrm>
        </p:spPr>
        <p:txBody>
          <a:bodyPr anchor="b"/>
          <a:lstStyle>
            <a:lvl1pPr>
              <a:defRPr sz="2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518024" y="4329489"/>
            <a:ext cx="9829427" cy="1500187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72" name="矩形 71"/>
          <p:cNvSpPr/>
          <p:nvPr userDrawn="1"/>
        </p:nvSpPr>
        <p:spPr>
          <a:xfrm>
            <a:off x="1697317" y="908050"/>
            <a:ext cx="234128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pic>
        <p:nvPicPr>
          <p:cNvPr id="93" name="图片 9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868021" y="5665002"/>
            <a:ext cx="2971953" cy="868194"/>
          </a:xfrm>
          <a:prstGeom prst="rect">
            <a:avLst/>
          </a:prstGeom>
        </p:spPr>
      </p:pic>
      <p:cxnSp>
        <p:nvCxnSpPr>
          <p:cNvPr id="94" name="直接连接符 93"/>
          <p:cNvCxnSpPr/>
          <p:nvPr userDrawn="1"/>
        </p:nvCxnSpPr>
        <p:spPr bwMode="auto">
          <a:xfrm>
            <a:off x="0" y="6811827"/>
            <a:ext cx="12184592" cy="0"/>
          </a:xfrm>
          <a:prstGeom prst="line">
            <a:avLst/>
          </a:prstGeom>
          <a:ln w="1016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 userDrawn="1"/>
        </p:nvCxnSpPr>
        <p:spPr bwMode="auto">
          <a:xfrm>
            <a:off x="4868" y="6672511"/>
            <a:ext cx="12184592" cy="0"/>
          </a:xfrm>
          <a:prstGeom prst="line">
            <a:avLst/>
          </a:prstGeom>
          <a:ln w="1016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 userDrawn="1"/>
        </p:nvCxnSpPr>
        <p:spPr bwMode="auto">
          <a:xfrm>
            <a:off x="0" y="6678376"/>
            <a:ext cx="12184592" cy="0"/>
          </a:xfrm>
          <a:prstGeom prst="line">
            <a:avLst/>
          </a:prstGeom>
          <a:ln w="393700">
            <a:solidFill>
              <a:srgbClr val="00418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7" name="组合 23"/>
          <p:cNvGrpSpPr/>
          <p:nvPr userDrawn="1"/>
        </p:nvGrpSpPr>
        <p:grpSpPr bwMode="auto">
          <a:xfrm rot="5400000">
            <a:off x="11426431" y="6222401"/>
            <a:ext cx="509588" cy="853017"/>
            <a:chOff x="871911" y="5177756"/>
            <a:chExt cx="8272089" cy="640348"/>
          </a:xfrm>
        </p:grpSpPr>
        <p:cxnSp>
          <p:nvCxnSpPr>
            <p:cNvPr id="98" name="直接连接符 97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2024/7/12</a:t>
            </a:fld>
            <a:endParaRPr lang="zh-CN" altLang="en-US"/>
          </a:p>
        </p:txBody>
      </p:sp>
      <p:sp>
        <p:nvSpPr>
          <p:cNvPr id="34" name="页脚占位符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3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472103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6" name="矩形 35"/>
          <p:cNvSpPr/>
          <p:nvPr userDrawn="1"/>
        </p:nvSpPr>
        <p:spPr>
          <a:xfrm>
            <a:off x="7769411" y="370713"/>
            <a:ext cx="4396423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spcAft>
                <a:spcPts val="600"/>
              </a:spcAft>
              <a:defRPr sz="2000"/>
            </a:lvl1pPr>
            <a:lvl2pPr>
              <a:spcAft>
                <a:spcPts val="600"/>
              </a:spcAft>
              <a:defRPr sz="1600"/>
            </a:lvl2pPr>
            <a:lvl3pPr>
              <a:spcAft>
                <a:spcPts val="600"/>
              </a:spcAft>
              <a:defRPr sz="1400"/>
            </a:lvl3pPr>
            <a:lvl4pPr>
              <a:spcAft>
                <a:spcPts val="600"/>
              </a:spcAft>
              <a:defRPr sz="1100"/>
            </a:lvl4pPr>
            <a:lvl5pPr>
              <a:spcAft>
                <a:spcPts val="600"/>
              </a:spcAft>
              <a:defRPr sz="1100"/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7000" y="6472103"/>
            <a:ext cx="5825836" cy="309697"/>
          </a:xfrm>
          <a:solidFill>
            <a:schemeClr val="bg1"/>
          </a:solidFill>
        </p:spPr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765115"/>
            <a:ext cx="5181600" cy="4692179"/>
          </a:xfrm>
        </p:spPr>
        <p:txBody>
          <a:bodyPr/>
          <a:lstStyle>
            <a:lvl1pPr>
              <a:lnSpc>
                <a:spcPct val="100000"/>
              </a:lnSpc>
              <a:defRPr sz="2000"/>
            </a:lvl1pPr>
            <a:lvl2pPr>
              <a:lnSpc>
                <a:spcPct val="100000"/>
              </a:lnSpc>
              <a:defRPr sz="1600"/>
            </a:lvl2pPr>
            <a:lvl3pPr>
              <a:lnSpc>
                <a:spcPct val="100000"/>
              </a:lnSpc>
              <a:defRPr sz="1400"/>
            </a:lvl3pPr>
            <a:lvl4pPr>
              <a:lnSpc>
                <a:spcPct val="100000"/>
              </a:lnSpc>
              <a:defRPr sz="1100"/>
            </a:lvl4pPr>
            <a:lvl5pPr>
              <a:lnSpc>
                <a:spcPct val="100000"/>
              </a:lnSpc>
              <a:defRPr sz="1100"/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765115"/>
            <a:ext cx="5181600" cy="4692179"/>
          </a:xfrm>
        </p:spPr>
        <p:txBody>
          <a:bodyPr/>
          <a:lstStyle>
            <a:lvl1pPr>
              <a:lnSpc>
                <a:spcPct val="100000"/>
              </a:lnSpc>
              <a:defRPr sz="2000"/>
            </a:lvl1pPr>
            <a:lvl2pPr>
              <a:lnSpc>
                <a:spcPct val="100000"/>
              </a:lnSpc>
              <a:defRPr sz="1600"/>
            </a:lvl2pPr>
            <a:lvl3pPr>
              <a:lnSpc>
                <a:spcPct val="100000"/>
              </a:lnSpc>
              <a:defRPr sz="1400"/>
            </a:lvl3pPr>
            <a:lvl4pPr>
              <a:lnSpc>
                <a:spcPct val="100000"/>
              </a:lnSpc>
              <a:defRPr sz="1100"/>
            </a:lvl4pPr>
            <a:lvl5pPr>
              <a:lnSpc>
                <a:spcPct val="100000"/>
              </a:lnSpc>
              <a:defRPr sz="1100"/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2024/7/12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62400" y="6429767"/>
            <a:ext cx="5842000" cy="365125"/>
          </a:xfrm>
          <a:solidFill>
            <a:schemeClr val="bg1"/>
          </a:solidFill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472103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277800" y="128848"/>
            <a:ext cx="11076001" cy="426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819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199" y="763929"/>
            <a:ext cx="11055745" cy="563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47210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675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1ED44-3DA1-47CE-BA70-E3B3253DFDBB}" type="datetimeFigureOut">
              <a:rPr lang="zh-CN" altLang="en-US" smtClean="0"/>
              <a:t>2024/7/12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937000" y="6472103"/>
            <a:ext cx="5850028" cy="284101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/>
          <a:lstStyle>
            <a:lvl1pPr algn="ctr" eaLnBrk="1" hangingPunct="1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1" y="636609"/>
            <a:ext cx="8920223" cy="0"/>
          </a:xfrm>
          <a:prstGeom prst="line">
            <a:avLst/>
          </a:prstGeom>
          <a:ln w="635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 userDrawn="1"/>
        </p:nvCxnSpPr>
        <p:spPr bwMode="auto">
          <a:xfrm flipV="1">
            <a:off x="0" y="6654665"/>
            <a:ext cx="12192000" cy="36469"/>
          </a:xfrm>
          <a:prstGeom prst="line">
            <a:avLst/>
          </a:prstGeom>
          <a:ln w="403225">
            <a:solidFill>
              <a:srgbClr val="00418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组合 23"/>
          <p:cNvGrpSpPr/>
          <p:nvPr userDrawn="1"/>
        </p:nvGrpSpPr>
        <p:grpSpPr bwMode="auto">
          <a:xfrm rot="5400000">
            <a:off x="8350079" y="210078"/>
            <a:ext cx="88906" cy="853017"/>
            <a:chOff x="871911" y="5177756"/>
            <a:chExt cx="8272089" cy="640348"/>
          </a:xfrm>
        </p:grpSpPr>
        <p:cxnSp>
          <p:nvCxnSpPr>
            <p:cNvPr id="56" name="直接连接符 55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矩形 9"/>
          <p:cNvSpPr/>
          <p:nvPr userDrawn="1"/>
        </p:nvSpPr>
        <p:spPr>
          <a:xfrm>
            <a:off x="10398311" y="6386941"/>
            <a:ext cx="2022683" cy="5095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6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Xidian</a:t>
            </a:r>
            <a:r>
              <a:rPr lang="en-US" altLang="zh-CN" sz="1600" baseline="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Univ</a:t>
            </a:r>
            <a:r>
              <a:rPr lang="en-US" altLang="zh-CN" sz="16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sz="1600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302736" y="6469683"/>
            <a:ext cx="418679" cy="35498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5pPr>
      <a:lvl6pPr marL="3429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6pPr>
      <a:lvl7pPr marL="685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7pPr>
      <a:lvl8pPr marL="10287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8pPr>
      <a:lvl9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9pPr>
    </p:titleStyle>
    <p:bodyStyle>
      <a:lvl1pPr marL="128905" indent="-128905" algn="l" defTabSz="514350" rtl="0" eaLnBrk="1" fontAlgn="base" hangingPunct="1">
        <a:lnSpc>
          <a:spcPct val="100000"/>
        </a:lnSpc>
        <a:spcBef>
          <a:spcPts val="565"/>
        </a:spcBef>
        <a:spcAft>
          <a:spcPts val="6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marL="386080" indent="-128905" algn="l" defTabSz="514350" rtl="0" eaLnBrk="1" fontAlgn="base" hangingPunct="1">
        <a:lnSpc>
          <a:spcPct val="100000"/>
        </a:lnSpc>
        <a:spcBef>
          <a:spcPts val="280"/>
        </a:spcBef>
        <a:spcAft>
          <a:spcPts val="60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2pPr>
      <a:lvl3pPr marL="643255" indent="-128905" algn="l" defTabSz="514350" rtl="0" eaLnBrk="1" fontAlgn="base" hangingPunct="1">
        <a:lnSpc>
          <a:spcPct val="100000"/>
        </a:lnSpc>
        <a:spcBef>
          <a:spcPts val="280"/>
        </a:spcBef>
        <a:spcAft>
          <a:spcPts val="60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3pPr>
      <a:lvl4pPr marL="900430" indent="-128905" algn="l" defTabSz="514350" rtl="0" eaLnBrk="1" fontAlgn="base" hangingPunct="1">
        <a:lnSpc>
          <a:spcPct val="100000"/>
        </a:lnSpc>
        <a:spcBef>
          <a:spcPts val="280"/>
        </a:spcBef>
        <a:spcAft>
          <a:spcPts val="60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4pPr>
      <a:lvl5pPr marL="1157605" indent="-128905" algn="l" defTabSz="514350" rtl="0" eaLnBrk="1" fontAlgn="base" hangingPunct="1">
        <a:lnSpc>
          <a:spcPct val="100000"/>
        </a:lnSpc>
        <a:spcBef>
          <a:spcPts val="280"/>
        </a:spcBef>
        <a:spcAft>
          <a:spcPts val="60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5pPr>
      <a:lvl6pPr marL="1414780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671955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929130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186305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sv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10564" y="2245130"/>
            <a:ext cx="8170870" cy="1503887"/>
          </a:xfrm>
        </p:spPr>
        <p:txBody>
          <a:bodyPr/>
          <a:lstStyle/>
          <a:p>
            <a:pPr algn="ctr"/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AHG12: Context modeling for tu_cb_coded_flag</a:t>
            </a:r>
            <a:b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JVET-AI0119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"/>
          </p:nvPr>
        </p:nvSpPr>
        <p:spPr>
          <a:xfrm>
            <a:off x="1159354" y="4168367"/>
            <a:ext cx="9873291" cy="1408833"/>
          </a:xfrm>
        </p:spPr>
        <p:txBody>
          <a:bodyPr/>
          <a:lstStyle/>
          <a:p>
            <a:pPr algn="ctr"/>
            <a:r>
              <a:rPr lang="en-US" altLang="zh-CN"/>
              <a:t>Minzhe Chen, Lu Wang, Wei Zhang, Fuzheng Yang, Junyan Huo</a:t>
            </a:r>
          </a:p>
          <a:p>
            <a:pPr algn="ctr"/>
            <a:r>
              <a:rPr lang="en-US" altLang="zh-CN"/>
              <a:t>Zhitao Yu, Wei Li, Bin Li, Fang Xing </a:t>
            </a:r>
          </a:p>
          <a:p>
            <a:pPr algn="ctr"/>
            <a:r>
              <a:rPr lang="en-US" altLang="zh-CN"/>
              <a:t>July, 2024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-1" y="222769"/>
            <a:ext cx="12192001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zh-CN" sz="1800" b="1" dirty="0"/>
              <a:t>Introduction</a:t>
            </a: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2634559" y="14092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5586" y="1169186"/>
            <a:ext cx="11900453" cy="25355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800">
                <a:latin typeface="Times New Roman" panose="02020603050405020304" pitchFamily="18" charset="0"/>
                <a:cs typeface="Times New Roman" panose="02020603050405020304" pitchFamily="18" charset="0"/>
              </a:rPr>
              <a:t>In ECM and VVC,  the ctxIdx of tu_cb_coded_flag depends on the value of intra_bdpcm_chroma_flag for the current TU.  For example, if initType = 0, the ctxIdx of tu_cb_coded_flag is derived in the following way:</a:t>
            </a:r>
          </a:p>
          <a:p>
            <a:pPr algn="ctr">
              <a:lnSpc>
                <a:spcPct val="150000"/>
              </a:lnSpc>
            </a:pPr>
            <a:r>
              <a:rPr lang="pt-BR" altLang="zh-CN" sz="1800">
                <a:latin typeface="Times New Roman" panose="02020603050405020304" pitchFamily="18" charset="0"/>
                <a:cs typeface="Times New Roman" panose="02020603050405020304" pitchFamily="18" charset="0"/>
              </a:rPr>
              <a:t>ctxIdx = intra_bdpcm_chroma_flag ? 1 : 0</a:t>
            </a:r>
          </a:p>
          <a:p>
            <a:pPr algn="ctr">
              <a:lnSpc>
                <a:spcPct val="150000"/>
              </a:lnSpc>
            </a:pPr>
            <a:endParaRPr lang="pt-BR" altLang="zh-CN" sz="18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pt-BR" altLang="zh-CN" sz="180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altLang="zh-CN" sz="1800">
                <a:latin typeface="Times New Roman" panose="02020603050405020304" pitchFamily="18" charset="0"/>
                <a:cs typeface="Times New Roman" panose="02020603050405020304" pitchFamily="18" charset="0"/>
              </a:rPr>
              <a:t>For each initType, the ctxIdx of tu_cb_coded_flag can only take two values, as shown in Table 1.</a:t>
            </a:r>
            <a:endParaRPr lang="pt-BR" altLang="zh-CN" sz="18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pt-BR" altLang="zh-CN" sz="1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763D24C2-951E-41E3-B89A-E38F6BFACD2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6455589"/>
              </p:ext>
            </p:extLst>
          </p:nvPr>
        </p:nvGraphicFramePr>
        <p:xfrm>
          <a:off x="3091138" y="4181735"/>
          <a:ext cx="6009721" cy="1267015"/>
        </p:xfrm>
        <a:graphic>
          <a:graphicData uri="http://schemas.openxmlformats.org/drawingml/2006/table">
            <a:tbl>
              <a:tblPr firstRow="1" firstCol="1" bandRow="1"/>
              <a:tblGrid>
                <a:gridCol w="2508914">
                  <a:extLst>
                    <a:ext uri="{9D8B030D-6E8A-4147-A177-3AD203B41FA5}">
                      <a16:colId xmlns:a16="http://schemas.microsoft.com/office/drawing/2014/main" val="53403367"/>
                    </a:ext>
                  </a:extLst>
                </a:gridCol>
                <a:gridCol w="1182645">
                  <a:extLst>
                    <a:ext uri="{9D8B030D-6E8A-4147-A177-3AD203B41FA5}">
                      <a16:colId xmlns:a16="http://schemas.microsoft.com/office/drawing/2014/main" val="2023958664"/>
                    </a:ext>
                  </a:extLst>
                </a:gridCol>
                <a:gridCol w="771974">
                  <a:extLst>
                    <a:ext uri="{9D8B030D-6E8A-4147-A177-3AD203B41FA5}">
                      <a16:colId xmlns:a16="http://schemas.microsoft.com/office/drawing/2014/main" val="89096707"/>
                    </a:ext>
                  </a:extLst>
                </a:gridCol>
                <a:gridCol w="773094">
                  <a:extLst>
                    <a:ext uri="{9D8B030D-6E8A-4147-A177-3AD203B41FA5}">
                      <a16:colId xmlns:a16="http://schemas.microsoft.com/office/drawing/2014/main" val="2120411783"/>
                    </a:ext>
                  </a:extLst>
                </a:gridCol>
                <a:gridCol w="773094">
                  <a:extLst>
                    <a:ext uri="{9D8B030D-6E8A-4147-A177-3AD203B41FA5}">
                      <a16:colId xmlns:a16="http://schemas.microsoft.com/office/drawing/2014/main" val="1906597254"/>
                    </a:ext>
                  </a:extLst>
                </a:gridCol>
              </a:tblGrid>
              <a:tr h="434814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Syntax element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58514" marR="158514" marT="79257" marB="79257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ctxTable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58514" marR="158514" marT="79257" marB="79257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initType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58514" marR="158514" marT="79257" marB="79257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0199178"/>
                  </a:ext>
                </a:extLst>
              </a:tr>
              <a:tr h="29061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8886" marR="11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8886" marR="11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8886" marR="11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2673636"/>
                  </a:ext>
                </a:extLst>
              </a:tr>
              <a:tr h="54159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tu_cb_coded_flag[ ][ ]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8886" marR="11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Table2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8886" marR="11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0..1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8886" marR="11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2..3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8886" marR="11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4..5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8886" marR="11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95418"/>
                  </a:ext>
                </a:extLst>
              </a:tr>
            </a:tbl>
          </a:graphicData>
        </a:graphic>
      </p:graphicFrame>
      <p:sp>
        <p:nvSpPr>
          <p:cNvPr id="10" name="文本框 9">
            <a:extLst>
              <a:ext uri="{FF2B5EF4-FFF2-40B4-BE49-F238E27FC236}">
                <a16:creationId xmlns:a16="http://schemas.microsoft.com/office/drawing/2014/main" id="{7B2AA9A8-C7C5-46B8-939B-019512B0DA4E}"/>
              </a:ext>
            </a:extLst>
          </p:cNvPr>
          <p:cNvSpPr txBox="1"/>
          <p:nvPr/>
        </p:nvSpPr>
        <p:spPr>
          <a:xfrm>
            <a:off x="3091138" y="3704752"/>
            <a:ext cx="6687862" cy="4174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>
                <a:latin typeface="Times New Roman" panose="02020603050405020304" pitchFamily="18" charset="0"/>
                <a:cs typeface="Times New Roman" panose="02020603050405020304" pitchFamily="18" charset="0"/>
              </a:rPr>
              <a:t>Table 1. Association of ctxIdx and syntax elements for each initType</a:t>
            </a:r>
            <a:endParaRPr lang="pt-BR" altLang="zh-CN" sz="1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-1" y="222769"/>
            <a:ext cx="12192001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zh-CN" sz="1800" b="1" dirty="0"/>
              <a:t>Proposed method</a:t>
            </a: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2634559" y="14092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028FA03-75D9-437A-8528-80E6B7101E56}"/>
              </a:ext>
            </a:extLst>
          </p:cNvPr>
          <p:cNvSpPr/>
          <p:nvPr/>
        </p:nvSpPr>
        <p:spPr>
          <a:xfrm>
            <a:off x="291547" y="946765"/>
            <a:ext cx="11900453" cy="29510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800">
                <a:latin typeface="Times New Roman" panose="02020603050405020304" pitchFamily="18" charset="0"/>
                <a:cs typeface="Times New Roman" panose="02020603050405020304" pitchFamily="18" charset="0"/>
              </a:rPr>
              <a:t>In addition to the intra_bdpcm_chroma_flag of current TU, the tu_cb_coded_flag of the left and above adjacent TU are proposed to derive the tu_cb_coded_flag ctxIdx. </a:t>
            </a:r>
          </a:p>
          <a:p>
            <a:pPr>
              <a:lnSpc>
                <a:spcPct val="150000"/>
              </a:lnSpc>
            </a:pPr>
            <a:r>
              <a:rPr lang="en-US" altLang="zh-CN" sz="1800">
                <a:latin typeface="Times New Roman" panose="02020603050405020304" pitchFamily="18" charset="0"/>
                <a:cs typeface="Times New Roman" panose="02020603050405020304" pitchFamily="18" charset="0"/>
              </a:rPr>
              <a:t>     For example, if initType = 0, the tu_cb_coded_flag ctxIdx of current TU is derived as:</a:t>
            </a:r>
          </a:p>
          <a:p>
            <a:pPr algn="ctr">
              <a:lnSpc>
                <a:spcPct val="150000"/>
              </a:lnSpc>
            </a:pPr>
            <a:r>
              <a:rPr lang="pt-BR" altLang="zh-CN" sz="1800">
                <a:latin typeface="Times New Roman" panose="02020603050405020304" pitchFamily="18" charset="0"/>
                <a:cs typeface="Times New Roman" panose="02020603050405020304" pitchFamily="18" charset="0"/>
              </a:rPr>
              <a:t>ctxIdx = intra_bdpcm_chroma_flag[x0][y0] ?</a:t>
            </a:r>
          </a:p>
          <a:p>
            <a:pPr algn="ctr">
              <a:lnSpc>
                <a:spcPct val="150000"/>
              </a:lnSpc>
            </a:pPr>
            <a:r>
              <a:rPr lang="pt-BR" altLang="zh-CN" sz="1800">
                <a:latin typeface="Times New Roman" panose="02020603050405020304" pitchFamily="18" charset="0"/>
                <a:cs typeface="Times New Roman" panose="02020603050405020304" pitchFamily="18" charset="0"/>
              </a:rPr>
              <a:t>3 + tu_cb_coded_flag[xNbA][yNbA] + tu_cb_coded_flag[xNbL][yNbL]</a:t>
            </a:r>
          </a:p>
          <a:p>
            <a:pPr algn="ctr">
              <a:lnSpc>
                <a:spcPct val="150000"/>
              </a:lnSpc>
            </a:pPr>
            <a:r>
              <a:rPr lang="pt-BR" altLang="zh-CN" sz="1800">
                <a:latin typeface="Times New Roman" panose="02020603050405020304" pitchFamily="18" charset="0"/>
                <a:cs typeface="Times New Roman" panose="02020603050405020304" pitchFamily="18" charset="0"/>
              </a:rPr>
              <a:t>: tu_cb_coded_flag[xNbA][yNbA] + tu_cb_coded_flag[xNbL][yNbL]</a:t>
            </a:r>
          </a:p>
          <a:p>
            <a:pPr>
              <a:lnSpc>
                <a:spcPct val="150000"/>
              </a:lnSpc>
            </a:pPr>
            <a:endParaRPr lang="pt-BR" altLang="zh-CN" sz="1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形 38">
            <a:extLst>
              <a:ext uri="{FF2B5EF4-FFF2-40B4-BE49-F238E27FC236}">
                <a16:creationId xmlns:a16="http://schemas.microsoft.com/office/drawing/2014/main" id="{B97F9294-D41A-4626-8041-C90EF02447F0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216738" y="3695709"/>
            <a:ext cx="7758523" cy="2147528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EFA43946-BB3C-41BF-BFD6-2824363CEDE5}"/>
              </a:ext>
            </a:extLst>
          </p:cNvPr>
          <p:cNvSpPr txBox="1"/>
          <p:nvPr/>
        </p:nvSpPr>
        <p:spPr>
          <a:xfrm>
            <a:off x="3123923" y="5845733"/>
            <a:ext cx="62357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6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Figure 1. The derivation of tu_cb_coded_flag ctxIdx in I slice</a:t>
            </a:r>
            <a:endParaRPr lang="zh-CN" altLang="zh-CN" sz="160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-1" y="222769"/>
            <a:ext cx="12192001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en-CA" sz="1800" b="1" dirty="0">
                <a:solidFill>
                  <a:prstClr val="black"/>
                </a:solidFill>
                <a:cs typeface="Arial" panose="020B0604020202020204" pitchFamily="34" charset="0"/>
              </a:rPr>
              <a:t>Experimental results</a:t>
            </a:r>
            <a:endParaRPr kumimoji="0" lang="en-US" altLang="en-CA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Arial" panose="020B0604020202020204" pitchFamily="34" charset="0"/>
            </a:endParaRP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2634559" y="14092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1F5FF7F6-FF72-4DB3-B919-6EF1E37CEA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4721894"/>
              </p:ext>
            </p:extLst>
          </p:nvPr>
        </p:nvGraphicFramePr>
        <p:xfrm>
          <a:off x="2634115" y="3592156"/>
          <a:ext cx="6903469" cy="267113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60840">
                  <a:extLst>
                    <a:ext uri="{9D8B030D-6E8A-4147-A177-3AD203B41FA5}">
                      <a16:colId xmlns:a16="http://schemas.microsoft.com/office/drawing/2014/main" val="4217156504"/>
                    </a:ext>
                  </a:extLst>
                </a:gridCol>
                <a:gridCol w="824938">
                  <a:extLst>
                    <a:ext uri="{9D8B030D-6E8A-4147-A177-3AD203B41FA5}">
                      <a16:colId xmlns:a16="http://schemas.microsoft.com/office/drawing/2014/main" val="828591973"/>
                    </a:ext>
                  </a:extLst>
                </a:gridCol>
                <a:gridCol w="824938">
                  <a:extLst>
                    <a:ext uri="{9D8B030D-6E8A-4147-A177-3AD203B41FA5}">
                      <a16:colId xmlns:a16="http://schemas.microsoft.com/office/drawing/2014/main" val="3898979724"/>
                    </a:ext>
                  </a:extLst>
                </a:gridCol>
                <a:gridCol w="824938">
                  <a:extLst>
                    <a:ext uri="{9D8B030D-6E8A-4147-A177-3AD203B41FA5}">
                      <a16:colId xmlns:a16="http://schemas.microsoft.com/office/drawing/2014/main" val="569490734"/>
                    </a:ext>
                  </a:extLst>
                </a:gridCol>
                <a:gridCol w="686118">
                  <a:extLst>
                    <a:ext uri="{9D8B030D-6E8A-4147-A177-3AD203B41FA5}">
                      <a16:colId xmlns:a16="http://schemas.microsoft.com/office/drawing/2014/main" val="2861031698"/>
                    </a:ext>
                  </a:extLst>
                </a:gridCol>
                <a:gridCol w="686118">
                  <a:extLst>
                    <a:ext uri="{9D8B030D-6E8A-4147-A177-3AD203B41FA5}">
                      <a16:colId xmlns:a16="http://schemas.microsoft.com/office/drawing/2014/main" val="1818388176"/>
                    </a:ext>
                  </a:extLst>
                </a:gridCol>
                <a:gridCol w="1092205">
                  <a:extLst>
                    <a:ext uri="{9D8B030D-6E8A-4147-A177-3AD203B41FA5}">
                      <a16:colId xmlns:a16="http://schemas.microsoft.com/office/drawing/2014/main" val="3507300436"/>
                    </a:ext>
                  </a:extLst>
                </a:gridCol>
                <a:gridCol w="1103374">
                  <a:extLst>
                    <a:ext uri="{9D8B030D-6E8A-4147-A177-3AD203B41FA5}">
                      <a16:colId xmlns:a16="http://schemas.microsoft.com/office/drawing/2014/main" val="118082442"/>
                    </a:ext>
                  </a:extLst>
                </a:gridCol>
              </a:tblGrid>
              <a:tr h="282944">
                <a:tc>
                  <a:txBody>
                    <a:bodyPr/>
                    <a:lstStyle/>
                    <a:p>
                      <a:endParaRPr lang="zh-CN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821" marR="55821" marT="0" marB="0" anchor="ctr"/>
                </a:tc>
                <a:tc gridSpan="7"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fr-FR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Random Access Main 10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698" marR="91698" marT="45849" marB="45849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8876342"/>
                  </a:ext>
                </a:extLst>
              </a:tr>
              <a:tr h="282944">
                <a:tc>
                  <a:txBody>
                    <a:bodyPr/>
                    <a:lstStyle/>
                    <a:p>
                      <a:endParaRPr lang="zh-CN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821" marR="55821" marT="0" marB="0" anchor="ctr"/>
                </a:tc>
                <a:tc gridSpan="7"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Over ECM-13.0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698" marR="91698" marT="45849" marB="45849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8295521"/>
                  </a:ext>
                </a:extLst>
              </a:tr>
              <a:tr h="210525">
                <a:tc>
                  <a:txBody>
                    <a:bodyPr/>
                    <a:lstStyle/>
                    <a:p>
                      <a:endParaRPr lang="zh-CN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821" marR="55821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fr-FR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821" marR="55821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fr-FR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821" marR="55821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fr-FR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821" marR="55821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fr-FR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EncT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821" marR="55821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fr-FR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DecT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821" marR="55821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fr-FR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EncVmPeak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821" marR="55821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fr-FR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DecVmPeak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821" marR="55821" marT="0" marB="0" anchor="ctr"/>
                </a:tc>
                <a:extLst>
                  <a:ext uri="{0D108BD9-81ED-4DB2-BD59-A6C34878D82A}">
                    <a16:rowId xmlns:a16="http://schemas.microsoft.com/office/drawing/2014/main" val="3173429493"/>
                  </a:ext>
                </a:extLst>
              </a:tr>
              <a:tr h="21052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fr-FR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A1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821" marR="55821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fr-FR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#VALUE!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821" marR="55821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fr-FR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#VALUE!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821" marR="55821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fr-FR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#VALUE!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821" marR="55821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821" marR="55821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821" marR="55821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821" marR="55821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821" marR="55821" marT="0" marB="0" anchor="ctr"/>
                </a:tc>
                <a:extLst>
                  <a:ext uri="{0D108BD9-81ED-4DB2-BD59-A6C34878D82A}">
                    <a16:rowId xmlns:a16="http://schemas.microsoft.com/office/drawing/2014/main" val="3362246046"/>
                  </a:ext>
                </a:extLst>
              </a:tr>
              <a:tr h="21052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fr-FR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A2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821" marR="55821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fr-FR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#VALUE!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821" marR="55821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fr-FR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#VALUE!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821" marR="55821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fr-FR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#VALUE!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821" marR="55821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821" marR="55821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821" marR="55821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821" marR="55821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821" marR="55821" marT="0" marB="0" anchor="ctr"/>
                </a:tc>
                <a:extLst>
                  <a:ext uri="{0D108BD9-81ED-4DB2-BD59-A6C34878D82A}">
                    <a16:rowId xmlns:a16="http://schemas.microsoft.com/office/drawing/2014/main" val="1766918707"/>
                  </a:ext>
                </a:extLst>
              </a:tr>
              <a:tr h="21052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fr-FR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B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821" marR="55821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fr-FR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#VALUE!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821" marR="55821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fr-FR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#VALUE!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821" marR="55821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fr-FR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#VALUE!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821" marR="55821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821" marR="55821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821" marR="55821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821" marR="55821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821" marR="55821" marT="0" marB="0" anchor="ctr"/>
                </a:tc>
                <a:extLst>
                  <a:ext uri="{0D108BD9-81ED-4DB2-BD59-A6C34878D82A}">
                    <a16:rowId xmlns:a16="http://schemas.microsoft.com/office/drawing/2014/main" val="2285337711"/>
                  </a:ext>
                </a:extLst>
              </a:tr>
              <a:tr h="21052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fr-FR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C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821" marR="55821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fr-FR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821" marR="55821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fr-FR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-0.43%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821" marR="55821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fr-FR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-0.10%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821" marR="55821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821" marR="55821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821" marR="55821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821" marR="55821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821" marR="55821" marT="0" marB="0" anchor="ctr"/>
                </a:tc>
                <a:extLst>
                  <a:ext uri="{0D108BD9-81ED-4DB2-BD59-A6C34878D82A}">
                    <a16:rowId xmlns:a16="http://schemas.microsoft.com/office/drawing/2014/main" val="3225890707"/>
                  </a:ext>
                </a:extLst>
              </a:tr>
              <a:tr h="21052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fr-FR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E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821" marR="55821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fr-FR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#VALUE!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821" marR="55821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fr-FR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#VALUE!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821" marR="55821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fr-FR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#VALUE!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821" marR="55821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821" marR="55821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821" marR="55821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821" marR="55821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821" marR="55821" marT="0" marB="0" anchor="ctr"/>
                </a:tc>
                <a:extLst>
                  <a:ext uri="{0D108BD9-81ED-4DB2-BD59-A6C34878D82A}">
                    <a16:rowId xmlns:a16="http://schemas.microsoft.com/office/drawing/2014/main" val="3963886461"/>
                  </a:ext>
                </a:extLst>
              </a:tr>
              <a:tr h="21052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fr-FR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Overall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821" marR="55821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fr-FR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#VALUE!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821" marR="55821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fr-FR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#VALUE!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821" marR="55821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fr-FR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#VALUE!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821" marR="55821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821" marR="55821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821" marR="55821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821" marR="55821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821" marR="55821" marT="0" marB="0" anchor="ctr"/>
                </a:tc>
                <a:extLst>
                  <a:ext uri="{0D108BD9-81ED-4DB2-BD59-A6C34878D82A}">
                    <a16:rowId xmlns:a16="http://schemas.microsoft.com/office/drawing/2014/main" val="1929741924"/>
                  </a:ext>
                </a:extLst>
              </a:tr>
              <a:tr h="21052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fr-FR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D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821" marR="55821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fr-FR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821" marR="55821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fr-FR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-1.29%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821" marR="55821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fr-FR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-0.27%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821" marR="55821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821" marR="55821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821" marR="55821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821" marR="55821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821" marR="55821" marT="0" marB="0" anchor="ctr"/>
                </a:tc>
                <a:extLst>
                  <a:ext uri="{0D108BD9-81ED-4DB2-BD59-A6C34878D82A}">
                    <a16:rowId xmlns:a16="http://schemas.microsoft.com/office/drawing/2014/main" val="1435842758"/>
                  </a:ext>
                </a:extLst>
              </a:tr>
              <a:tr h="21052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fr-FR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F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821" marR="55821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fr-FR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#VALUE!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821" marR="55821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fr-FR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#VALUE!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821" marR="55821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fr-FR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#VALUE!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821" marR="55821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821" marR="55821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821" marR="55821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821" marR="55821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821" marR="55821" marT="0" marB="0" anchor="ctr"/>
                </a:tc>
                <a:extLst>
                  <a:ext uri="{0D108BD9-81ED-4DB2-BD59-A6C34878D82A}">
                    <a16:rowId xmlns:a16="http://schemas.microsoft.com/office/drawing/2014/main" val="2130585648"/>
                  </a:ext>
                </a:extLst>
              </a:tr>
              <a:tr h="21052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fr-FR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TGM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821" marR="55821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fr-FR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#VALUE!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821" marR="55821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fr-FR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#VALUE!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821" marR="55821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fr-FR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#VALUE!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821" marR="55821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821" marR="55821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821" marR="55821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821" marR="55821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821" marR="55821" marT="0" marB="0" anchor="ctr"/>
                </a:tc>
                <a:extLst>
                  <a:ext uri="{0D108BD9-81ED-4DB2-BD59-A6C34878D82A}">
                    <a16:rowId xmlns:a16="http://schemas.microsoft.com/office/drawing/2014/main" val="2816832709"/>
                  </a:ext>
                </a:extLst>
              </a:tr>
            </a:tbl>
          </a:graphicData>
        </a:graphic>
      </p:graphicFrame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id="{AD3FB95A-FB45-4AD2-9175-38F07593C9E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2207494"/>
              </p:ext>
            </p:extLst>
          </p:nvPr>
        </p:nvGraphicFramePr>
        <p:xfrm>
          <a:off x="2634115" y="765859"/>
          <a:ext cx="6905222" cy="26567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60925">
                  <a:extLst>
                    <a:ext uri="{9D8B030D-6E8A-4147-A177-3AD203B41FA5}">
                      <a16:colId xmlns:a16="http://schemas.microsoft.com/office/drawing/2014/main" val="1381021088"/>
                    </a:ext>
                  </a:extLst>
                </a:gridCol>
                <a:gridCol w="824400">
                  <a:extLst>
                    <a:ext uri="{9D8B030D-6E8A-4147-A177-3AD203B41FA5}">
                      <a16:colId xmlns:a16="http://schemas.microsoft.com/office/drawing/2014/main" val="1807802972"/>
                    </a:ext>
                  </a:extLst>
                </a:gridCol>
                <a:gridCol w="817097">
                  <a:extLst>
                    <a:ext uri="{9D8B030D-6E8A-4147-A177-3AD203B41FA5}">
                      <a16:colId xmlns:a16="http://schemas.microsoft.com/office/drawing/2014/main" val="1012047758"/>
                    </a:ext>
                  </a:extLst>
                </a:gridCol>
                <a:gridCol w="824400">
                  <a:extLst>
                    <a:ext uri="{9D8B030D-6E8A-4147-A177-3AD203B41FA5}">
                      <a16:colId xmlns:a16="http://schemas.microsoft.com/office/drawing/2014/main" val="3576753031"/>
                    </a:ext>
                  </a:extLst>
                </a:gridCol>
                <a:gridCol w="687600">
                  <a:extLst>
                    <a:ext uri="{9D8B030D-6E8A-4147-A177-3AD203B41FA5}">
                      <a16:colId xmlns:a16="http://schemas.microsoft.com/office/drawing/2014/main" val="806581067"/>
                    </a:ext>
                  </a:extLst>
                </a:gridCol>
                <a:gridCol w="687600">
                  <a:extLst>
                    <a:ext uri="{9D8B030D-6E8A-4147-A177-3AD203B41FA5}">
                      <a16:colId xmlns:a16="http://schemas.microsoft.com/office/drawing/2014/main" val="4007782072"/>
                    </a:ext>
                  </a:extLst>
                </a:gridCol>
                <a:gridCol w="1101600">
                  <a:extLst>
                    <a:ext uri="{9D8B030D-6E8A-4147-A177-3AD203B41FA5}">
                      <a16:colId xmlns:a16="http://schemas.microsoft.com/office/drawing/2014/main" val="2589867301"/>
                    </a:ext>
                  </a:extLst>
                </a:gridCol>
                <a:gridCol w="1101600">
                  <a:extLst>
                    <a:ext uri="{9D8B030D-6E8A-4147-A177-3AD203B41FA5}">
                      <a16:colId xmlns:a16="http://schemas.microsoft.com/office/drawing/2014/main" val="1022991936"/>
                    </a:ext>
                  </a:extLst>
                </a:gridCol>
              </a:tblGrid>
              <a:tr h="208272">
                <a:tc>
                  <a:txBody>
                    <a:bodyPr/>
                    <a:lstStyle/>
                    <a:p>
                      <a:endParaRPr lang="zh-CN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7"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All Intra Main 10 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98754181"/>
                  </a:ext>
                </a:extLst>
              </a:tr>
              <a:tr h="208272">
                <a:tc>
                  <a:txBody>
                    <a:bodyPr/>
                    <a:lstStyle/>
                    <a:p>
                      <a:endParaRPr lang="zh-CN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7"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Over ECM-13.0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5723041"/>
                  </a:ext>
                </a:extLst>
              </a:tr>
              <a:tr h="208272">
                <a:tc>
                  <a:txBody>
                    <a:bodyPr/>
                    <a:lstStyle/>
                    <a:p>
                      <a:endParaRPr lang="zh-CN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EncT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DecT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EncVmPeak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DecVmPeak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57929279"/>
                  </a:ext>
                </a:extLst>
              </a:tr>
              <a:tr h="208272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A1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-0.19%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-0.08%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42996403"/>
                  </a:ext>
                </a:extLst>
              </a:tr>
              <a:tr h="208272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A2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-0.22%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12933842"/>
                  </a:ext>
                </a:extLst>
              </a:tr>
              <a:tr h="208272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B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-0.28%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-0.09%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88653056"/>
                  </a:ext>
                </a:extLst>
              </a:tr>
              <a:tr h="208272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C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-0.19%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-0.02%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98876392"/>
                  </a:ext>
                </a:extLst>
              </a:tr>
              <a:tr h="208272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E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-0.20%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-0.08%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81441587"/>
                  </a:ext>
                </a:extLst>
              </a:tr>
              <a:tr h="208272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Overall</a:t>
                      </a:r>
                      <a:endParaRPr lang="zh-CN" sz="12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0.00%</a:t>
                      </a:r>
                      <a:endParaRPr lang="zh-CN" sz="12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-0.22%</a:t>
                      </a:r>
                      <a:endParaRPr lang="zh-CN" sz="12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-0.05%</a:t>
                      </a:r>
                      <a:endParaRPr lang="zh-CN" sz="12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29500889"/>
                  </a:ext>
                </a:extLst>
              </a:tr>
              <a:tr h="208272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D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#VALUE!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#VALUE!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#VALUE!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30742802"/>
                  </a:ext>
                </a:extLst>
              </a:tr>
              <a:tr h="208272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F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-0.22%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22975549"/>
                  </a:ext>
                </a:extLst>
              </a:tr>
              <a:tr h="20880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TGM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-0.02%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-0.16%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-0.07%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623095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540743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-1" y="222769"/>
            <a:ext cx="12192001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zh-CN" sz="1800" b="1" dirty="0"/>
              <a:t>Conclusion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66406" y="1191895"/>
            <a:ext cx="11259185" cy="378206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This contribution proposes </a:t>
            </a:r>
            <a:r>
              <a:rPr lang="zh-CN" altLang="en-US" sz="18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to </a:t>
            </a:r>
            <a:r>
              <a:rPr lang="en-US" altLang="zh-CN" sz="18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modify the context modelling of tu_cb_coded_flag</a:t>
            </a:r>
            <a:r>
              <a:rPr lang="zh-CN" altLang="en-US" sz="18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en-US" altLang="zh-CN" sz="18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The tu_cb_coded_flag of the left and above adjacent TU are proposed to derive the tu_cb_coded_flag ctxIdx. The spatial correlation of  tu_cb_coded_flag is introduced to make the context modeling of tu_cb_coded_flag more efficient.</a:t>
            </a:r>
            <a:endParaRPr lang="zh-CN" altLang="en-US" sz="18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18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8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The simulation result in AI is:</a:t>
            </a:r>
          </a:p>
          <a:p>
            <a:pPr>
              <a:lnSpc>
                <a:spcPct val="150000"/>
              </a:lnSpc>
            </a:pPr>
            <a:r>
              <a:rPr lang="en-US" altLang="zh-CN" sz="18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{0.00 %(Y), -0.22%(U), -0.05%(V)}</a:t>
            </a: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>
              <a:lnSpc>
                <a:spcPct val="150000"/>
              </a:lnSpc>
            </a:pPr>
            <a:endParaRPr lang="zh-CN" altLang="en-US" sz="18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Recommend to investigate in EE.</a:t>
            </a: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endParaRPr lang="zh-CN" altLang="en-US" sz="18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標題 3"/>
          <p:cNvSpPr txBox="1"/>
          <p:nvPr/>
        </p:nvSpPr>
        <p:spPr bwMode="auto">
          <a:xfrm>
            <a:off x="1623189" y="2108447"/>
            <a:ext cx="9144001" cy="225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5400" kern="0" dirty="0">
                <a:solidFill>
                  <a:srgbClr val="1E4BA7"/>
                </a:solidFill>
                <a:ea typeface="PMingLiU" panose="02020500000000000000" pitchFamily="18" charset="-120"/>
              </a:rPr>
              <a:t>Thank you</a:t>
            </a:r>
            <a:r>
              <a:rPr lang="zh-CN" altLang="en-US" sz="5400" kern="0" dirty="0">
                <a:solidFill>
                  <a:srgbClr val="1E4BA7"/>
                </a:solidFill>
                <a:ea typeface="PMingLiU" panose="02020500000000000000" pitchFamily="18" charset="-120"/>
              </a:rPr>
              <a:t> </a:t>
            </a:r>
            <a:endParaRPr lang="zh-TW" altLang="en-US" sz="5400" kern="0" dirty="0">
              <a:solidFill>
                <a:srgbClr val="1E4BA7"/>
              </a:solidFill>
              <a:ea typeface="PMingLiU" panose="02020500000000000000" pitchFamily="18" charset="-120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5e41ce32-358a-4ab8-93a4-a28110e80d87"/>
  <p:tag name="COMMONDATA" val="eyJoZGlkIjoiNTViZDZiMTQzOWY1NzJhYjE4ZTE1ODhiM2FmNDM1ZTMifQ=="/>
</p:tagLst>
</file>

<file path=ppt/theme/theme1.xml><?xml version="1.0" encoding="utf-8"?>
<a:theme xmlns:a="http://schemas.openxmlformats.org/drawingml/2006/main" name="新实验室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新实验室模板</Template>
  <TotalTime>103</TotalTime>
  <Words>1021</Words>
  <Application>Microsoft Office PowerPoint</Application>
  <PresentationFormat>宽屏</PresentationFormat>
  <Paragraphs>203</Paragraphs>
  <Slides>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2" baseType="lpstr">
      <vt:lpstr>等线</vt:lpstr>
      <vt:lpstr>Arial</vt:lpstr>
      <vt:lpstr>Arial Black</vt:lpstr>
      <vt:lpstr>Eras Demi ITC</vt:lpstr>
      <vt:lpstr>Times New Roman</vt:lpstr>
      <vt:lpstr>新实验室模板</vt:lpstr>
      <vt:lpstr>AHG12: Context modeling for tu_cb_coded_flag  JVET-AI0119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CCLM DM adaption</dc:title>
  <dc:creator>ma yz</dc:creator>
  <cp:lastModifiedBy>1393649764@qq.com</cp:lastModifiedBy>
  <cp:revision>1080</cp:revision>
  <dcterms:created xsi:type="dcterms:W3CDTF">2018-12-28T13:08:00Z</dcterms:created>
  <dcterms:modified xsi:type="dcterms:W3CDTF">2024-07-12T02:11:35Z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B1A794EB1FD74DB580B6F760CE1B06B0</vt:lpwstr>
  </property>
  <property fmtid="{D5CDD505-2E9C-101B-9397-08002B2CF9AE}" pid="3" name="KSOProductBuildVer">
    <vt:lpwstr>2052-11.1.0.13703</vt:lpwstr>
  </property>
</Properties>
</file>