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9"/>
  </p:notesMasterIdLst>
  <p:handoutMasterIdLst>
    <p:handoutMasterId r:id="rId10"/>
  </p:handoutMasterIdLst>
  <p:sldIdLst>
    <p:sldId id="256" r:id="rId2"/>
    <p:sldId id="586" r:id="rId3"/>
    <p:sldId id="587" r:id="rId4"/>
    <p:sldId id="589" r:id="rId5"/>
    <p:sldId id="588" r:id="rId6"/>
    <p:sldId id="590" r:id="rId7"/>
    <p:sldId id="283" r:id="rId8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A98616-BD60-414B-A284-0A7B820AC534}" v="29" dt="2024-01-16T22:35:45.9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20" autoAdjust="0"/>
    <p:restoredTop sz="87075" autoAdjust="0"/>
  </p:normalViewPr>
  <p:slideViewPr>
    <p:cSldViewPr>
      <p:cViewPr varScale="1">
        <p:scale>
          <a:sx n="142" d="100"/>
          <a:sy n="142" d="100"/>
        </p:scale>
        <p:origin x="776" y="168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e, Tae Meon" userId="8ff8b658-fa34-46dd-b04b-c3b178d6b003" providerId="ADAL" clId="{40C08A65-A282-0943-959C-8C61CFD7EB27}"/>
    <pc:docChg chg="modSld">
      <pc:chgData name="Bae, Tae Meon" userId="8ff8b658-fa34-46dd-b04b-c3b178d6b003" providerId="ADAL" clId="{40C08A65-A282-0943-959C-8C61CFD7EB27}" dt="2024-01-16T23:57:32.186" v="2" actId="207"/>
      <pc:docMkLst>
        <pc:docMk/>
      </pc:docMkLst>
      <pc:sldChg chg="modSp mod">
        <pc:chgData name="Bae, Tae Meon" userId="8ff8b658-fa34-46dd-b04b-c3b178d6b003" providerId="ADAL" clId="{40C08A65-A282-0943-959C-8C61CFD7EB27}" dt="2024-01-16T23:57:23.987" v="1" actId="207"/>
        <pc:sldMkLst>
          <pc:docMk/>
          <pc:sldMk cId="2475125815" sldId="586"/>
        </pc:sldMkLst>
        <pc:spChg chg="mod">
          <ac:chgData name="Bae, Tae Meon" userId="8ff8b658-fa34-46dd-b04b-c3b178d6b003" providerId="ADAL" clId="{40C08A65-A282-0943-959C-8C61CFD7EB27}" dt="2024-01-16T23:57:23.987" v="1" actId="207"/>
          <ac:spMkLst>
            <pc:docMk/>
            <pc:sldMk cId="2475125815" sldId="586"/>
            <ac:spMk id="2" creationId="{81B9A0C6-4213-BE42-8FE7-C8CE5826FBF3}"/>
          </ac:spMkLst>
        </pc:spChg>
      </pc:sldChg>
      <pc:sldChg chg="modSp mod">
        <pc:chgData name="Bae, Tae Meon" userId="8ff8b658-fa34-46dd-b04b-c3b178d6b003" providerId="ADAL" clId="{40C08A65-A282-0943-959C-8C61CFD7EB27}" dt="2024-01-16T23:57:32.186" v="2" actId="207"/>
        <pc:sldMkLst>
          <pc:docMk/>
          <pc:sldMk cId="1177886941" sldId="587"/>
        </pc:sldMkLst>
        <pc:spChg chg="mod">
          <ac:chgData name="Bae, Tae Meon" userId="8ff8b658-fa34-46dd-b04b-c3b178d6b003" providerId="ADAL" clId="{40C08A65-A282-0943-959C-8C61CFD7EB27}" dt="2024-01-16T23:57:32.186" v="2" actId="207"/>
          <ac:spMkLst>
            <pc:docMk/>
            <pc:sldMk cId="1177886941" sldId="587"/>
            <ac:spMk id="2" creationId="{81B9A0C6-4213-BE42-8FE7-C8CE5826FBF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92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60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83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13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4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JVET-AG0172</a:t>
            </a:r>
            <a:r>
              <a:rPr lang="en-US" sz="700" kern="0" dirty="0"/>
              <a:t>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EE2-related: Chroma LIC derivation with template costs 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Tae </a:t>
            </a:r>
            <a:r>
              <a:rPr lang="en-US" dirty="0" err="1"/>
              <a:t>Meon</a:t>
            </a:r>
            <a:r>
              <a:rPr lang="en-US" dirty="0"/>
              <a:t> Bae</a:t>
            </a:r>
          </a:p>
          <a:p>
            <a:r>
              <a:rPr lang="en-US" dirty="0"/>
              <a:t>Sachin Deshpande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0078" y="1645048"/>
            <a:ext cx="8283844" cy="926702"/>
          </a:xfrm>
        </p:spPr>
        <p:txBody>
          <a:bodyPr/>
          <a:lstStyle/>
          <a:p>
            <a:endParaRPr lang="en-US" i="1" dirty="0"/>
          </a:p>
          <a:p>
            <a:r>
              <a:rPr lang="en-US" i="1" dirty="0"/>
              <a:t>JVET-AG0172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57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endParaRPr lang="en-US" sz="2000" dirty="0"/>
          </a:p>
          <a:p>
            <a:r>
              <a:rPr lang="en-US" sz="2000" dirty="0"/>
              <a:t>In </a:t>
            </a:r>
            <a:r>
              <a:rPr lang="en-US" sz="2000"/>
              <a:t>ECM 11, one </a:t>
            </a:r>
            <a:r>
              <a:rPr lang="en-US" sz="2000" dirty="0"/>
              <a:t>LIC flag of CU applies to all color components of CU. </a:t>
            </a:r>
          </a:p>
          <a:p>
            <a:pPr lvl="1"/>
            <a:r>
              <a:rPr lang="en-US" sz="1600" dirty="0"/>
              <a:t>The separate control of LIC for each color component could achieve additional coding gain. </a:t>
            </a:r>
          </a:p>
          <a:p>
            <a:pPr lvl="1"/>
            <a:r>
              <a:rPr lang="en-US" sz="1600" dirty="0"/>
              <a:t>Controlling LIC for each color component increases encoding time and requires additional signaling of LIC flags for each color components.</a:t>
            </a:r>
          </a:p>
          <a:p>
            <a:endParaRPr lang="en-US" sz="2000" dirty="0"/>
          </a:p>
          <a:p>
            <a:r>
              <a:rPr lang="en-US" sz="2000" dirty="0"/>
              <a:t>Proposal</a:t>
            </a:r>
          </a:p>
          <a:p>
            <a:pPr lvl="1"/>
            <a:r>
              <a:rPr lang="en-US" sz="1600" dirty="0"/>
              <a:t>Use separate chroma LIC flags for chroma components</a:t>
            </a:r>
          </a:p>
          <a:p>
            <a:pPr lvl="1"/>
            <a:r>
              <a:rPr lang="en-US" sz="1600" dirty="0"/>
              <a:t>Derive chroma LIC flags based on template costs</a:t>
            </a:r>
          </a:p>
          <a:p>
            <a:pPr lvl="1"/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75125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LIC process for chroma components are controlled by chroma LIC flags when the LIC flag of CU is on.</a:t>
            </a:r>
          </a:p>
          <a:p>
            <a:pPr lvl="1"/>
            <a:r>
              <a:rPr lang="en-US" sz="1600" dirty="0"/>
              <a:t>The LIC flag of CU controls Luma LIC activation. When the LIC flag of CU is disabled, chroma LIC flags are also disabled.</a:t>
            </a:r>
          </a:p>
          <a:p>
            <a:pPr lvl="1"/>
            <a:r>
              <a:rPr lang="en-US" sz="1600" dirty="0"/>
              <a:t>When the LIC flag of CU is enabled, each chroma LIC flag determines whether to apply LIC to the color component.</a:t>
            </a:r>
          </a:p>
          <a:p>
            <a:pPr lvl="1"/>
            <a:endParaRPr lang="en-US" sz="1600" dirty="0"/>
          </a:p>
          <a:p>
            <a:r>
              <a:rPr lang="en-US" sz="2000" dirty="0"/>
              <a:t>Derivation of Chroma LIC flags: </a:t>
            </a:r>
          </a:p>
          <a:p>
            <a:pPr lvl="1"/>
            <a:r>
              <a:rPr lang="en-US" sz="1600" dirty="0"/>
              <a:t>Apply the approach based on JVET-AF0128 in deriving chroma LIC flags</a:t>
            </a:r>
            <a:endParaRPr lang="en-US" sz="1200" dirty="0"/>
          </a:p>
          <a:p>
            <a:pPr lvl="1"/>
            <a:r>
              <a:rPr lang="en-US" sz="1600" dirty="0"/>
              <a:t>Determine LIC flag based on the ratio of SAD/MRSAD of template.</a:t>
            </a:r>
          </a:p>
          <a:p>
            <a:pPr lvl="1"/>
            <a:r>
              <a:rPr lang="en-US" sz="1600" dirty="0"/>
              <a:t>The chroma LIC flag is set to be false, if SAD/MRSAD &lt; threshold.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117788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0A4F711-3F9F-6A7A-EB30-4B44DA785D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5797940"/>
              </p:ext>
            </p:extLst>
          </p:nvPr>
        </p:nvGraphicFramePr>
        <p:xfrm>
          <a:off x="1371600" y="1428750"/>
          <a:ext cx="6248399" cy="294512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449823">
                  <a:extLst>
                    <a:ext uri="{9D8B030D-6E8A-4147-A177-3AD203B41FA5}">
                      <a16:colId xmlns:a16="http://schemas.microsoft.com/office/drawing/2014/main" val="3689986764"/>
                    </a:ext>
                  </a:extLst>
                </a:gridCol>
                <a:gridCol w="939041">
                  <a:extLst>
                    <a:ext uri="{9D8B030D-6E8A-4147-A177-3AD203B41FA5}">
                      <a16:colId xmlns:a16="http://schemas.microsoft.com/office/drawing/2014/main" val="566226323"/>
                    </a:ext>
                  </a:extLst>
                </a:gridCol>
                <a:gridCol w="945990">
                  <a:extLst>
                    <a:ext uri="{9D8B030D-6E8A-4147-A177-3AD203B41FA5}">
                      <a16:colId xmlns:a16="http://schemas.microsoft.com/office/drawing/2014/main" val="3656019611"/>
                    </a:ext>
                  </a:extLst>
                </a:gridCol>
                <a:gridCol w="945990">
                  <a:extLst>
                    <a:ext uri="{9D8B030D-6E8A-4147-A177-3AD203B41FA5}">
                      <a16:colId xmlns:a16="http://schemas.microsoft.com/office/drawing/2014/main" val="3991090731"/>
                    </a:ext>
                  </a:extLst>
                </a:gridCol>
                <a:gridCol w="1026777">
                  <a:extLst>
                    <a:ext uri="{9D8B030D-6E8A-4147-A177-3AD203B41FA5}">
                      <a16:colId xmlns:a16="http://schemas.microsoft.com/office/drawing/2014/main" val="3237948224"/>
                    </a:ext>
                  </a:extLst>
                </a:gridCol>
                <a:gridCol w="940778">
                  <a:extLst>
                    <a:ext uri="{9D8B030D-6E8A-4147-A177-3AD203B41FA5}">
                      <a16:colId xmlns:a16="http://schemas.microsoft.com/office/drawing/2014/main" val="1894405103"/>
                    </a:ext>
                  </a:extLst>
                </a:gridCol>
              </a:tblGrid>
              <a:tr h="26773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Low delay B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089519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Over ECM-11.0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9594724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effectLst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0516074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9963327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87702496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13195121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0.25%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100.9%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99.3%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734902179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100.0%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98.1%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519304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effectLst/>
                        </a:rPr>
                        <a:t>Overall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0.26%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0.11%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2008963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-0.34%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99.2%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97.5%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00922564"/>
                  </a:ext>
                </a:extLst>
              </a:tr>
              <a:tr h="26773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-0.40%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-0.23%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596235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9500BE-4BB6-80E2-0877-AF8380234096}"/>
              </a:ext>
            </a:extLst>
          </p:cNvPr>
          <p:cNvSpPr txBox="1"/>
          <p:nvPr/>
        </p:nvSpPr>
        <p:spPr>
          <a:xfrm>
            <a:off x="2743201" y="1028640"/>
            <a:ext cx="50291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Table 1: Coding performance of </a:t>
            </a:r>
            <a:r>
              <a:rPr lang="en-US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the proposed method.</a:t>
            </a:r>
          </a:p>
        </p:txBody>
      </p:sp>
    </p:spTree>
    <p:extLst>
      <p:ext uri="{BB962C8B-B14F-4D97-AF65-F5344CB8AC3E}">
        <p14:creationId xmlns:p14="http://schemas.microsoft.com/office/powerpoint/2010/main" val="164112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2000" dirty="0"/>
              <a:t>This contribution proposes deriving chroma LIC flags based on the template costs. The proposed method brings -0.24% coding gain for class E in LB. </a:t>
            </a:r>
          </a:p>
          <a:p>
            <a:r>
              <a:rPr lang="en-US" sz="2000" dirty="0"/>
              <a:t>Implementation of SAD and MRSAD</a:t>
            </a:r>
            <a:r>
              <a:rPr lang="ko-KR" altLang="en-US" sz="2000" dirty="0"/>
              <a:t> </a:t>
            </a:r>
            <a:r>
              <a:rPr lang="en-US" altLang="ko-KR" sz="2000" dirty="0"/>
              <a:t>is not optimized. </a:t>
            </a:r>
            <a:endParaRPr lang="en-US" sz="2000" dirty="0"/>
          </a:p>
          <a:p>
            <a:r>
              <a:rPr lang="en-US" sz="2000" dirty="0"/>
              <a:t>It is suggested to further study the proposed method in EE2.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74621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326D2F-E5A8-8402-BB35-DD1E36194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75185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654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39293</TotalTime>
  <Words>377</Words>
  <Application>Microsoft Macintosh PowerPoint</Application>
  <PresentationFormat>On-screen Show (16:9)</PresentationFormat>
  <Paragraphs>91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EE2-related: Chroma LIC derivation with template costs </vt:lpstr>
      <vt:lpstr>Introduction</vt:lpstr>
      <vt:lpstr>Proposed Method</vt:lpstr>
      <vt:lpstr>Simulation results</vt:lpstr>
      <vt:lpstr>Conclusion</vt:lpstr>
      <vt:lpstr>PowerPoint Presentation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Bae, Tae Meon</cp:lastModifiedBy>
  <cp:revision>1094</cp:revision>
  <cp:lastPrinted>2012-05-17T23:57:45Z</cp:lastPrinted>
  <dcterms:created xsi:type="dcterms:W3CDTF">2008-07-29T15:54:01Z</dcterms:created>
  <dcterms:modified xsi:type="dcterms:W3CDTF">2024-01-17T00:00:46Z</dcterms:modified>
</cp:coreProperties>
</file>