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8"/>
  </p:notesMasterIdLst>
  <p:sldIdLst>
    <p:sldId id="256" r:id="rId2"/>
    <p:sldId id="257" r:id="rId3"/>
    <p:sldId id="274" r:id="rId4"/>
    <p:sldId id="276" r:id="rId5"/>
    <p:sldId id="273" r:id="rId6"/>
    <p:sldId id="27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438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60E5C0-60D2-4E6A-8B7D-61C12787C1F7}" type="datetimeFigureOut">
              <a:rPr lang="zh-CN" altLang="en-US" smtClean="0"/>
              <a:t>2024/1/20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747BED-4CF9-4A74-BC9A-C7E495EFE9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509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747BED-4CF9-4A74-BC9A-C7E495EFE9F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1926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747BED-4CF9-4A74-BC9A-C7E495EFE9F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4561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747BED-4CF9-4A74-BC9A-C7E495EFE9F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447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747BED-4CF9-4A74-BC9A-C7E495EFE9F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2736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2024/1/20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785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2024/1/20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098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2024/1/20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870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2024/1/20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214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2024/1/20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619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2024/1/20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559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2024/1/20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6874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2024/1/20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70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2024/1/20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730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2024/1/20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87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2024/1/20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332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EF876096-ABCF-456B-9083-CAB33B0A8774}" type="datetimeFigureOut">
              <a:rPr lang="zh-CN" altLang="en-US" smtClean="0"/>
              <a:t>2024/1/20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16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>
            <a:extLst>
              <a:ext uri="{FF2B5EF4-FFF2-40B4-BE49-F238E27FC236}">
                <a16:creationId xmlns:a16="http://schemas.microsoft.com/office/drawing/2014/main" id="{574AFCDA-900F-4EC3-B1FF-6F4C4F56FDF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853"/>
            <a:ext cx="12192000" cy="367211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48C8377-5051-4FD7-A5B9-2F0741E29D4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702592"/>
            <a:ext cx="12192000" cy="3185887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815B6130-4687-40CC-936D-9C43F03C17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3672115"/>
            <a:ext cx="11582399" cy="2002822"/>
          </a:xfrm>
        </p:spPr>
        <p:txBody>
          <a:bodyPr>
            <a:normAutofit/>
          </a:bodyPr>
          <a:lstStyle/>
          <a:p>
            <a:pPr algn="l"/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JVET-AG0129</a:t>
            </a:r>
            <a:b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</a:br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AHG11: Unified CNN-based super resolution</a:t>
            </a:r>
            <a:b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</a:br>
            <a:b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</a:br>
            <a:r>
              <a:rPr lang="en-US" altLang="zh-CN" sz="31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   C.</a:t>
            </a:r>
            <a:r>
              <a:rPr lang="zh-CN" altLang="en-US" sz="31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 </a:t>
            </a:r>
            <a:r>
              <a:rPr lang="en-US" altLang="zh-CN" sz="31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Zhou, Z. lv</a:t>
            </a:r>
            <a:endParaRPr lang="zh-CN" altLang="en-US" sz="3100" b="1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4DAFE43-6313-44D6-B263-D52230C79B7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113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019BF29-3248-48BB-BEEA-2B55A968E1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DBE97F7-76BD-495B-8D28-2F0E29E33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73102"/>
            <a:ext cx="10515600" cy="1325562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Aspect #1</a:t>
            </a:r>
            <a:endParaRPr lang="zh-CN" altLang="en-US" sz="3600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23F2905-EBB8-4AA6-AA3F-65D57ACDE3B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sp>
        <p:nvSpPr>
          <p:cNvPr id="8" name="内容占位符 2">
            <a:extLst>
              <a:ext uri="{FF2B5EF4-FFF2-40B4-BE49-F238E27FC236}">
                <a16:creationId xmlns:a16="http://schemas.microsoft.com/office/drawing/2014/main" id="{490F9A8D-FEF2-4D93-AC7E-ADD673E994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0500" y="1382996"/>
            <a:ext cx="4882894" cy="50787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1400" dirty="0">
                <a:cs typeface="Times New Roman" panose="02020603050405020304" pitchFamily="18" charset="0"/>
              </a:rPr>
              <a:t>Motivation: to verify if using high-resolution reconstruction after RPR as input is possible at the scaling ratios of 2x and 1.5x.</a:t>
            </a:r>
          </a:p>
          <a:p>
            <a:pPr marL="0" indent="0">
              <a:buNone/>
            </a:pPr>
            <a:r>
              <a:rPr lang="en-US" altLang="zh-CN" sz="1400" dirty="0">
                <a:cs typeface="Times New Roman" panose="02020603050405020304" pitchFamily="18" charset="0"/>
              </a:rPr>
              <a:t>Key points:</a:t>
            </a:r>
          </a:p>
          <a:p>
            <a:r>
              <a:rPr lang="en-US" altLang="zh-CN" sz="1400" dirty="0">
                <a:cs typeface="Times New Roman" panose="02020603050405020304" pitchFamily="18" charset="0"/>
              </a:rPr>
              <a:t>Using the training scripts from NNLF, with the following differences:</a:t>
            </a:r>
          </a:p>
          <a:p>
            <a:pPr lvl="1"/>
            <a:r>
              <a:rPr lang="en-US" altLang="zh-CN" sz="1200" u="sng" dirty="0">
                <a:cs typeface="Times New Roman" panose="02020603050405020304" pitchFamily="18" charset="0"/>
              </a:rPr>
              <a:t>Input</a:t>
            </a:r>
            <a:r>
              <a:rPr lang="en-US" altLang="zh-CN" sz="1200" dirty="0">
                <a:cs typeface="Times New Roman" panose="02020603050405020304" pitchFamily="18" charset="0"/>
              </a:rPr>
              <a:t>: use high-resolution reconstruction after RPR as input</a:t>
            </a:r>
          </a:p>
          <a:p>
            <a:pPr lvl="1"/>
            <a:r>
              <a:rPr lang="en-US" altLang="zh-CN" sz="1200" u="sng" dirty="0">
                <a:cs typeface="Times New Roman" panose="02020603050405020304" pitchFamily="18" charset="0"/>
              </a:rPr>
              <a:t>Dataset</a:t>
            </a:r>
            <a:r>
              <a:rPr lang="en-US" altLang="zh-CN" sz="1200" dirty="0">
                <a:cs typeface="Times New Roman" panose="02020603050405020304" pitchFamily="18" charset="0"/>
              </a:rPr>
              <a:t>: exclude low-resolution videos and does not include scaled images in DIV2K.</a:t>
            </a:r>
          </a:p>
          <a:p>
            <a:r>
              <a:rPr lang="en-US" altLang="zh-CN" sz="1400" dirty="0">
                <a:cs typeface="Times New Roman" panose="02020603050405020304" pitchFamily="18" charset="0"/>
              </a:rPr>
              <a:t>The training method is same as that used in the NNLF LOP training stage Ⅲ.</a:t>
            </a:r>
          </a:p>
          <a:p>
            <a:r>
              <a:rPr lang="en-US" altLang="zh-CN" sz="1400" u="sng" dirty="0">
                <a:cs typeface="Times New Roman" panose="02020603050405020304" pitchFamily="18" charset="0"/>
              </a:rPr>
              <a:t>Two separate models </a:t>
            </a:r>
            <a:r>
              <a:rPr lang="en-US" altLang="zh-CN" sz="1400" dirty="0">
                <a:cs typeface="Times New Roman" panose="02020603050405020304" pitchFamily="18" charset="0"/>
              </a:rPr>
              <a:t>for 2x and 1.5x.</a:t>
            </a:r>
          </a:p>
          <a:p>
            <a:r>
              <a:rPr lang="en-US" altLang="zh-CN" sz="1400" dirty="0">
                <a:cs typeface="Times New Roman" panose="02020603050405020304" pitchFamily="18" charset="0"/>
              </a:rPr>
              <a:t>Complexity: 13kMAC/</a:t>
            </a:r>
            <a:r>
              <a:rPr lang="en-US" altLang="zh-CN" sz="1400" dirty="0" err="1">
                <a:cs typeface="Times New Roman" panose="02020603050405020304" pitchFamily="18" charset="0"/>
              </a:rPr>
              <a:t>pxl</a:t>
            </a:r>
            <a:r>
              <a:rPr lang="en-US" altLang="zh-CN" sz="1400" dirty="0">
                <a:cs typeface="Times New Roman" panose="02020603050405020304" pitchFamily="18" charset="0"/>
              </a:rPr>
              <a:t>,</a:t>
            </a:r>
            <a:r>
              <a:rPr lang="zh-CN" altLang="en-US" sz="1400" dirty="0">
                <a:cs typeface="Times New Roman" panose="02020603050405020304" pitchFamily="18" charset="0"/>
              </a:rPr>
              <a:t> </a:t>
            </a:r>
            <a:r>
              <a:rPr lang="en-US" altLang="zh-CN" sz="1400" dirty="0">
                <a:cs typeface="Times New Roman" panose="02020603050405020304" pitchFamily="18" charset="0"/>
              </a:rPr>
              <a:t>0.05M</a:t>
            </a:r>
          </a:p>
          <a:p>
            <a:endParaRPr lang="en-US" altLang="zh-CN" sz="1400" dirty="0">
              <a:cs typeface="Times New Roman" panose="02020603050405020304" pitchFamily="18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8792AB40-7F89-406B-8750-10C699072A74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9226" y="1325562"/>
            <a:ext cx="6251272" cy="35118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44617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019BF29-3248-48BB-BEEA-2B55A968E1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DBE97F7-76BD-495B-8D28-2F0E29E33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73102"/>
            <a:ext cx="10515600" cy="1325562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Aspect #2</a:t>
            </a:r>
            <a:endParaRPr lang="zh-CN" altLang="en-US" sz="3600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23F2905-EBB8-4AA6-AA3F-65D57ACDE3B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sp>
        <p:nvSpPr>
          <p:cNvPr id="8" name="内容占位符 2">
            <a:extLst>
              <a:ext uri="{FF2B5EF4-FFF2-40B4-BE49-F238E27FC236}">
                <a16:creationId xmlns:a16="http://schemas.microsoft.com/office/drawing/2014/main" id="{490F9A8D-FEF2-4D93-AC7E-ADD673E994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0500" y="1382996"/>
            <a:ext cx="4882894" cy="50787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1400" dirty="0">
                <a:cs typeface="Times New Roman" panose="02020603050405020304" pitchFamily="18" charset="0"/>
              </a:rPr>
              <a:t>Motivation: to design </a:t>
            </a:r>
            <a:r>
              <a:rPr lang="en-CA" altLang="zh-CN" sz="1400" dirty="0">
                <a:cs typeface="Times New Roman" panose="02020603050405020304" pitchFamily="18" charset="0"/>
              </a:rPr>
              <a:t>a single network to handle different scaling </a:t>
            </a:r>
            <a:r>
              <a:rPr lang="en-US" altLang="zh-CN" sz="1400" dirty="0">
                <a:cs typeface="Times New Roman" panose="02020603050405020304" pitchFamily="18" charset="0"/>
              </a:rPr>
              <a:t>ratios</a:t>
            </a:r>
            <a:r>
              <a:rPr lang="en-CA" altLang="zh-CN" sz="1400" dirty="0">
                <a:cs typeface="Times New Roman" panose="02020603050405020304" pitchFamily="18" charset="0"/>
              </a:rPr>
              <a:t>.</a:t>
            </a:r>
            <a:endParaRPr lang="en-US" altLang="zh-CN" sz="1400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zh-CN" sz="1400" dirty="0">
                <a:cs typeface="Times New Roman" panose="02020603050405020304" pitchFamily="18" charset="0"/>
              </a:rPr>
              <a:t>Key points:</a:t>
            </a:r>
          </a:p>
          <a:p>
            <a:r>
              <a:rPr lang="en-US" altLang="zh-CN" sz="1400" dirty="0">
                <a:cs typeface="Times New Roman" panose="02020603050405020304" pitchFamily="18" charset="0"/>
              </a:rPr>
              <a:t>Using the training scripts from NNLF, with the following differences:</a:t>
            </a:r>
          </a:p>
          <a:p>
            <a:pPr lvl="1"/>
            <a:r>
              <a:rPr lang="en-US" altLang="zh-CN" sz="1200" dirty="0">
                <a:cs typeface="Times New Roman" panose="02020603050405020304" pitchFamily="18" charset="0"/>
              </a:rPr>
              <a:t>Input: use high-resolution reconstruction after RPR as input, and </a:t>
            </a:r>
            <a:r>
              <a:rPr lang="en-CA" altLang="zh-CN" sz="1200" u="sng" dirty="0">
                <a:cs typeface="Times New Roman" panose="02020603050405020304" pitchFamily="18" charset="0"/>
              </a:rPr>
              <a:t>adds scaling ratio as an input.</a:t>
            </a:r>
            <a:endParaRPr lang="en-US" altLang="zh-CN" sz="1200" u="sng" dirty="0">
              <a:cs typeface="Times New Roman" panose="02020603050405020304" pitchFamily="18" charset="0"/>
            </a:endParaRPr>
          </a:p>
          <a:p>
            <a:pPr lvl="1"/>
            <a:r>
              <a:rPr lang="en-US" altLang="zh-CN" sz="1200" dirty="0">
                <a:cs typeface="Times New Roman" panose="02020603050405020304" pitchFamily="18" charset="0"/>
              </a:rPr>
              <a:t>Dataset: exclude low-resolution videos and does not include scaled images in DIV2K.</a:t>
            </a:r>
          </a:p>
          <a:p>
            <a:r>
              <a:rPr lang="en-US" altLang="zh-CN" sz="1400" dirty="0">
                <a:cs typeface="Times New Roman" panose="02020603050405020304" pitchFamily="18" charset="0"/>
              </a:rPr>
              <a:t>The training method is same as that used in the NNLF LOP training stage Ⅲ.</a:t>
            </a:r>
          </a:p>
          <a:p>
            <a:r>
              <a:rPr lang="en-US" altLang="zh-CN" sz="1400" u="sng" dirty="0">
                <a:cs typeface="Times New Roman" panose="02020603050405020304" pitchFamily="18" charset="0"/>
              </a:rPr>
              <a:t>Single model </a:t>
            </a:r>
            <a:r>
              <a:rPr lang="en-US" altLang="zh-CN" sz="1400" dirty="0">
                <a:cs typeface="Times New Roman" panose="02020603050405020304" pitchFamily="18" charset="0"/>
              </a:rPr>
              <a:t>for 2x and 1.5x.</a:t>
            </a:r>
          </a:p>
          <a:p>
            <a:r>
              <a:rPr lang="en-US" altLang="zh-CN" sz="1400" dirty="0">
                <a:cs typeface="Times New Roman" panose="02020603050405020304" pitchFamily="18" charset="0"/>
              </a:rPr>
              <a:t>Complexity: 13kMAC/</a:t>
            </a:r>
            <a:r>
              <a:rPr lang="en-US" altLang="zh-CN" sz="1400" dirty="0" err="1">
                <a:cs typeface="Times New Roman" panose="02020603050405020304" pitchFamily="18" charset="0"/>
              </a:rPr>
              <a:t>pxl</a:t>
            </a:r>
            <a:r>
              <a:rPr lang="en-US" altLang="zh-CN" sz="1400" dirty="0">
                <a:cs typeface="Times New Roman" panose="02020603050405020304" pitchFamily="18" charset="0"/>
              </a:rPr>
              <a:t>,</a:t>
            </a:r>
            <a:r>
              <a:rPr lang="zh-CN" altLang="en-US" sz="1400" dirty="0">
                <a:cs typeface="Times New Roman" panose="02020603050405020304" pitchFamily="18" charset="0"/>
              </a:rPr>
              <a:t> </a:t>
            </a:r>
            <a:r>
              <a:rPr lang="en-US" altLang="zh-CN" sz="1400" dirty="0">
                <a:cs typeface="Times New Roman" panose="02020603050405020304" pitchFamily="18" charset="0"/>
              </a:rPr>
              <a:t>0.05M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8578DF8C-FD1D-41D5-AD5A-3BB17B4D9FA0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9227" y="1325562"/>
            <a:ext cx="6251271" cy="35118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642317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019BF29-3248-48BB-BEEA-2B55A968E1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DBE97F7-76BD-495B-8D28-2F0E29E33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73102"/>
            <a:ext cx="10515600" cy="1325562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Results</a:t>
            </a:r>
            <a:endParaRPr lang="zh-CN" altLang="en-US" sz="3600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23F2905-EBB8-4AA6-AA3F-65D57ACDE3B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sp>
        <p:nvSpPr>
          <p:cNvPr id="8" name="内容占位符 2">
            <a:extLst>
              <a:ext uri="{FF2B5EF4-FFF2-40B4-BE49-F238E27FC236}">
                <a16:creationId xmlns:a16="http://schemas.microsoft.com/office/drawing/2014/main" id="{490F9A8D-FEF2-4D93-AC7E-ADD673E994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686" y="1325562"/>
            <a:ext cx="4882894" cy="5078764"/>
          </a:xfrm>
        </p:spPr>
        <p:txBody>
          <a:bodyPr>
            <a:noAutofit/>
          </a:bodyPr>
          <a:lstStyle/>
          <a:p>
            <a:r>
              <a:rPr lang="en-US" altLang="zh-CN" sz="1400" dirty="0">
                <a:cs typeface="Times New Roman" panose="02020603050405020304" pitchFamily="18" charset="0"/>
              </a:rPr>
              <a:t>Aspect #1 (two models)</a:t>
            </a:r>
          </a:p>
          <a:p>
            <a:pPr marL="0" indent="0">
              <a:buNone/>
            </a:pPr>
            <a:r>
              <a:rPr lang="en-US" altLang="zh-CN" sz="1400" dirty="0">
                <a:cs typeface="Times New Roman" panose="02020603050405020304" pitchFamily="18" charset="0"/>
              </a:rPr>
              <a:t>                                             Results of aspect #1 (2x)</a:t>
            </a:r>
          </a:p>
          <a:p>
            <a:pPr marL="0" indent="0">
              <a:buNone/>
            </a:pPr>
            <a:endParaRPr lang="en-US" altLang="zh-CN" sz="1400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altLang="zh-CN" sz="1400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altLang="zh-CN" sz="1400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altLang="zh-CN" sz="1400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zh-CN" sz="1400" dirty="0">
                <a:cs typeface="Times New Roman" panose="02020603050405020304" pitchFamily="18" charset="0"/>
              </a:rPr>
              <a:t>                                             Results of aspect #1 (1.5x)</a:t>
            </a:r>
          </a:p>
        </p:txBody>
      </p:sp>
      <p:graphicFrame>
        <p:nvGraphicFramePr>
          <p:cNvPr id="21" name="表格 20">
            <a:extLst>
              <a:ext uri="{FF2B5EF4-FFF2-40B4-BE49-F238E27FC236}">
                <a16:creationId xmlns:a16="http://schemas.microsoft.com/office/drawing/2014/main" id="{73C08B6E-8333-4E3F-A589-F1B832CF8F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5707491"/>
              </p:ext>
            </p:extLst>
          </p:nvPr>
        </p:nvGraphicFramePr>
        <p:xfrm>
          <a:off x="711910" y="3562913"/>
          <a:ext cx="4725670" cy="80962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10846770"/>
                    </a:ext>
                  </a:extLst>
                </a:gridCol>
                <a:gridCol w="611505">
                  <a:extLst>
                    <a:ext uri="{9D8B030D-6E8A-4147-A177-3AD203B41FA5}">
                      <a16:colId xmlns:a16="http://schemas.microsoft.com/office/drawing/2014/main" val="3068740161"/>
                    </a:ext>
                  </a:extLst>
                </a:gridCol>
                <a:gridCol w="619760">
                  <a:extLst>
                    <a:ext uri="{9D8B030D-6E8A-4147-A177-3AD203B41FA5}">
                      <a16:colId xmlns:a16="http://schemas.microsoft.com/office/drawing/2014/main" val="2827064046"/>
                    </a:ext>
                  </a:extLst>
                </a:gridCol>
                <a:gridCol w="610870">
                  <a:extLst>
                    <a:ext uri="{9D8B030D-6E8A-4147-A177-3AD203B41FA5}">
                      <a16:colId xmlns:a16="http://schemas.microsoft.com/office/drawing/2014/main" val="3253645962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1443325072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762345526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135225813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AI Main10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 Main10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75961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41448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-2.71%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-1.52%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-0.92%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-5.34%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-2.09%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49599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-4.55%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3.35%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4.75%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-2.45%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5.76%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8.19%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04001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Avg. A1 &amp; A2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-3.63%</a:t>
                      </a:r>
                      <a:endParaRPr lang="zh-CN" sz="11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0.91%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1.92%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-3.89%</a:t>
                      </a:r>
                      <a:endParaRPr lang="zh-CN" sz="11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2.74%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3.05%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1966376"/>
                  </a:ext>
                </a:extLst>
              </a:tr>
            </a:tbl>
          </a:graphicData>
        </a:graphic>
      </p:graphicFrame>
      <p:sp>
        <p:nvSpPr>
          <p:cNvPr id="22" name="内容占位符 2">
            <a:extLst>
              <a:ext uri="{FF2B5EF4-FFF2-40B4-BE49-F238E27FC236}">
                <a16:creationId xmlns:a16="http://schemas.microsoft.com/office/drawing/2014/main" id="{8534E6D4-6BA2-4983-B611-24B9570CB385}"/>
              </a:ext>
            </a:extLst>
          </p:cNvPr>
          <p:cNvSpPr txBox="1">
            <a:spLocks/>
          </p:cNvSpPr>
          <p:nvPr/>
        </p:nvSpPr>
        <p:spPr>
          <a:xfrm>
            <a:off x="6754420" y="1325562"/>
            <a:ext cx="4882894" cy="50787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>
                <a:cs typeface="Times New Roman" panose="02020603050405020304" pitchFamily="18" charset="0"/>
              </a:rPr>
              <a:t>Aspect #2 (single model)</a:t>
            </a:r>
          </a:p>
          <a:p>
            <a:pPr marL="0" indent="0">
              <a:buFont typeface="Wingdings 2" pitchFamily="18" charset="2"/>
              <a:buNone/>
            </a:pPr>
            <a:r>
              <a:rPr lang="en-US" altLang="zh-CN" sz="1400" dirty="0">
                <a:cs typeface="Times New Roman" panose="02020603050405020304" pitchFamily="18" charset="0"/>
              </a:rPr>
              <a:t>                                             Results of aspect #2 (2x)</a:t>
            </a:r>
          </a:p>
          <a:p>
            <a:pPr marL="0" indent="0">
              <a:buFont typeface="Wingdings 2" pitchFamily="18" charset="2"/>
              <a:buNone/>
            </a:pPr>
            <a:endParaRPr lang="en-US" altLang="zh-CN" sz="1400" dirty="0">
              <a:cs typeface="Times New Roman" panose="02020603050405020304" pitchFamily="18" charset="0"/>
            </a:endParaRPr>
          </a:p>
          <a:p>
            <a:pPr marL="0" indent="0">
              <a:buFont typeface="Wingdings 2" pitchFamily="18" charset="2"/>
              <a:buNone/>
            </a:pPr>
            <a:endParaRPr lang="en-US" altLang="zh-CN" sz="1400" dirty="0">
              <a:cs typeface="Times New Roman" panose="02020603050405020304" pitchFamily="18" charset="0"/>
            </a:endParaRPr>
          </a:p>
          <a:p>
            <a:pPr marL="0" indent="0">
              <a:buFont typeface="Wingdings 2" pitchFamily="18" charset="2"/>
              <a:buNone/>
            </a:pPr>
            <a:endParaRPr lang="en-US" altLang="zh-CN" sz="1400" dirty="0">
              <a:cs typeface="Times New Roman" panose="02020603050405020304" pitchFamily="18" charset="0"/>
            </a:endParaRPr>
          </a:p>
          <a:p>
            <a:pPr marL="0" indent="0">
              <a:buFont typeface="Wingdings 2" pitchFamily="18" charset="2"/>
              <a:buNone/>
            </a:pPr>
            <a:endParaRPr lang="en-US" altLang="zh-CN" sz="1400" dirty="0">
              <a:cs typeface="Times New Roman" panose="02020603050405020304" pitchFamily="18" charset="0"/>
            </a:endParaRPr>
          </a:p>
          <a:p>
            <a:pPr marL="0" indent="0">
              <a:buFont typeface="Wingdings 2" pitchFamily="18" charset="2"/>
              <a:buNone/>
            </a:pPr>
            <a:r>
              <a:rPr lang="en-US" altLang="zh-CN" sz="1400" dirty="0">
                <a:cs typeface="Times New Roman" panose="02020603050405020304" pitchFamily="18" charset="0"/>
              </a:rPr>
              <a:t>                                             Results of aspect #2 (1.5x)</a:t>
            </a:r>
          </a:p>
        </p:txBody>
      </p:sp>
      <p:graphicFrame>
        <p:nvGraphicFramePr>
          <p:cNvPr id="25" name="表格 24">
            <a:extLst>
              <a:ext uri="{FF2B5EF4-FFF2-40B4-BE49-F238E27FC236}">
                <a16:creationId xmlns:a16="http://schemas.microsoft.com/office/drawing/2014/main" id="{0C87DC89-B3F7-4902-9626-D6F09D3E5E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2143134"/>
              </p:ext>
            </p:extLst>
          </p:nvPr>
        </p:nvGraphicFramePr>
        <p:xfrm>
          <a:off x="711910" y="1968254"/>
          <a:ext cx="4725670" cy="80962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188942813"/>
                    </a:ext>
                  </a:extLst>
                </a:gridCol>
                <a:gridCol w="611505">
                  <a:extLst>
                    <a:ext uri="{9D8B030D-6E8A-4147-A177-3AD203B41FA5}">
                      <a16:colId xmlns:a16="http://schemas.microsoft.com/office/drawing/2014/main" val="4106208469"/>
                    </a:ext>
                  </a:extLst>
                </a:gridCol>
                <a:gridCol w="619760">
                  <a:extLst>
                    <a:ext uri="{9D8B030D-6E8A-4147-A177-3AD203B41FA5}">
                      <a16:colId xmlns:a16="http://schemas.microsoft.com/office/drawing/2014/main" val="2645679574"/>
                    </a:ext>
                  </a:extLst>
                </a:gridCol>
                <a:gridCol w="610870">
                  <a:extLst>
                    <a:ext uri="{9D8B030D-6E8A-4147-A177-3AD203B41FA5}">
                      <a16:colId xmlns:a16="http://schemas.microsoft.com/office/drawing/2014/main" val="3963258280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328731416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3220526346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349577020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AI Main10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 Main10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13050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75228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-2.91%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1.69%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2.46%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-5.10%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-1.24%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-1.06%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06676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-4.03%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1.59%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4.17%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-2.32%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4.39%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4.66%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9597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Avg. A1 &amp; A2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-3.47%</a:t>
                      </a:r>
                      <a:endParaRPr lang="zh-CN" sz="11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1.64%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3.31%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-3.71%</a:t>
                      </a:r>
                      <a:endParaRPr lang="zh-CN" sz="11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1.58%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1.80%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3318783"/>
                  </a:ext>
                </a:extLst>
              </a:tr>
            </a:tbl>
          </a:graphicData>
        </a:graphic>
      </p:graphicFrame>
      <p:graphicFrame>
        <p:nvGraphicFramePr>
          <p:cNvPr id="26" name="表格 25">
            <a:extLst>
              <a:ext uri="{FF2B5EF4-FFF2-40B4-BE49-F238E27FC236}">
                <a16:creationId xmlns:a16="http://schemas.microsoft.com/office/drawing/2014/main" id="{8B0F5056-7C5B-41EE-8DF3-5281AB73D3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7872611"/>
              </p:ext>
            </p:extLst>
          </p:nvPr>
        </p:nvGraphicFramePr>
        <p:xfrm>
          <a:off x="6754420" y="3562912"/>
          <a:ext cx="4725670" cy="80962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472054760"/>
                    </a:ext>
                  </a:extLst>
                </a:gridCol>
                <a:gridCol w="611505">
                  <a:extLst>
                    <a:ext uri="{9D8B030D-6E8A-4147-A177-3AD203B41FA5}">
                      <a16:colId xmlns:a16="http://schemas.microsoft.com/office/drawing/2014/main" val="3220898626"/>
                    </a:ext>
                  </a:extLst>
                </a:gridCol>
                <a:gridCol w="619760">
                  <a:extLst>
                    <a:ext uri="{9D8B030D-6E8A-4147-A177-3AD203B41FA5}">
                      <a16:colId xmlns:a16="http://schemas.microsoft.com/office/drawing/2014/main" val="759213192"/>
                    </a:ext>
                  </a:extLst>
                </a:gridCol>
                <a:gridCol w="610870">
                  <a:extLst>
                    <a:ext uri="{9D8B030D-6E8A-4147-A177-3AD203B41FA5}">
                      <a16:colId xmlns:a16="http://schemas.microsoft.com/office/drawing/2014/main" val="1116977174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676647322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2322935961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27721871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AI Main10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 Main10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36923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81704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-2.54%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-1.09%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-0.35%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-5.42%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0.32%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0.20%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67383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-4.58%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4.86%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5.85%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-2.56%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7.36%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9.35%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93546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Avg. A1 &amp;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-3.56%</a:t>
                      </a:r>
                      <a:endParaRPr lang="zh-CN" sz="11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1.89%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2.75%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-3.99%</a:t>
                      </a:r>
                      <a:endParaRPr lang="zh-CN" sz="11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3.84%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4.77%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5329816"/>
                  </a:ext>
                </a:extLst>
              </a:tr>
            </a:tbl>
          </a:graphicData>
        </a:graphic>
      </p:graphicFrame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196154DC-EAF7-44AD-9039-B7429EA598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4507926"/>
              </p:ext>
            </p:extLst>
          </p:nvPr>
        </p:nvGraphicFramePr>
        <p:xfrm>
          <a:off x="6754420" y="1968253"/>
          <a:ext cx="4725670" cy="80962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11506932"/>
                    </a:ext>
                  </a:extLst>
                </a:gridCol>
                <a:gridCol w="611505">
                  <a:extLst>
                    <a:ext uri="{9D8B030D-6E8A-4147-A177-3AD203B41FA5}">
                      <a16:colId xmlns:a16="http://schemas.microsoft.com/office/drawing/2014/main" val="2120542939"/>
                    </a:ext>
                  </a:extLst>
                </a:gridCol>
                <a:gridCol w="619760">
                  <a:extLst>
                    <a:ext uri="{9D8B030D-6E8A-4147-A177-3AD203B41FA5}">
                      <a16:colId xmlns:a16="http://schemas.microsoft.com/office/drawing/2014/main" val="3181599338"/>
                    </a:ext>
                  </a:extLst>
                </a:gridCol>
                <a:gridCol w="610870">
                  <a:extLst>
                    <a:ext uri="{9D8B030D-6E8A-4147-A177-3AD203B41FA5}">
                      <a16:colId xmlns:a16="http://schemas.microsoft.com/office/drawing/2014/main" val="3661536454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962519461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942355341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104235608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AI Main10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 Main10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02317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34264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-2.94%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2.41%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3.46%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-5.16%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-0.86%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0.59%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5541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-4.00%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2.58%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5.29%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-2.30%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5.05%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5.08%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44761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Avg. A1 &amp;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-3.47%</a:t>
                      </a:r>
                      <a:endParaRPr lang="zh-CN" sz="11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2.49%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4.38%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-3.73%</a:t>
                      </a:r>
                      <a:endParaRPr lang="zh-CN" sz="11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2.09%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2.84%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60549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87237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019BF29-3248-48BB-BEEA-2B55A968E1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DBE97F7-76BD-495B-8D28-2F0E29E33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73102"/>
            <a:ext cx="10515600" cy="1325562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Conclusion</a:t>
            </a:r>
            <a:endParaRPr lang="zh-CN" altLang="en-US" sz="3600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23F2905-EBB8-4AA6-AA3F-65D57ACDE3B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sp>
        <p:nvSpPr>
          <p:cNvPr id="8" name="内容占位符 2">
            <a:extLst>
              <a:ext uri="{FF2B5EF4-FFF2-40B4-BE49-F238E27FC236}">
                <a16:creationId xmlns:a16="http://schemas.microsoft.com/office/drawing/2014/main" id="{490F9A8D-FEF2-4D93-AC7E-ADD673E994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238" y="1382996"/>
            <a:ext cx="11223524" cy="5078764"/>
          </a:xfrm>
        </p:spPr>
        <p:txBody>
          <a:bodyPr>
            <a:noAutofit/>
          </a:bodyPr>
          <a:lstStyle/>
          <a:p>
            <a:pPr hangingPunct="0">
              <a:lnSpc>
                <a:spcPct val="150000"/>
              </a:lnSpc>
            </a:pPr>
            <a:r>
              <a:rPr lang="en-US" altLang="zh-CN" sz="2400" dirty="0">
                <a:cs typeface="Times New Roman" panose="02020603050405020304" pitchFamily="18" charset="0"/>
              </a:rPr>
              <a:t>Proposed to introduce </a:t>
            </a:r>
            <a:r>
              <a:rPr lang="en-CA" altLang="zh-CN" sz="2400" dirty="0">
                <a:cs typeface="Times New Roman" panose="02020603050405020304" pitchFamily="18" charset="0"/>
              </a:rPr>
              <a:t>an </a:t>
            </a:r>
            <a:r>
              <a:rPr lang="en-US" altLang="zh-CN" sz="2400" dirty="0">
                <a:cs typeface="Times New Roman" panose="02020603050405020304" pitchFamily="18" charset="0"/>
              </a:rPr>
              <a:t>unified NNSR method </a:t>
            </a:r>
            <a:r>
              <a:rPr lang="en-CA" altLang="zh-CN" sz="2400" dirty="0">
                <a:cs typeface="Times New Roman" panose="02020603050405020304" pitchFamily="18" charset="0"/>
              </a:rPr>
              <a:t>to handle different scaling ratios.</a:t>
            </a:r>
          </a:p>
          <a:p>
            <a:pPr hangingPunct="0">
              <a:lnSpc>
                <a:spcPct val="150000"/>
              </a:lnSpc>
            </a:pPr>
            <a:r>
              <a:rPr lang="en-US" altLang="zh-CN" sz="2400" dirty="0">
                <a:cs typeface="Times New Roman" panose="02020603050405020304" pitchFamily="18" charset="0"/>
              </a:rPr>
              <a:t>It is suggested to investigate in the next round of EE1.</a:t>
            </a:r>
          </a:p>
        </p:txBody>
      </p:sp>
    </p:spTree>
    <p:extLst>
      <p:ext uri="{BB962C8B-B14F-4D97-AF65-F5344CB8AC3E}">
        <p14:creationId xmlns:p14="http://schemas.microsoft.com/office/powerpoint/2010/main" val="36366455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842"/>
            <a:ext cx="12192000" cy="686084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16076" y="572877"/>
            <a:ext cx="7160136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>
                <a:solidFill>
                  <a:schemeClr val="bg1"/>
                </a:solidFill>
                <a:latin typeface="Bodoni MT Condensed" panose="02070606080606020203" pitchFamily="18" charset="0"/>
                <a:cs typeface="Segoe UI Light" panose="020B0502040204020203" pitchFamily="34" charset="0"/>
              </a:rPr>
              <a:t>THANK </a:t>
            </a:r>
          </a:p>
          <a:p>
            <a:r>
              <a:rPr lang="en-US" altLang="zh-CN" sz="11500">
                <a:solidFill>
                  <a:schemeClr val="bg1"/>
                </a:solidFill>
                <a:latin typeface="Bodoni MT Condensed" panose="02070606080606020203" pitchFamily="18" charset="0"/>
                <a:cs typeface="Segoe UI Light" panose="020B0502040204020203" pitchFamily="34" charset="0"/>
              </a:rPr>
              <a:t>YOU</a:t>
            </a:r>
            <a:endParaRPr lang="zh-CN" altLang="en-US" sz="11500" dirty="0">
              <a:solidFill>
                <a:schemeClr val="bg1"/>
              </a:solidFill>
              <a:latin typeface="Bodoni MT Condensed" panose="02070606080606020203" pitchFamily="18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893227"/>
      </p:ext>
    </p:extLst>
  </p:cSld>
  <p:clrMapOvr>
    <a:masterClrMapping/>
  </p:clrMapOvr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TM02892315[[fn=丝状]]</Template>
  <TotalTime>9984</TotalTime>
  <Words>546</Words>
  <Application>Microsoft Office PowerPoint</Application>
  <PresentationFormat>宽屏</PresentationFormat>
  <Paragraphs>163</Paragraphs>
  <Slides>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等线</vt:lpstr>
      <vt:lpstr>Arial</vt:lpstr>
      <vt:lpstr>Bodoni MT Condensed</vt:lpstr>
      <vt:lpstr>Calibri</vt:lpstr>
      <vt:lpstr>Calibri Light</vt:lpstr>
      <vt:lpstr>Times New Roman</vt:lpstr>
      <vt:lpstr>Wingdings 2</vt:lpstr>
      <vt:lpstr>HDOfficeLightV0</vt:lpstr>
      <vt:lpstr>JVET-AG0129 AHG11: Unified CNN-based super resolution     C. Zhou, Z. lv</vt:lpstr>
      <vt:lpstr>Aspect #1</vt:lpstr>
      <vt:lpstr>Aspect #2</vt:lpstr>
      <vt:lpstr>Results</vt:lpstr>
      <vt:lpstr>Conclusion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JVET-X EE2-related: Optimization on the second mode derivation of DIMD blending mode</dc:title>
  <dc:creator>周川</dc:creator>
  <cp:lastModifiedBy>Chuan Zhou (vivo)</cp:lastModifiedBy>
  <cp:revision>170</cp:revision>
  <dcterms:created xsi:type="dcterms:W3CDTF">2021-09-24T18:02:39Z</dcterms:created>
  <dcterms:modified xsi:type="dcterms:W3CDTF">2024-01-19T21:53:34Z</dcterms:modified>
</cp:coreProperties>
</file>