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85" r:id="rId2"/>
    <p:sldId id="490" r:id="rId3"/>
    <p:sldId id="491" r:id="rId4"/>
    <p:sldId id="493" r:id="rId5"/>
    <p:sldId id="484" r:id="rId6"/>
    <p:sldId id="479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1186" autoAdjust="0"/>
  </p:normalViewPr>
  <p:slideViewPr>
    <p:cSldViewPr snapToGrid="0">
      <p:cViewPr varScale="1">
        <p:scale>
          <a:sx n="78" d="100"/>
          <a:sy n="78" d="100"/>
        </p:scale>
        <p:origin x="21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2024/1/19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2024/1/19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23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" y="252420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5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9" y="4329493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38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0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67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4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1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34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1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2024/1/19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61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1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2024/1/19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6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8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3"/>
            <a:ext cx="6858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6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7"/>
            <a:ext cx="9144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2024/1/19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8353" y="763931"/>
            <a:ext cx="8712105" cy="56378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53" y="128851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8353" y="763931"/>
            <a:ext cx="871210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2024/1/19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7443136" y="6364721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7381553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898" y="6562476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xStyles>
    <p:titleStyle>
      <a:lvl1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891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783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674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566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2" indent="-128902" algn="l" defTabSz="514338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70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39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08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576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45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13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082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251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3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06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4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43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12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18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9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EC0EA-72CF-46C9-A5FF-C04636DC16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469" y="1354578"/>
            <a:ext cx="8049061" cy="16557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/>
              <a:t>JVET-AG0121: </a:t>
            </a:r>
            <a:br>
              <a:rPr lang="en-US" altLang="zh-CN" dirty="0"/>
            </a:br>
            <a:r>
              <a:rPr lang="en-US" altLang="zh-CN" sz="3600" dirty="0"/>
              <a:t>Non-EE2: Block vector guided LUT for chroma prediction</a:t>
            </a:r>
            <a:endParaRPr lang="zh-CN" altLang="en-US" dirty="0"/>
          </a:p>
        </p:txBody>
      </p:sp>
      <p:sp>
        <p:nvSpPr>
          <p:cNvPr id="4" name="副标题 3">
            <a:extLst>
              <a:ext uri="{FF2B5EF4-FFF2-40B4-BE49-F238E27FC236}">
                <a16:creationId xmlns:a16="http://schemas.microsoft.com/office/drawing/2014/main" id="{357BE9E8-CE09-44D7-8B58-ED0C2927D3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/>
              <a:t>Junyan</a:t>
            </a:r>
            <a:r>
              <a:rPr lang="en-US" altLang="zh-CN" dirty="0"/>
              <a:t> </a:t>
            </a:r>
            <a:r>
              <a:rPr lang="en-US" altLang="zh-CN" dirty="0" err="1"/>
              <a:t>Huo</a:t>
            </a:r>
            <a:r>
              <a:rPr lang="en-US" altLang="zh-CN" dirty="0"/>
              <a:t>, </a:t>
            </a:r>
            <a:r>
              <a:rPr lang="en-US" altLang="zh-CN" dirty="0" err="1"/>
              <a:t>Xue</a:t>
            </a:r>
            <a:r>
              <a:rPr lang="en-US" altLang="zh-CN" dirty="0"/>
              <a:t> Hao, </a:t>
            </a:r>
          </a:p>
          <a:p>
            <a:r>
              <a:rPr lang="en-US" altLang="zh-CN" dirty="0" err="1"/>
              <a:t>Minzhe</a:t>
            </a:r>
            <a:r>
              <a:rPr lang="en-US" altLang="zh-CN" dirty="0"/>
              <a:t> Chen, </a:t>
            </a:r>
            <a:r>
              <a:rPr lang="en-US" altLang="zh-CN" dirty="0" err="1"/>
              <a:t>Nengfu</a:t>
            </a:r>
            <a:r>
              <a:rPr lang="en-US" altLang="zh-CN" dirty="0"/>
              <a:t> </a:t>
            </a:r>
            <a:r>
              <a:rPr lang="en-US" altLang="zh-CN" dirty="0" err="1"/>
              <a:t>Qiu</a:t>
            </a:r>
            <a:r>
              <a:rPr lang="en-US" altLang="zh-CN" dirty="0"/>
              <a:t>, </a:t>
            </a:r>
            <a:r>
              <a:rPr lang="en-US" altLang="zh-CN" dirty="0" err="1"/>
              <a:t>Zhenyao</a:t>
            </a:r>
            <a:r>
              <a:rPr lang="en-US" altLang="zh-CN" dirty="0"/>
              <a:t> Zhang,</a:t>
            </a:r>
          </a:p>
          <a:p>
            <a:r>
              <a:rPr lang="en-US" altLang="zh-CN" dirty="0" err="1"/>
              <a:t>Yanzhuo</a:t>
            </a:r>
            <a:r>
              <a:rPr lang="en-US" altLang="zh-CN" dirty="0"/>
              <a:t> Ma, </a:t>
            </a:r>
            <a:r>
              <a:rPr lang="en-US" altLang="zh-CN" dirty="0" err="1"/>
              <a:t>Fuzheng</a:t>
            </a:r>
            <a:r>
              <a:rPr lang="en-US" altLang="zh-CN" dirty="0"/>
              <a:t> Yang,</a:t>
            </a:r>
          </a:p>
          <a:p>
            <a:r>
              <a:rPr lang="en-US" altLang="zh-CN" dirty="0"/>
              <a:t>January. 2024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180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13582-C4A7-4680-AB27-43CDA8F24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47" y="126971"/>
            <a:ext cx="8307001" cy="426739"/>
          </a:xfrm>
        </p:spPr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6D9C8B-383A-4C9E-80A7-2FD079FF9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73" y="440184"/>
            <a:ext cx="8928053" cy="5637863"/>
          </a:xfrm>
        </p:spPr>
        <p:txBody>
          <a:bodyPr/>
          <a:lstStyle/>
          <a:p>
            <a:pPr marL="257168" lvl="1" indent="0">
              <a:buNone/>
            </a:pPr>
            <a:endParaRPr lang="zh-CN" altLang="en-US" dirty="0"/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ECM11.0 includes a method of chroma prediction in MODE_PLT.</a:t>
            </a:r>
            <a:endParaRPr lang="en-CA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dual tree partition</a:t>
            </a:r>
          </a:p>
          <a:p>
            <a:pPr lvl="2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prediction process of palette is applied for luma and chroma components separately</a:t>
            </a:r>
          </a:p>
          <a:p>
            <a:pPr lvl="2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ignore cross-component correlations</a:t>
            </a:r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Existed cross-component models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CCLM</a:t>
            </a:r>
            <a:r>
              <a:rPr lang="zh-CN" altLang="en-US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MMLM</a:t>
            </a:r>
            <a:r>
              <a:rPr lang="zh-CN" altLang="en-US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CCCM and more models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No discrete cross-component model</a:t>
            </a:r>
            <a:endParaRPr lang="en-CA" altLang="zh-CN" sz="18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57168" lvl="1" indent="0" algn="just" hangingPunct="0">
              <a:lnSpc>
                <a:spcPct val="100000"/>
              </a:lnSpc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BVG-LUT method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block vector guided look-up table (B</a:t>
            </a:r>
            <a:r>
              <a:rPr lang="en-CA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VG-LUT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) method is proposed to improve the coding efficiency of chroma prediction for screen content.</a:t>
            </a:r>
          </a:p>
          <a:p>
            <a:pPr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9538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13582-C4A7-4680-AB27-43CDA8F24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491" y="187418"/>
            <a:ext cx="8307001" cy="426739"/>
          </a:xfrm>
        </p:spPr>
        <p:txBody>
          <a:bodyPr/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/>
              <a:t>BVG-LUT</a:t>
            </a: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CA" altLang="zh-CN" dirty="0"/>
              <a:t>method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6D9C8B-383A-4C9E-80A7-2FD079FF9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31091" y="614157"/>
            <a:ext cx="9375092" cy="5637863"/>
          </a:xfrm>
        </p:spPr>
        <p:txBody>
          <a:bodyPr/>
          <a:lstStyle/>
          <a:p>
            <a:pPr marL="257168" lvl="1" indent="0">
              <a:buNone/>
            </a:pPr>
            <a:endParaRPr lang="zh-CN" altLang="en-US" dirty="0"/>
          </a:p>
          <a:p>
            <a:pPr lvl="1">
              <a:lnSpc>
                <a:spcPct val="100000"/>
              </a:lnSpc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</a:t>
            </a:r>
            <a:r>
              <a:rPr lang="en-CA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or chroma components when dual-tree partition is activated in I slice</a:t>
            </a:r>
            <a:endParaRPr lang="en-US" altLang="zh-CN" sz="2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Find the luma blocks in MODE_IBC and </a:t>
            </a: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intraTMP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, and obtain their block vectors </a:t>
            </a: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bvLs</a:t>
            </a:r>
            <a:endParaRPr lang="en-US" altLang="zh-CN" sz="18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Scale </a:t>
            </a: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bvLs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to get the BV’s list depending on the chroma format sampling structure</a:t>
            </a: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Use the BV’s list to construct the cross-component LUT</a:t>
            </a:r>
          </a:p>
          <a:p>
            <a:pPr marL="514337" lvl="2" indent="0">
              <a:lnSpc>
                <a:spcPct val="150000"/>
              </a:lnSpc>
              <a:buNone/>
            </a:pPr>
            <a:endParaRPr lang="en-US" altLang="zh-CN" sz="20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The prediction process</a:t>
            </a:r>
            <a:endParaRPr lang="en-US" altLang="zh-CN" sz="2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Obtain the down-sampled luma value with multi-filter</a:t>
            </a: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Find chroma value by mapping the cross-component LUT with the down-sampled luma</a:t>
            </a:r>
          </a:p>
          <a:p>
            <a:pPr marL="514337" lvl="2" indent="0">
              <a:lnSpc>
                <a:spcPct val="150000"/>
              </a:lnSpc>
              <a:buNone/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</a:p>
          <a:p>
            <a:pPr lvl="1">
              <a:lnSpc>
                <a:spcPct val="100000"/>
              </a:lnSpc>
            </a:pPr>
            <a:r>
              <a:rPr lang="en-CA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The Encoder</a:t>
            </a:r>
          </a:p>
          <a:p>
            <a:pPr lvl="2">
              <a:lnSpc>
                <a:spcPct val="10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Encoder tries the candidate down-sampling filters and signals an index of the best filter to the decoder.</a:t>
            </a:r>
            <a:endParaRPr lang="zh-CN" altLang="en-US" sz="18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6DD0B5D-95E8-4173-9406-D63C478F33F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345306" y="4387272"/>
            <a:ext cx="704312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101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583FE5-6655-475C-8F5A-8029CD024524}"/>
              </a:ext>
            </a:extLst>
          </p:cNvPr>
          <p:cNvSpPr txBox="1"/>
          <p:nvPr/>
        </p:nvSpPr>
        <p:spPr bwMode="auto">
          <a:xfrm>
            <a:off x="713064" y="805343"/>
            <a:ext cx="3858936" cy="64633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ore-KR" sz="2000" dirty="0"/>
              <a:t>Anchor: ECM-11.0 under CTC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BCAFD18-35F0-42E4-9AC0-E9FD56AA08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391209"/>
              </p:ext>
            </p:extLst>
          </p:nvPr>
        </p:nvGraphicFramePr>
        <p:xfrm>
          <a:off x="887340" y="1553521"/>
          <a:ext cx="6628466" cy="1398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840906849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379379305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9960032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93018158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94379154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23705251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8049706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ECM-11.0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0016321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U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8730586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-0.49%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-0.44%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103.4%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81004243"/>
                  </a:ext>
                </a:extLst>
              </a:tr>
              <a:tr h="137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-0.59%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-1.35%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98.8%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10264891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1B74B47-1909-4FDA-9975-5AA511A0EB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763648"/>
              </p:ext>
            </p:extLst>
          </p:nvPr>
        </p:nvGraphicFramePr>
        <p:xfrm>
          <a:off x="887340" y="3322060"/>
          <a:ext cx="6628466" cy="1590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958250062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127188419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3629457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89318228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176481967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672895289"/>
                    </a:ext>
                  </a:extLst>
                </a:gridCol>
              </a:tblGrid>
              <a:tr h="447040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Random Access Main10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8138938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Over ECM-11.0</a:t>
                      </a:r>
                      <a:endParaRPr lang="zh-CN" altLang="zh-CN" sz="15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889798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0637248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91133432"/>
                  </a:ext>
                </a:extLst>
              </a:tr>
              <a:tr h="997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38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38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-0.40%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38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-0.53%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38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38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994367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256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6555D9-875C-41E2-BB28-C2899D097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A971AD-EB4C-4671-A967-EF0AD9466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Propose a block vector guided LUT (BVG-LUT) method</a:t>
            </a:r>
          </a:p>
          <a:p>
            <a:pPr lvl="1"/>
            <a:r>
              <a:rPr lang="en-US" altLang="zh-CN" sz="1800" dirty="0"/>
              <a:t>This contribution proposes a method to improve the coding efficiency of chroma intra prediction for screen content.</a:t>
            </a:r>
          </a:p>
          <a:p>
            <a:pPr lvl="1"/>
            <a:endParaRPr lang="en-US" altLang="zh-CN" dirty="0"/>
          </a:p>
          <a:p>
            <a:pPr marL="257168" lvl="1" indent="0">
              <a:buNone/>
            </a:pPr>
            <a:endParaRPr lang="en-US" altLang="zh-CN" dirty="0"/>
          </a:p>
          <a:p>
            <a:r>
              <a:rPr lang="en-US" altLang="zh-CN" dirty="0"/>
              <a:t>On top of ECM-11.0</a:t>
            </a:r>
          </a:p>
          <a:p>
            <a:pPr lvl="1"/>
            <a:r>
              <a:rPr lang="en-US" altLang="zh-CN" sz="1800" dirty="0"/>
              <a:t>AI:  F: -0.02%, -0.49 %, -0.44 %  TGM : -0.59 %, -1.01 %, -1.35 % </a:t>
            </a:r>
          </a:p>
          <a:p>
            <a:pPr lvl="1"/>
            <a:r>
              <a:rPr lang="en-US" altLang="zh-CN" sz="1800" dirty="0"/>
              <a:t>RA: F: -0.04 %, -0.22%, -0.20 %  TGM</a:t>
            </a:r>
            <a:r>
              <a:rPr lang="en-US" altLang="zh-CN" sz="1800"/>
              <a:t>: -0.20 %, -0.40 %, -0.53 </a:t>
            </a:r>
            <a:r>
              <a:rPr lang="en-US" altLang="zh-CN" sz="1800" dirty="0"/>
              <a:t>%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Recommend to investigate in EE2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Thanks Alibaba for crosscheck !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6299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0" y="2117412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6911</TotalTime>
  <Words>399</Words>
  <Application>Microsoft Office PowerPoint</Application>
  <PresentationFormat>全屏显示(4:3)</PresentationFormat>
  <Paragraphs>95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Arial</vt:lpstr>
      <vt:lpstr>Arial Black</vt:lpstr>
      <vt:lpstr>Eras Demi ITC</vt:lpstr>
      <vt:lpstr>Times New Roman</vt:lpstr>
      <vt:lpstr>新实验室模板</vt:lpstr>
      <vt:lpstr>JVET-AG0121:  Non-EE2: Block vector guided LUT for chroma prediction</vt:lpstr>
      <vt:lpstr>Proposed Method</vt:lpstr>
      <vt:lpstr>BVG-LUT method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JVET-AB0094:  Non-EE2: Direct block vector (DBV) mode for chroma prediction</dc:title>
  <cp:lastModifiedBy>H X</cp:lastModifiedBy>
  <cp:revision>899</cp:revision>
  <dcterms:created xsi:type="dcterms:W3CDTF">2018-12-28T13:08:00Z</dcterms:created>
  <dcterms:modified xsi:type="dcterms:W3CDTF">2024-01-18T16:18:49Z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