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notesMasterIdLst>
    <p:notesMasterId r:id="rId9"/>
  </p:notesMasterIdLst>
  <p:sldIdLst>
    <p:sldId id="2134805286" r:id="rId2"/>
    <p:sldId id="2134805293" r:id="rId3"/>
    <p:sldId id="2134805298" r:id="rId4"/>
    <p:sldId id="2134805294" r:id="rId5"/>
    <p:sldId id="2134805295" r:id="rId6"/>
    <p:sldId id="2134805297" r:id="rId7"/>
    <p:sldId id="2134805283" r:id="rId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58CF"/>
    <a:srgbClr val="B185F7"/>
    <a:srgbClr val="6A2EB8"/>
    <a:srgbClr val="929292"/>
    <a:srgbClr val="BFBFBF"/>
    <a:srgbClr val="FF098A"/>
    <a:srgbClr val="001135"/>
    <a:srgbClr val="001D47"/>
    <a:srgbClr val="0A0908"/>
    <a:srgbClr val="FF8B1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3595" autoAdjust="0"/>
  </p:normalViewPr>
  <p:slideViewPr>
    <p:cSldViewPr snapToGrid="0">
      <p:cViewPr varScale="1">
        <p:scale>
          <a:sx n="214" d="100"/>
          <a:sy n="214" d="100"/>
        </p:scale>
        <p:origin x="312" y="17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882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744410-8A14-5C00-ACB3-A4E2B723699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7FF23FE-4D10-4C29-7B09-1D707687BDB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B055563-B67F-14B5-583B-3BFC0EB8093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35493C-0314-59F4-3E99-CA50A71C90C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3B8AC4-F4BB-1C6B-E9E1-81AAE91353A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180751A-A425-2A7C-9905-D4075302A3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81B0E9F-637B-B4E3-0E4C-6D28BA81E66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F6E148E-AE32-EC04-55CF-5022F79ADEB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15E90F7-1D56-9D4E-EEB3-850E3973D90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B2E0291-902D-01E0-6FC4-89B560E81BF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87E5C0D-10A2-12FD-CA5E-E2BDF720F8D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07B04DD-63D3-D02D-A63E-776C7C5FE3C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CA999B-1DD2-7DFF-F475-7A57D4C1A14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762" r:id="rId10"/>
    <p:sldLayoutId id="2147483755" r:id="rId11"/>
    <p:sldLayoutId id="2147483746" r:id="rId12"/>
    <p:sldLayoutId id="2147483791" r:id="rId13"/>
    <p:sldLayoutId id="2147483677" r:id="rId14"/>
    <p:sldLayoutId id="2147483771" r:id="rId15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2F4584-A238-F682-7968-31DB5964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419" y="1127855"/>
            <a:ext cx="5174166" cy="2133600"/>
          </a:xfrm>
        </p:spPr>
        <p:txBody>
          <a:bodyPr/>
          <a:lstStyle/>
          <a:p>
            <a:r>
              <a:rPr lang="en-US" sz="2800" dirty="0"/>
              <a:t>AHG12: Intra-prediction using Merged Histogram of Gradients</a:t>
            </a:r>
            <a:br>
              <a:rPr lang="en-US" sz="3200" dirty="0"/>
            </a:br>
            <a:r>
              <a:rPr lang="en-US" sz="2400" dirty="0"/>
              <a:t>JVET-AG0078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4743745-B170-2993-92CB-2135631A4E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Public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A38B0E-1B52-ED5B-A082-ABB98B8711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4726" y="3558588"/>
            <a:ext cx="4303014" cy="997757"/>
          </a:xfrm>
        </p:spPr>
        <p:txBody>
          <a:bodyPr/>
          <a:lstStyle/>
          <a:p>
            <a:r>
              <a:rPr lang="en-US" sz="1800" dirty="0"/>
              <a:t>Saverio Blasi, Ivan Zupancic, Pekka Astola, Jani Lainema</a:t>
            </a:r>
            <a:br>
              <a:rPr lang="en-US" sz="1800" dirty="0"/>
            </a:br>
            <a:endParaRPr lang="en-FI" dirty="0"/>
          </a:p>
        </p:txBody>
      </p:sp>
    </p:spTree>
    <p:extLst>
      <p:ext uri="{BB962C8B-B14F-4D97-AF65-F5344CB8AC3E}">
        <p14:creationId xmlns:p14="http://schemas.microsoft.com/office/powerpoint/2010/main" val="166182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7875762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When using DIMD, a Histogram of Gradients is computed to predict directionality of template samples.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lang="en-US" altLang="en-US" sz="1400" dirty="0"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Up to 5 predictors are blended with Planar mode using weights depending on the </a:t>
            </a: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HoG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 amplitudes.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5115898-0BE8-30FA-0DC4-65FAE89785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064" y="2927863"/>
            <a:ext cx="1259840" cy="1228725"/>
          </a:xfrm>
          <a:prstGeom prst="rect">
            <a:avLst/>
          </a:prstGeom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43D9F23E-9F58-EA07-4D8D-A69C3BB44650}"/>
              </a:ext>
            </a:extLst>
          </p:cNvPr>
          <p:cNvSpPr/>
          <p:nvPr/>
        </p:nvSpPr>
        <p:spPr>
          <a:xfrm>
            <a:off x="3279880" y="3473042"/>
            <a:ext cx="543495" cy="258160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57494F-295C-6533-74B1-8AD2C52775EA}"/>
              </a:ext>
            </a:extLst>
          </p:cNvPr>
          <p:cNvSpPr/>
          <p:nvPr/>
        </p:nvSpPr>
        <p:spPr>
          <a:xfrm>
            <a:off x="4571852" y="3473042"/>
            <a:ext cx="100646" cy="52578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8D51DC-D3BF-0BE0-E08C-5B199401127C}"/>
              </a:ext>
            </a:extLst>
          </p:cNvPr>
          <p:cNvSpPr/>
          <p:nvPr/>
        </p:nvSpPr>
        <p:spPr>
          <a:xfrm>
            <a:off x="4709074" y="3319246"/>
            <a:ext cx="100646" cy="67957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983D8DA-7E17-0BE6-D84E-537BC7DDA69B}"/>
              </a:ext>
            </a:extLst>
          </p:cNvPr>
          <p:cNvSpPr/>
          <p:nvPr/>
        </p:nvSpPr>
        <p:spPr>
          <a:xfrm>
            <a:off x="4846141" y="3731202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070DF8A-4990-5C5B-5192-48F6FF98A023}"/>
              </a:ext>
            </a:extLst>
          </p:cNvPr>
          <p:cNvSpPr/>
          <p:nvPr/>
        </p:nvSpPr>
        <p:spPr>
          <a:xfrm>
            <a:off x="4983208" y="2969202"/>
            <a:ext cx="100646" cy="1029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2EED77-4CBA-CBEB-04E8-638D11564A27}"/>
              </a:ext>
            </a:extLst>
          </p:cNvPr>
          <p:cNvSpPr/>
          <p:nvPr/>
        </p:nvSpPr>
        <p:spPr>
          <a:xfrm>
            <a:off x="5120275" y="3731202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C962AD9-1DE9-4463-56E3-8B4E23C752E1}"/>
              </a:ext>
            </a:extLst>
          </p:cNvPr>
          <p:cNvSpPr/>
          <p:nvPr/>
        </p:nvSpPr>
        <p:spPr>
          <a:xfrm>
            <a:off x="5257342" y="3731202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45DAACF-88CB-4BB8-DD67-F7A081297A50}"/>
              </a:ext>
            </a:extLst>
          </p:cNvPr>
          <p:cNvSpPr/>
          <p:nvPr/>
        </p:nvSpPr>
        <p:spPr>
          <a:xfrm>
            <a:off x="5394409" y="3319246"/>
            <a:ext cx="100646" cy="67957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032D845-46BF-ED08-7FE1-452AEE06F552}"/>
              </a:ext>
            </a:extLst>
          </p:cNvPr>
          <p:cNvSpPr/>
          <p:nvPr/>
        </p:nvSpPr>
        <p:spPr>
          <a:xfrm>
            <a:off x="5538854" y="3731202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F33DB64-1F38-03A3-0E6F-6C62D29BE76E}"/>
              </a:ext>
            </a:extLst>
          </p:cNvPr>
          <p:cNvSpPr/>
          <p:nvPr/>
        </p:nvSpPr>
        <p:spPr>
          <a:xfrm>
            <a:off x="5675921" y="2969202"/>
            <a:ext cx="100646" cy="1029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CCB608E-8EC9-A2F8-51C6-A06482CF5E48}"/>
              </a:ext>
            </a:extLst>
          </p:cNvPr>
          <p:cNvSpPr/>
          <p:nvPr/>
        </p:nvSpPr>
        <p:spPr>
          <a:xfrm>
            <a:off x="5812988" y="3731202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81E9F8D-6ECC-D00B-1F12-09E384E2C4AD}"/>
              </a:ext>
            </a:extLst>
          </p:cNvPr>
          <p:cNvSpPr txBox="1"/>
          <p:nvPr/>
        </p:nvSpPr>
        <p:spPr>
          <a:xfrm>
            <a:off x="4655939" y="4009648"/>
            <a:ext cx="197331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DIMD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HoG</a:t>
            </a:r>
            <a:endParaRPr lang="en-GB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1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CC95A21E-2DE6-2AB9-01C6-00007D1BF2C1}"/>
                  </a:ext>
                </a:extLst>
              </p:cNvPr>
              <p:cNvSpPr>
                <a:spLocks noGrp="1"/>
              </p:cNvSpPr>
              <p:nvPr>
                <p:ph type="body" sz="quarter" idx="15"/>
              </p:nvPr>
            </p:nvSpPr>
            <p:spPr>
              <a:xfrm>
                <a:off x="417338" y="1116000"/>
                <a:ext cx="8078962" cy="2855329"/>
              </a:xfrm>
            </p:spPr>
            <p:txBody>
              <a:bodyPr tIns="0" rIns="72000" bIns="72000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Nokia Pure Text Light"/>
                    <a:ea typeface="+mn-ea"/>
                    <a:cs typeface="+mn-cs"/>
                  </a:rPr>
                  <a:t>A new mode is proposed, Merged Intra Mode Derivation (MIMD),  based </a:t>
                </a:r>
                <a:r>
                  <a:rPr lang="en-US" altLang="en-US" sz="1400" dirty="0">
                    <a:latin typeface="Nokia Pure Text Light"/>
                  </a:rPr>
                  <a:t>o</a:t>
                </a:r>
                <a:r>
                  <a:rPr kumimoji="0" lang="en-US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Nokia Pure Text Light"/>
                    <a:ea typeface="+mn-ea"/>
                    <a:cs typeface="+mn-cs"/>
                  </a:rPr>
                  <a:t>n computation of a Merged Histogram of Gradients (</a:t>
                </a:r>
                <a:r>
                  <a:rPr kumimoji="0" lang="en-US" altLang="en-US" sz="1400" b="0" i="0" u="none" strike="noStrike" kern="120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Nokia Pure Text Light"/>
                    <a:ea typeface="+mn-ea"/>
                    <a:cs typeface="+mn-cs"/>
                  </a:rPr>
                  <a:t>MHoG</a:t>
                </a:r>
                <a:r>
                  <a:rPr kumimoji="0" lang="en-US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Nokia Pure Text Light"/>
                    <a:ea typeface="+mn-ea"/>
                    <a:cs typeface="+mn-cs"/>
                  </a:rPr>
                  <a:t>).</a:t>
                </a:r>
              </a:p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US" altLang="en-US" sz="1400" dirty="0" err="1">
                    <a:latin typeface="Nokia Pure Text Light"/>
                  </a:rPr>
                  <a:t>MHoG</a:t>
                </a:r>
                <a:r>
                  <a:rPr lang="en-US" altLang="en-US" sz="1400" dirty="0">
                    <a:latin typeface="Nokia Pure Text Light"/>
                  </a:rPr>
                  <a:t> is computed based on </a:t>
                </a:r>
                <a:r>
                  <a:rPr lang="en-US" altLang="en-US" sz="1400" dirty="0" err="1">
                    <a:latin typeface="Nokia Pure Text Light"/>
                  </a:rPr>
                  <a:t>HoGs</a:t>
                </a:r>
                <a:r>
                  <a:rPr lang="en-US" altLang="en-US" sz="1400" dirty="0">
                    <a:latin typeface="Nokia Pure Text Light"/>
                  </a:rPr>
                  <a:t> extracted from </a:t>
                </a:r>
                <a:r>
                  <a:rPr lang="en-US" altLang="en-US" sz="1400" dirty="0" err="1">
                    <a:latin typeface="Nokia Pure Text Light"/>
                  </a:rPr>
                  <a:t>neighbouring</a:t>
                </a:r>
                <a:r>
                  <a:rPr lang="en-US" altLang="en-US" sz="1400" dirty="0">
                    <a:latin typeface="Nokia Pure Text Light"/>
                  </a:rPr>
                  <a:t> blocks:</a:t>
                </a:r>
              </a:p>
              <a:p>
                <a:pPr marL="342900" marR="0" lvl="0" indent="-34290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AutoNum type="arabicPeriod"/>
                  <a:tabLst/>
                  <a:defRPr/>
                </a:pPr>
                <a:r>
                  <a:rPr lang="en-US" altLang="en-US" sz="1400" dirty="0">
                    <a:latin typeface="Nokia Pure Text Light"/>
                  </a:rPr>
                  <a:t>For DIMD and MIMD </a:t>
                </a:r>
                <a:r>
                  <a:rPr lang="en-US" altLang="en-US" sz="1400" dirty="0" err="1">
                    <a:latin typeface="Nokia Pure Text Light"/>
                  </a:rPr>
                  <a:t>neighbours</a:t>
                </a:r>
                <a:r>
                  <a:rPr lang="en-US" altLang="en-US" sz="1400" dirty="0">
                    <a:latin typeface="Nokia Pure Text Light"/>
                  </a:rPr>
                  <a:t>, the </a:t>
                </a:r>
                <a:r>
                  <a:rPr lang="en-US" altLang="en-US" sz="1400" dirty="0" err="1">
                    <a:latin typeface="Nokia Pure Text Light"/>
                  </a:rPr>
                  <a:t>HoG</a:t>
                </a:r>
                <a:r>
                  <a:rPr lang="en-US" altLang="en-US" sz="1400" dirty="0">
                    <a:latin typeface="Nokia Pure Text Light"/>
                  </a:rPr>
                  <a:t> of that block is scaled depending on block size</a:t>
                </a:r>
              </a:p>
              <a:p>
                <a:pPr marL="342900" marR="0" lvl="0" indent="-34290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AutoNum type="arabicPeriod"/>
                  <a:tabLst/>
                  <a:defRPr/>
                </a:pPr>
                <a:r>
                  <a:rPr lang="en-US" altLang="en-US" sz="1400" dirty="0">
                    <a:latin typeface="Nokia Pure Text Light"/>
                  </a:rPr>
                  <a:t>For non-DIMD </a:t>
                </a:r>
                <a:r>
                  <a:rPr lang="en-US" altLang="en-US" sz="1400" dirty="0" err="1">
                    <a:latin typeface="Nokia Pure Text Light"/>
                  </a:rPr>
                  <a:t>neighbours</a:t>
                </a:r>
                <a:r>
                  <a:rPr lang="en-US" altLang="en-US" sz="1400" dirty="0">
                    <a:latin typeface="Nokia Pure Text Light"/>
                  </a:rPr>
                  <a:t>, a synthetic </a:t>
                </a:r>
                <a:r>
                  <a:rPr lang="en-US" altLang="en-US" sz="1400" dirty="0" err="1">
                    <a:latin typeface="Nokia Pure Text Light"/>
                  </a:rPr>
                  <a:t>HoG</a:t>
                </a:r>
                <a:r>
                  <a:rPr lang="en-US" altLang="en-US" sz="1400" dirty="0">
                    <a:latin typeface="Nokia Pure Text Light"/>
                  </a:rPr>
                  <a:t> is derived </a:t>
                </a:r>
                <a:r>
                  <a:rPr lang="en-CA" sz="1400" dirty="0">
                    <a:latin typeface="Nokia Pure Text Light"/>
                  </a:rPr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40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CA" sz="140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ctrlPr>
                          <a:rPr lang="en-GB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140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  <m:r>
                      <a:rPr lang="en-CA" sz="140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CA" sz="1400" dirty="0">
                    <a:latin typeface="Nokia Pure Text Light"/>
                  </a:rPr>
                  <a:t> for </a:t>
                </a:r>
                <a14:m>
                  <m:oMath xmlns:m="http://schemas.openxmlformats.org/officeDocument/2006/math">
                    <m:r>
                      <a:rPr lang="en-CA" sz="140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CA" sz="1400">
                        <a:latin typeface="Cambria Math" panose="02040503050406030204" pitchFamily="18" charset="0"/>
                      </a:rPr>
                      <m:t>=0, 1, … </m:t>
                    </m:r>
                    <m:r>
                      <a:rPr lang="en-CA" sz="1400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CA" sz="1400" dirty="0">
                    <a:latin typeface="Nokia Pure Text Light"/>
                  </a:rPr>
                  <a:t>, </a:t>
                </a:r>
                <a14:m>
                  <m:oMath xmlns:m="http://schemas.openxmlformats.org/officeDocument/2006/math">
                    <m:r>
                      <a:rPr lang="en-CA" sz="140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CA" sz="1400">
                        <a:latin typeface="Cambria Math" panose="02040503050406030204" pitchFamily="18" charset="0"/>
                      </a:rPr>
                      <m:t>≠</m:t>
                    </m:r>
                    <m:r>
                      <a:rPr lang="en-CA" sz="140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CA" sz="1400" dirty="0">
                    <a:latin typeface="Nokia Pure Text Light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40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CA" sz="140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ctrlPr>
                          <a:rPr lang="en-GB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140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  <m:r>
                      <a:rPr lang="en-CA" sz="1400">
                        <a:latin typeface="Cambria Math" panose="02040503050406030204" pitchFamily="18" charset="0"/>
                      </a:rPr>
                      <m:t>=</m:t>
                    </m:r>
                    <m:r>
                      <a:rPr lang="en-CA" sz="140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CA" sz="1400" dirty="0">
                    <a:latin typeface="Nokia Pure Text Light"/>
                  </a:rPr>
                  <a:t>, where </a:t>
                </a:r>
                <a14:m>
                  <m:oMath xmlns:m="http://schemas.openxmlformats.org/officeDocument/2006/math">
                    <m:r>
                      <a:rPr lang="en-CA" sz="140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CA" sz="1400" dirty="0">
                    <a:latin typeface="Nokia Pure Text Light"/>
                  </a:rPr>
                  <a:t> depends on size of </a:t>
                </a:r>
                <a:r>
                  <a:rPr lang="en-CA" sz="1400">
                    <a:latin typeface="Nokia Pure Text Light"/>
                  </a:rPr>
                  <a:t>the neighbouring </a:t>
                </a:r>
                <a:r>
                  <a:rPr lang="en-CA" sz="1400" dirty="0">
                    <a:latin typeface="Nokia Pure Text Light"/>
                  </a:rPr>
                  <a:t>block</a:t>
                </a:r>
                <a:endParaRPr lang="en-US" altLang="en-US" sz="1400" dirty="0">
                  <a:latin typeface="Nokia Pure Text Light"/>
                </a:endParaRPr>
              </a:p>
              <a:p>
                <a:pPr marL="342900" marR="0" lvl="0" indent="-34290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AutoNum type="arabicPeriod"/>
                  <a:tabLst/>
                  <a:defRPr/>
                </a:pPr>
                <a:endParaRPr lang="en-US" altLang="en-US" sz="1400" dirty="0">
                  <a:latin typeface="Nokia Pure Text Light"/>
                </a:endParaRPr>
              </a:p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None/>
                  <a:tabLst/>
                  <a:defRPr/>
                </a:pPr>
                <a:endPara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None/>
                  <a:tabLst/>
                  <a:defRPr/>
                </a:pPr>
                <a:endPara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None/>
                  <a:tabLst/>
                  <a:defRPr/>
                </a:pPr>
                <a:endParaRPr lang="en-US" altLang="en-US" sz="1400" dirty="0">
                  <a:latin typeface="Nokia Pure Text Light"/>
                </a:endParaRPr>
              </a:p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None/>
                  <a:tabLst/>
                  <a:defRPr/>
                </a:pPr>
                <a:endParaRPr lang="en-US" altLang="en-US" sz="1400" dirty="0">
                  <a:latin typeface="Nokia Pure Text Light"/>
                </a:endParaRPr>
              </a:p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US" altLang="en-US" sz="1400" dirty="0" err="1">
                    <a:latin typeface="Nokia Pure Text Light"/>
                  </a:rPr>
                  <a:t>HoGs</a:t>
                </a:r>
                <a:r>
                  <a:rPr lang="en-US" altLang="en-US" sz="1400" dirty="0">
                    <a:latin typeface="Nokia Pure Text Light"/>
                  </a:rPr>
                  <a:t> extracted from </a:t>
                </a:r>
                <a:r>
                  <a:rPr lang="en-US" altLang="en-US" sz="1400" dirty="0" err="1">
                    <a:latin typeface="Nokia Pure Text Light"/>
                  </a:rPr>
                  <a:t>neighbouring</a:t>
                </a:r>
                <a:r>
                  <a:rPr lang="en-US" altLang="en-US" sz="1400" dirty="0">
                    <a:latin typeface="Nokia Pure Text Light"/>
                  </a:rPr>
                  <a:t> blocks are averaged to determine the </a:t>
                </a:r>
                <a:r>
                  <a:rPr lang="en-US" altLang="en-US" sz="1400" dirty="0" err="1">
                    <a:latin typeface="Nokia Pure Text Light"/>
                  </a:rPr>
                  <a:t>MHoG</a:t>
                </a:r>
                <a:r>
                  <a:rPr lang="en-US" altLang="en-US" sz="1400" dirty="0">
                    <a:latin typeface="Nokia Pure Text Light"/>
                  </a:rPr>
                  <a:t>.</a:t>
                </a:r>
                <a:endPara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CC95A21E-2DE6-2AB9-01C6-00007D1BF2C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5"/>
              </p:nvPr>
            </p:nvSpPr>
            <p:spPr>
              <a:xfrm>
                <a:off x="417338" y="1116000"/>
                <a:ext cx="8078962" cy="2855329"/>
              </a:xfrm>
              <a:blipFill>
                <a:blip r:embed="rId2"/>
                <a:stretch>
                  <a:fillRect l="-1433" t="-1923" b="-1773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sp>
        <p:nvSpPr>
          <p:cNvPr id="57" name="Arrow: Right 56">
            <a:extLst>
              <a:ext uri="{FF2B5EF4-FFF2-40B4-BE49-F238E27FC236}">
                <a16:creationId xmlns:a16="http://schemas.microsoft.com/office/drawing/2014/main" id="{63A504BD-082D-CB19-6275-1C17C259A5BC}"/>
              </a:ext>
            </a:extLst>
          </p:cNvPr>
          <p:cNvSpPr/>
          <p:nvPr/>
        </p:nvSpPr>
        <p:spPr>
          <a:xfrm>
            <a:off x="3581980" y="3247081"/>
            <a:ext cx="543495" cy="258160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60E2A21-A45F-5C28-0DB2-78B8C9CDF9F8}"/>
              </a:ext>
            </a:extLst>
          </p:cNvPr>
          <p:cNvGrpSpPr/>
          <p:nvPr/>
        </p:nvGrpSpPr>
        <p:grpSpPr>
          <a:xfrm>
            <a:off x="4307872" y="2976458"/>
            <a:ext cx="1366861" cy="955132"/>
            <a:chOff x="4754799" y="2938287"/>
            <a:chExt cx="2226172" cy="1524188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CB939C4-B2C6-6595-61CB-93108E948390}"/>
                </a:ext>
              </a:extLst>
            </p:cNvPr>
            <p:cNvSpPr/>
            <p:nvPr/>
          </p:nvSpPr>
          <p:spPr>
            <a:xfrm>
              <a:off x="4754799" y="2938287"/>
              <a:ext cx="129011" cy="1033042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38A9E096-8582-92DB-F7BF-292BBC9271FD}"/>
                </a:ext>
              </a:extLst>
            </p:cNvPr>
            <p:cNvSpPr/>
            <p:nvPr/>
          </p:nvSpPr>
          <p:spPr>
            <a:xfrm>
              <a:off x="4930691" y="2938287"/>
              <a:ext cx="129011" cy="1033042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3C3ED8A0-4567-77A8-1426-047BCFB1926D}"/>
                </a:ext>
              </a:extLst>
            </p:cNvPr>
            <p:cNvSpPr/>
            <p:nvPr/>
          </p:nvSpPr>
          <p:spPr>
            <a:xfrm>
              <a:off x="5106386" y="3628290"/>
              <a:ext cx="129011" cy="343039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D64164D4-06B4-2734-B637-9A4DF8635639}"/>
                </a:ext>
              </a:extLst>
            </p:cNvPr>
            <p:cNvSpPr/>
            <p:nvPr/>
          </p:nvSpPr>
          <p:spPr>
            <a:xfrm>
              <a:off x="5282081" y="2938288"/>
              <a:ext cx="129011" cy="1033042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57A98EB-114E-B96E-E36A-68B33D7510B7}"/>
                </a:ext>
              </a:extLst>
            </p:cNvPr>
            <p:cNvSpPr/>
            <p:nvPr/>
          </p:nvSpPr>
          <p:spPr>
            <a:xfrm>
              <a:off x="5457773" y="3628290"/>
              <a:ext cx="129011" cy="343039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070C18BF-2B23-05C9-B630-579F1AAF0A91}"/>
                </a:ext>
              </a:extLst>
            </p:cNvPr>
            <p:cNvSpPr/>
            <p:nvPr/>
          </p:nvSpPr>
          <p:spPr>
            <a:xfrm>
              <a:off x="5633468" y="3516163"/>
              <a:ext cx="129011" cy="455166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796A2F77-26D7-2D96-DDC0-BD466340DC81}"/>
                </a:ext>
              </a:extLst>
            </p:cNvPr>
            <p:cNvSpPr/>
            <p:nvPr/>
          </p:nvSpPr>
          <p:spPr>
            <a:xfrm>
              <a:off x="5809161" y="3395984"/>
              <a:ext cx="129011" cy="575346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AEF20654-F3AB-4D39-7356-701D0EF88691}"/>
                </a:ext>
              </a:extLst>
            </p:cNvPr>
            <p:cNvSpPr/>
            <p:nvPr/>
          </p:nvSpPr>
          <p:spPr>
            <a:xfrm>
              <a:off x="5994313" y="3444805"/>
              <a:ext cx="129011" cy="526524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0BAE239B-1478-BF4A-083C-BEFB589A3BE2}"/>
                </a:ext>
              </a:extLst>
            </p:cNvPr>
            <p:cNvSpPr/>
            <p:nvPr/>
          </p:nvSpPr>
          <p:spPr>
            <a:xfrm>
              <a:off x="6170014" y="2938288"/>
              <a:ext cx="129011" cy="1033042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3523884-CE4F-C35A-6FC8-549819991728}"/>
                </a:ext>
              </a:extLst>
            </p:cNvPr>
            <p:cNvSpPr/>
            <p:nvPr/>
          </p:nvSpPr>
          <p:spPr>
            <a:xfrm>
              <a:off x="6345706" y="3628290"/>
              <a:ext cx="129011" cy="343039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91CE1019-76BF-2555-A2D9-AC4C3310D879}"/>
                </a:ext>
              </a:extLst>
            </p:cNvPr>
            <p:cNvSpPr txBox="1"/>
            <p:nvPr/>
          </p:nvSpPr>
          <p:spPr>
            <a:xfrm>
              <a:off x="5007656" y="3971328"/>
              <a:ext cx="1973315" cy="4911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kumimoji="0" lang="en-US" alt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rPr>
                <a:t>MHoG</a:t>
              </a:r>
              <a:endParaRPr lang="en-GB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FB913BDA-A7DD-61A8-423D-24F7D8749E44}"/>
              </a:ext>
            </a:extLst>
          </p:cNvPr>
          <p:cNvGrpSpPr/>
          <p:nvPr/>
        </p:nvGrpSpPr>
        <p:grpSpPr>
          <a:xfrm>
            <a:off x="2328206" y="2823099"/>
            <a:ext cx="1158947" cy="1106932"/>
            <a:chOff x="1681982" y="2842518"/>
            <a:chExt cx="1158947" cy="1106932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E5493FD2-7138-D13F-3A6B-74EA7D20E198}"/>
                </a:ext>
              </a:extLst>
            </p:cNvPr>
            <p:cNvGrpSpPr/>
            <p:nvPr/>
          </p:nvGrpSpPr>
          <p:grpSpPr>
            <a:xfrm>
              <a:off x="1681982" y="2842518"/>
              <a:ext cx="1051234" cy="1106932"/>
              <a:chOff x="1504610" y="2287941"/>
              <a:chExt cx="1775814" cy="1779326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C45DAACF-88CB-4BB8-DD67-F7A081297A50}"/>
                  </a:ext>
                </a:extLst>
              </p:cNvPr>
              <p:cNvSpPr/>
              <p:nvPr/>
            </p:nvSpPr>
            <p:spPr>
              <a:xfrm>
                <a:off x="2925901" y="2666461"/>
                <a:ext cx="50516" cy="341087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7A50776-2CC5-DA66-11A1-54A24F12E06E}"/>
                  </a:ext>
                </a:extLst>
              </p:cNvPr>
              <p:cNvSpPr/>
              <p:nvPr/>
            </p:nvSpPr>
            <p:spPr>
              <a:xfrm>
                <a:off x="2391411" y="3178254"/>
                <a:ext cx="889013" cy="889013"/>
              </a:xfrm>
              <a:prstGeom prst="rect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  <a:buSzPct val="100000"/>
                </a:pPr>
                <a:r>
                  <a:rPr lang="en-GB" sz="800" dirty="0">
                    <a:solidFill>
                      <a:schemeClr val="tx2"/>
                    </a:solidFill>
                  </a:rPr>
                  <a:t>Current CU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36F0C50B-FAC2-14EE-4DC7-13BFAA9130D0}"/>
                  </a:ext>
                </a:extLst>
              </p:cNvPr>
              <p:cNvSpPr/>
              <p:nvPr/>
            </p:nvSpPr>
            <p:spPr>
              <a:xfrm>
                <a:off x="2391410" y="2287941"/>
                <a:ext cx="889013" cy="889013"/>
              </a:xfrm>
              <a:prstGeom prst="rect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3ACD8D6-AED6-1B02-1D39-A342AC3BA2F7}"/>
                  </a:ext>
                </a:extLst>
              </p:cNvPr>
              <p:cNvSpPr/>
              <p:nvPr/>
            </p:nvSpPr>
            <p:spPr>
              <a:xfrm>
                <a:off x="1504610" y="3176954"/>
                <a:ext cx="889013" cy="889013"/>
              </a:xfrm>
              <a:prstGeom prst="rect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5E16BD66-6479-39C5-A336-0B2245E24F7E}"/>
                  </a:ext>
                </a:extLst>
              </p:cNvPr>
              <p:cNvGrpSpPr/>
              <p:nvPr/>
            </p:nvGrpSpPr>
            <p:grpSpPr>
              <a:xfrm>
                <a:off x="1606366" y="3395984"/>
                <a:ext cx="706898" cy="542440"/>
                <a:chOff x="5076464" y="1928098"/>
                <a:chExt cx="2843835" cy="2182224"/>
              </a:xfrm>
            </p:grpSpPr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BF0E4E48-41B2-8D73-0AFC-489C1347E2AD}"/>
                    </a:ext>
                  </a:extLst>
                </p:cNvPr>
                <p:cNvSpPr/>
                <p:nvPr/>
              </p:nvSpPr>
              <p:spPr>
                <a:xfrm>
                  <a:off x="5076464" y="1928098"/>
                  <a:ext cx="213314" cy="2182224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75000"/>
                      </a:schemeClr>
                    </a:gs>
                    <a:gs pos="83000">
                      <a:schemeClr val="accent4">
                        <a:lumMod val="75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spcAft>
                      <a:spcPts val="300"/>
                    </a:spcAft>
                    <a:buSzPct val="100000"/>
                  </a:pPr>
                  <a:endParaRPr lang="en-GB" sz="1200" dirty="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00C6C6AA-58C9-6FB7-6FD5-B64D9F793EC7}"/>
                    </a:ext>
                  </a:extLst>
                </p:cNvPr>
                <p:cNvSpPr/>
                <p:nvPr/>
              </p:nvSpPr>
              <p:spPr>
                <a:xfrm>
                  <a:off x="5367299" y="2374490"/>
                  <a:ext cx="213314" cy="1735832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75000"/>
                      </a:schemeClr>
                    </a:gs>
                    <a:gs pos="83000">
                      <a:schemeClr val="accent4">
                        <a:lumMod val="75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spcAft>
                      <a:spcPts val="300"/>
                    </a:spcAft>
                    <a:buSzPct val="100000"/>
                  </a:pPr>
                  <a:endParaRPr lang="en-GB" sz="1200" dirty="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A096AE4C-ECD0-5CC7-E748-FA14F49D6680}"/>
                    </a:ext>
                  </a:extLst>
                </p:cNvPr>
                <p:cNvSpPr/>
                <p:nvPr/>
              </p:nvSpPr>
              <p:spPr>
                <a:xfrm>
                  <a:off x="5657805" y="3543116"/>
                  <a:ext cx="213314" cy="567206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75000"/>
                      </a:schemeClr>
                    </a:gs>
                    <a:gs pos="83000">
                      <a:schemeClr val="accent4">
                        <a:lumMod val="75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spcAft>
                      <a:spcPts val="300"/>
                    </a:spcAft>
                    <a:buSzPct val="100000"/>
                  </a:pPr>
                  <a:endParaRPr lang="en-GB" sz="1200" dirty="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0AD6BD13-428F-6934-0685-B4595FC6224E}"/>
                    </a:ext>
                  </a:extLst>
                </p:cNvPr>
                <p:cNvSpPr/>
                <p:nvPr/>
              </p:nvSpPr>
              <p:spPr>
                <a:xfrm>
                  <a:off x="5948311" y="3543116"/>
                  <a:ext cx="213314" cy="567206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75000"/>
                      </a:schemeClr>
                    </a:gs>
                    <a:gs pos="83000">
                      <a:schemeClr val="accent4">
                        <a:lumMod val="75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spcAft>
                      <a:spcPts val="300"/>
                    </a:spcAft>
                    <a:buSzPct val="100000"/>
                  </a:pPr>
                  <a:endParaRPr lang="en-GB" sz="1200" dirty="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ED439FD9-A51F-5221-2697-9696D14CF7A8}"/>
                    </a:ext>
                  </a:extLst>
                </p:cNvPr>
                <p:cNvSpPr/>
                <p:nvPr/>
              </p:nvSpPr>
              <p:spPr>
                <a:xfrm>
                  <a:off x="6238817" y="3543116"/>
                  <a:ext cx="213314" cy="567206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75000"/>
                      </a:schemeClr>
                    </a:gs>
                    <a:gs pos="83000">
                      <a:schemeClr val="accent4">
                        <a:lumMod val="75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spcAft>
                      <a:spcPts val="300"/>
                    </a:spcAft>
                    <a:buSzPct val="100000"/>
                  </a:pPr>
                  <a:endParaRPr lang="en-GB" sz="1200" dirty="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B9F8D389-E130-0EE8-8EA3-40C7A9891A6B}"/>
                    </a:ext>
                  </a:extLst>
                </p:cNvPr>
                <p:cNvSpPr/>
                <p:nvPr/>
              </p:nvSpPr>
              <p:spPr>
                <a:xfrm>
                  <a:off x="6529323" y="3357716"/>
                  <a:ext cx="213314" cy="752606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75000"/>
                      </a:schemeClr>
                    </a:gs>
                    <a:gs pos="83000">
                      <a:schemeClr val="accent4">
                        <a:lumMod val="75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spcAft>
                      <a:spcPts val="300"/>
                    </a:spcAft>
                    <a:buSzPct val="100000"/>
                  </a:pPr>
                  <a:endParaRPr lang="en-GB" sz="1200" dirty="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3709D276-FDA0-1C91-057C-7FC83C2E256E}"/>
                    </a:ext>
                  </a:extLst>
                </p:cNvPr>
                <p:cNvSpPr/>
                <p:nvPr/>
              </p:nvSpPr>
              <p:spPr>
                <a:xfrm>
                  <a:off x="6819829" y="3543116"/>
                  <a:ext cx="213314" cy="567206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75000"/>
                      </a:schemeClr>
                    </a:gs>
                    <a:gs pos="83000">
                      <a:schemeClr val="accent4">
                        <a:lumMod val="75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spcAft>
                      <a:spcPts val="300"/>
                    </a:spcAft>
                    <a:buSzPct val="100000"/>
                  </a:pPr>
                  <a:endParaRPr lang="en-GB" sz="1200" dirty="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F0DF2750-8590-DC10-1302-C5B13441E793}"/>
                    </a:ext>
                  </a:extLst>
                </p:cNvPr>
                <p:cNvSpPr/>
                <p:nvPr/>
              </p:nvSpPr>
              <p:spPr>
                <a:xfrm>
                  <a:off x="7125973" y="3239729"/>
                  <a:ext cx="213314" cy="870593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75000"/>
                      </a:schemeClr>
                    </a:gs>
                    <a:gs pos="83000">
                      <a:schemeClr val="accent4">
                        <a:lumMod val="75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spcAft>
                      <a:spcPts val="300"/>
                    </a:spcAft>
                    <a:buSzPct val="100000"/>
                  </a:pPr>
                  <a:endParaRPr lang="en-GB" sz="1200" dirty="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4FA5767B-F293-D1EA-50AD-E32D0FC6D611}"/>
                    </a:ext>
                  </a:extLst>
                </p:cNvPr>
                <p:cNvSpPr/>
                <p:nvPr/>
              </p:nvSpPr>
              <p:spPr>
                <a:xfrm>
                  <a:off x="7416479" y="3543116"/>
                  <a:ext cx="213314" cy="567206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75000"/>
                      </a:schemeClr>
                    </a:gs>
                    <a:gs pos="83000">
                      <a:schemeClr val="accent4">
                        <a:lumMod val="75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spcAft>
                      <a:spcPts val="300"/>
                    </a:spcAft>
                    <a:buSzPct val="100000"/>
                  </a:pPr>
                  <a:endParaRPr lang="en-GB" sz="1200" dirty="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0F4FD310-7496-6DD5-4871-2F1F01BE3783}"/>
                    </a:ext>
                  </a:extLst>
                </p:cNvPr>
                <p:cNvSpPr/>
                <p:nvPr/>
              </p:nvSpPr>
              <p:spPr>
                <a:xfrm>
                  <a:off x="7706985" y="3543116"/>
                  <a:ext cx="213314" cy="567206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4">
                        <a:lumMod val="75000"/>
                      </a:schemeClr>
                    </a:gs>
                    <a:gs pos="83000">
                      <a:schemeClr val="accent4">
                        <a:lumMod val="75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n w="3175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spcAft>
                      <a:spcPts val="300"/>
                    </a:spcAft>
                    <a:buSzPct val="100000"/>
                  </a:pPr>
                  <a:endParaRPr lang="en-GB" sz="1200" dirty="0">
                    <a:solidFill>
                      <a:schemeClr val="tx2"/>
                    </a:solidFill>
                  </a:endParaRPr>
                </a:p>
              </p:txBody>
            </p:sp>
          </p:grp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3246D8B1-0276-F43C-A666-119BB9E25BFA}"/>
                  </a:ext>
                </a:extLst>
              </p:cNvPr>
              <p:cNvCxnSpPr/>
              <p:nvPr/>
            </p:nvCxnSpPr>
            <p:spPr>
              <a:xfrm>
                <a:off x="1606366" y="3938424"/>
                <a:ext cx="706898" cy="0"/>
              </a:xfrm>
              <a:prstGeom prst="line">
                <a:avLst/>
              </a:prstGeom>
              <a:ln w="63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3B25E981-D769-F986-BDE4-1F487022FEF8}"/>
                  </a:ext>
                </a:extLst>
              </p:cNvPr>
              <p:cNvCxnSpPr/>
              <p:nvPr/>
            </p:nvCxnSpPr>
            <p:spPr>
              <a:xfrm>
                <a:off x="2513049" y="3007548"/>
                <a:ext cx="706898" cy="0"/>
              </a:xfrm>
              <a:prstGeom prst="line">
                <a:avLst/>
              </a:prstGeom>
              <a:ln w="63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4BB98EF-D42B-331C-3C09-BF8E7A4A3800}"/>
                </a:ext>
              </a:extLst>
            </p:cNvPr>
            <p:cNvSpPr txBox="1"/>
            <p:nvPr/>
          </p:nvSpPr>
          <p:spPr>
            <a:xfrm>
              <a:off x="2297434" y="2886270"/>
              <a:ext cx="543495" cy="43006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pPr defTabSz="180000">
                <a:spcAft>
                  <a:spcPts val="300"/>
                </a:spcAft>
                <a:tabLst>
                  <a:tab pos="180000" algn="l"/>
                </a:tabLst>
              </a:pPr>
              <a:r>
                <a:rPr lang="en-GB" sz="500" dirty="0">
                  <a:solidFill>
                    <a:schemeClr val="tx2"/>
                  </a:solidFill>
                </a:rPr>
                <a:t>Non-DIMD </a:t>
              </a:r>
            </a:p>
            <a:p>
              <a:pPr defTabSz="180000">
                <a:spcAft>
                  <a:spcPts val="300"/>
                </a:spcAft>
                <a:tabLst>
                  <a:tab pos="180000" algn="l"/>
                </a:tabLst>
              </a:pPr>
              <a:r>
                <a:rPr lang="en-GB" sz="500" dirty="0">
                  <a:solidFill>
                    <a:schemeClr val="tx2"/>
                  </a:solidFill>
                </a:rPr>
                <a:t>neighbour</a:t>
              </a:r>
            </a:p>
            <a:p>
              <a:pPr marL="0" marR="0" indent="0" algn="l" defTabSz="1800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+mj-lt"/>
                <a:buNone/>
                <a:tabLst>
                  <a:tab pos="180000" algn="l"/>
                </a:tabLst>
              </a:pPr>
              <a:endParaRPr kumimoji="0" lang="en-GB" sz="5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F0A8623-2228-E512-6BF2-53B63720113F}"/>
                </a:ext>
              </a:extLst>
            </p:cNvPr>
            <p:cNvSpPr txBox="1"/>
            <p:nvPr/>
          </p:nvSpPr>
          <p:spPr>
            <a:xfrm>
              <a:off x="1881321" y="3468625"/>
              <a:ext cx="543495" cy="43006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pPr defTabSz="180000">
                <a:spcAft>
                  <a:spcPts val="300"/>
                </a:spcAft>
                <a:tabLst>
                  <a:tab pos="180000" algn="l"/>
                </a:tabLst>
              </a:pPr>
              <a:r>
                <a:rPr lang="en-GB" sz="500" dirty="0">
                  <a:solidFill>
                    <a:schemeClr val="tx2"/>
                  </a:solidFill>
                </a:rPr>
                <a:t>DIMD </a:t>
              </a:r>
            </a:p>
            <a:p>
              <a:pPr defTabSz="180000">
                <a:spcAft>
                  <a:spcPts val="300"/>
                </a:spcAft>
                <a:tabLst>
                  <a:tab pos="180000" algn="l"/>
                </a:tabLst>
              </a:pPr>
              <a:r>
                <a:rPr lang="en-GB" sz="500" dirty="0">
                  <a:solidFill>
                    <a:schemeClr val="tx2"/>
                  </a:solidFill>
                </a:rPr>
                <a:t>neighbour</a:t>
              </a:r>
            </a:p>
            <a:p>
              <a:pPr marL="0" marR="0" indent="0" algn="l" defTabSz="1800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+mj-lt"/>
                <a:buNone/>
                <a:tabLst>
                  <a:tab pos="180000" algn="l"/>
                </a:tabLst>
              </a:pPr>
              <a:endParaRPr kumimoji="0" lang="en-GB" sz="5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endParaRPr>
            </a:p>
          </p:txBody>
        </p:sp>
      </p:grp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DD3639F1-4322-9383-1CC6-73197DD2146F}"/>
              </a:ext>
            </a:extLst>
          </p:cNvPr>
          <p:cNvCxnSpPr/>
          <p:nvPr/>
        </p:nvCxnSpPr>
        <p:spPr>
          <a:xfrm>
            <a:off x="4307872" y="3629876"/>
            <a:ext cx="1056023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798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7" y="1116000"/>
            <a:ext cx="7709023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The </a:t>
            </a: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MHoG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 is used to determine up to 5 intra-prediction modes and weights, identically</a:t>
            </a:r>
            <a:r>
              <a:rPr lang="en-US" altLang="en-US" sz="1400" dirty="0">
                <a:latin typeface="Nokia Pure Text Light"/>
              </a:rPr>
              <a:t> to DIMD.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MIMD is </a:t>
            </a: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signalled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 as a new mode.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To limit complexity: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altLang="en-US" sz="1400" dirty="0">
                <a:latin typeface="Nokia Pure Text Light"/>
              </a:rPr>
              <a:t>	MIMD is not used on 4x4 blocks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	MIMD is only used when there is at least one adjacent MIMD or DIMD block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lang="en-US" altLang="en-US" sz="1400" dirty="0">
              <a:latin typeface="Nokia Pure Text Ligh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84502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A149299-8BE4-AF61-5571-CC4C0F5AEE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990168"/>
              </p:ext>
            </p:extLst>
          </p:nvPr>
        </p:nvGraphicFramePr>
        <p:xfrm>
          <a:off x="1692209" y="771762"/>
          <a:ext cx="5384802" cy="1943100"/>
        </p:xfrm>
        <a:graphic>
          <a:graphicData uri="http://schemas.openxmlformats.org/drawingml/2006/table">
            <a:tbl>
              <a:tblPr/>
              <a:tblGrid>
                <a:gridCol w="678702">
                  <a:extLst>
                    <a:ext uri="{9D8B030D-6E8A-4147-A177-3AD203B41FA5}">
                      <a16:colId xmlns:a16="http://schemas.microsoft.com/office/drawing/2014/main" val="792984549"/>
                    </a:ext>
                  </a:extLst>
                </a:gridCol>
                <a:gridCol w="672300">
                  <a:extLst>
                    <a:ext uri="{9D8B030D-6E8A-4147-A177-3AD203B41FA5}">
                      <a16:colId xmlns:a16="http://schemas.microsoft.com/office/drawing/2014/main" val="1340894060"/>
                    </a:ext>
                  </a:extLst>
                </a:gridCol>
                <a:gridCol w="672300">
                  <a:extLst>
                    <a:ext uri="{9D8B030D-6E8A-4147-A177-3AD203B41FA5}">
                      <a16:colId xmlns:a16="http://schemas.microsoft.com/office/drawing/2014/main" val="298715288"/>
                    </a:ext>
                  </a:extLst>
                </a:gridCol>
                <a:gridCol w="672300">
                  <a:extLst>
                    <a:ext uri="{9D8B030D-6E8A-4147-A177-3AD203B41FA5}">
                      <a16:colId xmlns:a16="http://schemas.microsoft.com/office/drawing/2014/main" val="2790620657"/>
                    </a:ext>
                  </a:extLst>
                </a:gridCol>
                <a:gridCol w="672300">
                  <a:extLst>
                    <a:ext uri="{9D8B030D-6E8A-4147-A177-3AD203B41FA5}">
                      <a16:colId xmlns:a16="http://schemas.microsoft.com/office/drawing/2014/main" val="3310347005"/>
                    </a:ext>
                  </a:extLst>
                </a:gridCol>
                <a:gridCol w="672300">
                  <a:extLst>
                    <a:ext uri="{9D8B030D-6E8A-4147-A177-3AD203B41FA5}">
                      <a16:colId xmlns:a16="http://schemas.microsoft.com/office/drawing/2014/main" val="1112162806"/>
                    </a:ext>
                  </a:extLst>
                </a:gridCol>
                <a:gridCol w="672300">
                  <a:extLst>
                    <a:ext uri="{9D8B030D-6E8A-4147-A177-3AD203B41FA5}">
                      <a16:colId xmlns:a16="http://schemas.microsoft.com/office/drawing/2014/main" val="1314598173"/>
                    </a:ext>
                  </a:extLst>
                </a:gridCol>
                <a:gridCol w="672300">
                  <a:extLst>
                    <a:ext uri="{9D8B030D-6E8A-4147-A177-3AD203B41FA5}">
                      <a16:colId xmlns:a16="http://schemas.microsoft.com/office/drawing/2014/main" val="234202307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613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01272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9978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8391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00739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69852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15552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04350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74908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16873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93346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842533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5B86D64-A5FC-7B78-09A2-E99273C41E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502828"/>
              </p:ext>
            </p:extLst>
          </p:nvPr>
        </p:nvGraphicFramePr>
        <p:xfrm>
          <a:off x="1692209" y="2880293"/>
          <a:ext cx="5384802" cy="1943100"/>
        </p:xfrm>
        <a:graphic>
          <a:graphicData uri="http://schemas.openxmlformats.org/drawingml/2006/table">
            <a:tbl>
              <a:tblPr/>
              <a:tblGrid>
                <a:gridCol w="678702">
                  <a:extLst>
                    <a:ext uri="{9D8B030D-6E8A-4147-A177-3AD203B41FA5}">
                      <a16:colId xmlns:a16="http://schemas.microsoft.com/office/drawing/2014/main" val="467032947"/>
                    </a:ext>
                  </a:extLst>
                </a:gridCol>
                <a:gridCol w="672300">
                  <a:extLst>
                    <a:ext uri="{9D8B030D-6E8A-4147-A177-3AD203B41FA5}">
                      <a16:colId xmlns:a16="http://schemas.microsoft.com/office/drawing/2014/main" val="536540538"/>
                    </a:ext>
                  </a:extLst>
                </a:gridCol>
                <a:gridCol w="672300">
                  <a:extLst>
                    <a:ext uri="{9D8B030D-6E8A-4147-A177-3AD203B41FA5}">
                      <a16:colId xmlns:a16="http://schemas.microsoft.com/office/drawing/2014/main" val="470152415"/>
                    </a:ext>
                  </a:extLst>
                </a:gridCol>
                <a:gridCol w="672300">
                  <a:extLst>
                    <a:ext uri="{9D8B030D-6E8A-4147-A177-3AD203B41FA5}">
                      <a16:colId xmlns:a16="http://schemas.microsoft.com/office/drawing/2014/main" val="2222139567"/>
                    </a:ext>
                  </a:extLst>
                </a:gridCol>
                <a:gridCol w="672300">
                  <a:extLst>
                    <a:ext uri="{9D8B030D-6E8A-4147-A177-3AD203B41FA5}">
                      <a16:colId xmlns:a16="http://schemas.microsoft.com/office/drawing/2014/main" val="1471543680"/>
                    </a:ext>
                  </a:extLst>
                </a:gridCol>
                <a:gridCol w="672300">
                  <a:extLst>
                    <a:ext uri="{9D8B030D-6E8A-4147-A177-3AD203B41FA5}">
                      <a16:colId xmlns:a16="http://schemas.microsoft.com/office/drawing/2014/main" val="1947036496"/>
                    </a:ext>
                  </a:extLst>
                </a:gridCol>
                <a:gridCol w="672300">
                  <a:extLst>
                    <a:ext uri="{9D8B030D-6E8A-4147-A177-3AD203B41FA5}">
                      <a16:colId xmlns:a16="http://schemas.microsoft.com/office/drawing/2014/main" val="677109012"/>
                    </a:ext>
                  </a:extLst>
                </a:gridCol>
                <a:gridCol w="672300">
                  <a:extLst>
                    <a:ext uri="{9D8B030D-6E8A-4147-A177-3AD203B41FA5}">
                      <a16:colId xmlns:a16="http://schemas.microsoft.com/office/drawing/2014/main" val="215484994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50437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56055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97169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21191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56725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9167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70478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27648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712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0397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71277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3124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433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8154233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New MIMD mode is proposed based on computation of Merged Histogram of Gradients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Consistent coding efficiency gains (average -0.10% luma AI gains) for very limited impact on ET.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Higher gains in high-res classes A1 (-0.13%) and A2 (-0.16%).</a:t>
            </a:r>
          </a:p>
          <a:p>
            <a:pPr>
              <a:spcAft>
                <a:spcPts val="300"/>
              </a:spcAft>
              <a:buSzPct val="100000"/>
              <a:defRPr/>
            </a:pPr>
            <a:endParaRPr lang="en-US" altLang="en-US" sz="1400" dirty="0">
              <a:latin typeface="Nokia Pure Text Light"/>
            </a:endParaRPr>
          </a:p>
          <a:p>
            <a:pPr>
              <a:spcAft>
                <a:spcPts val="300"/>
              </a:spcAft>
              <a:buSzPct val="100000"/>
              <a:defRPr/>
            </a:pPr>
            <a:r>
              <a:rPr lang="en-US" altLang="en-US" sz="1400" dirty="0">
                <a:latin typeface="Nokia Pure Text Light"/>
              </a:rPr>
              <a:t>Proposed to study the technique in the next round of EEs.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43499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59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625</Words>
  <Application>Microsoft Office PowerPoint</Application>
  <PresentationFormat>On-screen Show (16:9)</PresentationFormat>
  <Paragraphs>205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Cambria Math</vt:lpstr>
      <vt:lpstr>Nokia Pure Headline Light</vt:lpstr>
      <vt:lpstr>Nokia Pure Headline Ultra Light</vt:lpstr>
      <vt:lpstr>Nokia Pure Text</vt:lpstr>
      <vt:lpstr>Nokia Pure Text Light</vt:lpstr>
      <vt:lpstr>1. Master</vt:lpstr>
      <vt:lpstr>AHG12: Intra-prediction using Merged Histogram of Gradients JVET-AG0078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2023-02-07T12:20:59Z</dcterms:created>
  <dcterms:modified xsi:type="dcterms:W3CDTF">2024-01-17T20:48:38Z</dcterms:modified>
</cp:coreProperties>
</file>