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0"/>
  </p:notesMasterIdLst>
  <p:sldIdLst>
    <p:sldId id="256" r:id="rId3"/>
    <p:sldId id="291" r:id="rId4"/>
    <p:sldId id="292" r:id="rId5"/>
    <p:sldId id="284" r:id="rId6"/>
    <p:sldId id="276" r:id="rId7"/>
    <p:sldId id="280" r:id="rId8"/>
    <p:sldId id="269" r:id="rId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291"/>
            <p14:sldId id="292"/>
            <p14:sldId id="284"/>
            <p14:sldId id="276"/>
            <p14:sldId id="280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5E5E"/>
    <a:srgbClr val="CACAC8"/>
    <a:srgbClr val="2DC84D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80"/>
    <p:restoredTop sz="94541"/>
  </p:normalViewPr>
  <p:slideViewPr>
    <p:cSldViewPr snapToGrid="0" snapToObjects="1">
      <p:cViewPr varScale="1">
        <p:scale>
          <a:sx n="55" d="100"/>
          <a:sy n="55" d="100"/>
        </p:scale>
        <p:origin x="117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776601" y="10844531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0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Calibri" panose="020F0502020204030204" pitchFamily="34" charset="0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2024/1/19</a:t>
            </a:fld>
            <a:endParaRPr kumimoji="0" lang="zh-CN" altLang="en-US" sz="5000" b="0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Calibri" panose="020F0502020204030204" pitchFamily="34" charset="0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6038233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 hasCustomPrompt="1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36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32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8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kumimoji="1" lang="en-US" altLang="zh-CN" dirty="0" smtClean="0"/>
              <a:t>content</a:t>
            </a:r>
            <a:endParaRPr kumimoji="1" lang="zh-CN" altLang="en-US" dirty="0"/>
          </a:p>
          <a:p>
            <a:pPr lvl="1"/>
            <a:r>
              <a:rPr kumimoji="1" lang="en-US" altLang="zh-CN" dirty="0" smtClean="0"/>
              <a:t>content</a:t>
            </a:r>
            <a:endParaRPr kumimoji="1" lang="zh-CN" altLang="en-US" dirty="0"/>
          </a:p>
          <a:p>
            <a:pPr lvl="2"/>
            <a:r>
              <a:rPr kumimoji="1" lang="en-US" altLang="zh-CN" dirty="0" smtClean="0"/>
              <a:t>content</a:t>
            </a:r>
            <a:endParaRPr kumimoji="1" lang="zh-CN" altLang="en-US" dirty="0"/>
          </a:p>
          <a:p>
            <a:pPr lvl="3"/>
            <a:r>
              <a:rPr kumimoji="1" lang="en-US" altLang="zh-CN" dirty="0" smtClean="0"/>
              <a:t>content</a:t>
            </a:r>
            <a:endParaRPr kumimoji="1" lang="zh-CN" altLang="en-US" dirty="0"/>
          </a:p>
          <a:p>
            <a:pPr lvl="4"/>
            <a:r>
              <a:rPr kumimoji="1" lang="en-US" altLang="zh-CN" dirty="0" smtClean="0"/>
              <a:t>content</a:t>
            </a:r>
            <a:endParaRPr kumimoji="1" lang="zh-CN" altLang="en-US" dirty="0"/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Calibri" panose="020F0502020204030204" pitchFamily="34" charset="0"/>
                <a:ea typeface="OPPOSans R" charset="-122"/>
                <a:cs typeface="Calibri" panose="020F0502020204030204" pitchFamily="34" charset="0"/>
              </a:rPr>
              <a:t>Thank you</a:t>
            </a:r>
            <a:endParaRPr lang="en-US" dirty="0">
              <a:latin typeface="Calibri" panose="020F0502020204030204" pitchFamily="34" charset="0"/>
              <a:ea typeface="OPPOSans R" charset="-122"/>
              <a:cs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2024/1/19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zh-CN" dirty="0" smtClean="0"/>
              <a:t>content</a:t>
            </a:r>
            <a:endParaRPr kumimoji="1" lang="zh-CN" altLang="en-US" dirty="0"/>
          </a:p>
          <a:p>
            <a:pPr lvl="1"/>
            <a:r>
              <a:rPr kumimoji="1" lang="en-US" altLang="zh-CN" dirty="0" smtClean="0"/>
              <a:t>content</a:t>
            </a:r>
            <a:endParaRPr kumimoji="1" lang="zh-CN" altLang="en-US" dirty="0" smtClean="0"/>
          </a:p>
          <a:p>
            <a:pPr lvl="2"/>
            <a:r>
              <a:rPr kumimoji="1" lang="en-US" altLang="zh-CN" dirty="0" smtClean="0"/>
              <a:t>content</a:t>
            </a:r>
            <a:endParaRPr kumimoji="1" lang="zh-CN" altLang="en-US" dirty="0"/>
          </a:p>
          <a:p>
            <a:pPr lvl="3"/>
            <a:r>
              <a:rPr kumimoji="1" lang="en-US" altLang="zh-CN" dirty="0" smtClean="0"/>
              <a:t>content</a:t>
            </a:r>
            <a:endParaRPr kumimoji="1" lang="zh-CN" altLang="en-US" dirty="0"/>
          </a:p>
          <a:p>
            <a:pPr lvl="4"/>
            <a:r>
              <a:rPr kumimoji="1" lang="en-US" altLang="zh-CN" dirty="0" smtClean="0"/>
              <a:t>content</a:t>
            </a:r>
            <a:endParaRPr kumimoji="1"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61" r:id="rId5"/>
    <p:sldLayoutId id="2147483664" r:id="rId6"/>
    <p:sldLayoutId id="2147483660" r:id="rId7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Calibri" panose="020F0502020204030204" pitchFamily="34" charset="0"/>
          <a:ea typeface="OPPOSans B" charset="-122"/>
          <a:cs typeface="Calibri" panose="020F0502020204030204" pitchFamily="34" charset="0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Calibri" panose="020F0502020204030204" pitchFamily="34" charset="0"/>
          <a:ea typeface="OPPOSans M" charset="-122"/>
          <a:cs typeface="Calibri" panose="020F0502020204030204" pitchFamily="34" charset="0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Calibri" panose="020F0502020204030204" pitchFamily="34" charset="0"/>
          <a:ea typeface="OPPOSans M" charset="-122"/>
          <a:cs typeface="Calibri" panose="020F0502020204030204" pitchFamily="34" charset="0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Calibri" panose="020F0502020204030204" pitchFamily="34" charset="0"/>
          <a:ea typeface="OPPOSans M" charset="-122"/>
          <a:cs typeface="Calibri" panose="020F0502020204030204" pitchFamily="34" charset="0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Calibri" panose="020F0502020204030204" pitchFamily="34" charset="0"/>
          <a:ea typeface="OPPOSans M" charset="-122"/>
          <a:cs typeface="Calibri" panose="020F0502020204030204" pitchFamily="34" charset="0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Calibri" panose="020F0502020204030204" pitchFamily="34" charset="0"/>
          <a:ea typeface="OPPOSans M" charset="-122"/>
          <a:cs typeface="Calibri" panose="020F0502020204030204" pitchFamily="34" charset="0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8270865"/>
          </a:xfrm>
        </p:spPr>
        <p:txBody>
          <a:bodyPr/>
          <a:lstStyle/>
          <a:p>
            <a:pPr algn="ctr"/>
            <a:r>
              <a:rPr kumimoji="1" lang="en-US" altLang="zh-CN" sz="6000" dirty="0" smtClean="0">
                <a:latin typeface="Calibri" panose="020F0502020204030204" pitchFamily="34" charset="0"/>
                <a:cs typeface="Calibri" panose="020F0502020204030204" pitchFamily="34" charset="0"/>
              </a:rPr>
              <a:t>JVET-AG0062</a:t>
            </a:r>
            <a:br>
              <a:rPr kumimoji="1" lang="en-US" altLang="zh-CN" sz="6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kumimoji="1" lang="en-US" altLang="zh-CN" sz="6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kumimoji="1" lang="en-US" altLang="zh-CN" sz="6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kumimoji="1" lang="en-US" altLang="zh-CN" sz="6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Non-</a:t>
            </a:r>
            <a:r>
              <a:rPr lang="en-US" altLang="zh-CN" sz="6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EE2: </a:t>
            </a:r>
            <a:r>
              <a:rPr lang="en-US" altLang="zh-CN" sz="6000" b="1" dirty="0"/>
              <a:t>Multiple Transform Set Selection for LFNST/NSPT</a:t>
            </a:r>
            <a:r>
              <a:rPr lang="en-US" altLang="zh-CN" sz="6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altLang="zh-CN" sz="60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CN" sz="6000" b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altLang="zh-CN" sz="6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Fan Wang</a:t>
            </a:r>
            <a:b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CN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Yue Yu, Haoping Yu, Dong Wang</a:t>
            </a:r>
            <a:endParaRPr kumimoji="1" lang="zh-CN" alt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dirty="0" smtClean="0"/>
              <a:t>LFNST/NSPT can efficiently deal with directional textures.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dirty="0" smtClean="0"/>
              <a:t>fine granularity of directions (35 transform sets)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dirty="0" smtClean="0"/>
              <a:t>NSPT is applied to small blocks (</a:t>
            </a:r>
            <a:r>
              <a:rPr lang="en-CA" altLang="zh-CN" dirty="0"/>
              <a:t>4x4, 4x8/8x4, 4x16/16x4, 8x8, 8x16/16x8, 4x32/32x4</a:t>
            </a:r>
            <a:r>
              <a:rPr lang="en-CA" altLang="zh-CN" dirty="0" smtClean="0"/>
              <a:t>).</a:t>
            </a:r>
          </a:p>
          <a:p>
            <a:pPr lvl="1" indent="0">
              <a:buNone/>
            </a:pPr>
            <a:endParaRPr lang="en-CA" altLang="zh-CN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CA" altLang="zh-CN" dirty="0" smtClean="0"/>
              <a:t>Only one LFNST/NSPT transform set is available for one CU.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dirty="0" smtClean="0"/>
              <a:t>The transform set is implicitly decided by an intra prediction mode (IPM).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endParaRPr lang="en-CA" altLang="zh-CN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CA" altLang="zh-CN" dirty="0"/>
              <a:t>N</a:t>
            </a:r>
            <a:r>
              <a:rPr lang="en-CA" altLang="zh-CN" dirty="0" smtClean="0"/>
              <a:t>ew intra prediction modes like DIMD, TIMD, SGPM, MIP, ITMP are included in ECM.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dirty="0" smtClean="0"/>
              <a:t>DIMD, TIMD, SGPM </a:t>
            </a:r>
            <a:r>
              <a:rPr lang="en-CA" altLang="zh-CN" dirty="0"/>
              <a:t>and ITMP allow multiple predictions combination</a:t>
            </a:r>
            <a:r>
              <a:rPr lang="en-CA" altLang="zh-CN" dirty="0" smtClean="0"/>
              <a:t>.</a:t>
            </a:r>
            <a:endParaRPr lang="en-US" altLang="zh-CN" dirty="0" smtClean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dirty="0"/>
              <a:t>MIP makes the prediction using matrix calculation. </a:t>
            </a:r>
            <a:endParaRPr lang="en-US" altLang="zh-CN" dirty="0" smtClean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dirty="0" smtClean="0"/>
              <a:t>ITMP </a:t>
            </a:r>
            <a:r>
              <a:rPr lang="en-US" altLang="zh-CN" dirty="0"/>
              <a:t>references the reconstructed region in the current picture.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36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dirty="0" smtClean="0"/>
              <a:t>DIMD, TIMD, SGPM, MIP and ITMP CUs can choose 1 alternative LFNST/NSPT transform set.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dirty="0" smtClean="0"/>
              <a:t>1 more bin is added when </a:t>
            </a:r>
            <a:r>
              <a:rPr lang="en-US" altLang="zh-CN" dirty="0" err="1" smtClean="0"/>
              <a:t>lfnst_idx</a:t>
            </a:r>
            <a:r>
              <a:rPr lang="en-US" altLang="zh-CN" dirty="0" smtClean="0"/>
              <a:t> is non-zero to indicate which transform set is selected.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dirty="0" smtClean="0"/>
              <a:t>To derive the LFNST/NSPT transform set </a:t>
            </a:r>
            <a:r>
              <a:rPr lang="en-US" altLang="zh-CN" dirty="0" smtClean="0"/>
              <a:t>candidates: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dirty="0" smtClean="0"/>
              <a:t>The difference between 2 directional IPM should be larger than 4</a:t>
            </a:r>
          </a:p>
          <a:p>
            <a:endParaRPr lang="en-US" altLang="zh-CN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014770"/>
              </p:ext>
            </p:extLst>
          </p:nvPr>
        </p:nvGraphicFramePr>
        <p:xfrm>
          <a:off x="1441940" y="6526939"/>
          <a:ext cx="20609168" cy="3627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99337">
                  <a:extLst>
                    <a:ext uri="{9D8B030D-6E8A-4147-A177-3AD203B41FA5}">
                      <a16:colId xmlns:a16="http://schemas.microsoft.com/office/drawing/2014/main" val="896814325"/>
                    </a:ext>
                  </a:extLst>
                </a:gridCol>
                <a:gridCol w="7543800">
                  <a:extLst>
                    <a:ext uri="{9D8B030D-6E8A-4147-A177-3AD203B41FA5}">
                      <a16:colId xmlns:a16="http://schemas.microsoft.com/office/drawing/2014/main" val="3594034741"/>
                    </a:ext>
                  </a:extLst>
                </a:gridCol>
                <a:gridCol w="5574323">
                  <a:extLst>
                    <a:ext uri="{9D8B030D-6E8A-4147-A177-3AD203B41FA5}">
                      <a16:colId xmlns:a16="http://schemas.microsoft.com/office/drawing/2014/main" val="623587192"/>
                    </a:ext>
                  </a:extLst>
                </a:gridCol>
                <a:gridCol w="3991708">
                  <a:extLst>
                    <a:ext uri="{9D8B030D-6E8A-4147-A177-3AD203B41FA5}">
                      <a16:colId xmlns:a16="http://schemas.microsoft.com/office/drawing/2014/main" val="22482667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mode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IPM</a:t>
                      </a:r>
                      <a:r>
                        <a:rPr lang="en-US" altLang="zh-CN" sz="2800" baseline="0" dirty="0" smtClean="0"/>
                        <a:t> to derive the 1</a:t>
                      </a:r>
                      <a:r>
                        <a:rPr lang="en-US" altLang="zh-CN" sz="2800" baseline="30000" dirty="0" smtClean="0"/>
                        <a:t>st</a:t>
                      </a:r>
                      <a:r>
                        <a:rPr lang="en-US" altLang="zh-CN" sz="2800" baseline="0" dirty="0" smtClean="0"/>
                        <a:t> transform set candidate</a:t>
                      </a:r>
                      <a:endParaRPr lang="zh-CN" altLang="en-US" sz="28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2800" dirty="0" smtClean="0"/>
                        <a:t>IPM to derive the 2</a:t>
                      </a:r>
                      <a:r>
                        <a:rPr lang="en-US" altLang="zh-CN" sz="2800" baseline="30000" dirty="0" smtClean="0"/>
                        <a:t>nd</a:t>
                      </a:r>
                      <a:r>
                        <a:rPr lang="en-US" altLang="zh-CN" sz="2800" dirty="0" smtClean="0"/>
                        <a:t> transform set candidate</a:t>
                      </a:r>
                      <a:endParaRPr lang="zh-CN" altLang="en-US" sz="28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0818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DIMD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The 1</a:t>
                      </a:r>
                      <a:r>
                        <a:rPr lang="en-US" altLang="zh-CN" sz="2800" baseline="30000" dirty="0" smtClean="0"/>
                        <a:t>st</a:t>
                      </a:r>
                      <a:r>
                        <a:rPr lang="en-US" altLang="zh-CN" sz="2800" dirty="0" smtClean="0"/>
                        <a:t> DIMD derived</a:t>
                      </a:r>
                      <a:r>
                        <a:rPr lang="en-US" altLang="zh-CN" sz="2800" baseline="0" dirty="0" smtClean="0"/>
                        <a:t> IPM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/</a:t>
                      </a:r>
                      <a:endParaRPr lang="zh-CN" altLang="en-US" sz="28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800" dirty="0" smtClean="0"/>
                    </a:p>
                    <a:p>
                      <a:pPr marL="0" marR="0" lvl="0" indent="0" algn="ct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800" dirty="0" smtClean="0"/>
                    </a:p>
                    <a:p>
                      <a:pPr marL="0" marR="0" lvl="0" indent="0" algn="ct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dirty="0" smtClean="0"/>
                        <a:t>DIMD derived IPMs</a:t>
                      </a:r>
                      <a:endParaRPr lang="zh-CN" altLang="en-US" sz="2800" dirty="0" smtClean="0"/>
                    </a:p>
                    <a:p>
                      <a:endParaRPr lang="zh-CN" altLang="en-US" sz="28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6641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TIMD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The 1</a:t>
                      </a:r>
                      <a:r>
                        <a:rPr lang="en-US" altLang="zh-CN" sz="2800" baseline="30000" dirty="0" smtClean="0"/>
                        <a:t>st</a:t>
                      </a:r>
                      <a:r>
                        <a:rPr lang="en-US" altLang="zh-CN" sz="2800" dirty="0" smtClean="0"/>
                        <a:t> TIMD derived IPM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The 2</a:t>
                      </a:r>
                      <a:r>
                        <a:rPr lang="en-US" altLang="zh-CN" sz="2800" baseline="30000" dirty="0" smtClean="0"/>
                        <a:t>nd</a:t>
                      </a:r>
                      <a:r>
                        <a:rPr lang="en-US" altLang="zh-CN" sz="2800" dirty="0" smtClean="0"/>
                        <a:t> TIMD derived IPM if</a:t>
                      </a:r>
                      <a:r>
                        <a:rPr lang="en-US" altLang="zh-CN" sz="2800" baseline="0" dirty="0" smtClean="0"/>
                        <a:t> </a:t>
                      </a:r>
                      <a:r>
                        <a:rPr lang="en-US" altLang="zh-CN" sz="2800" dirty="0" smtClean="0"/>
                        <a:t>fusion</a:t>
                      </a:r>
                      <a:endParaRPr lang="zh-CN" altLang="en-US" sz="28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59406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SGPM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The</a:t>
                      </a:r>
                      <a:r>
                        <a:rPr lang="en-US" altLang="zh-CN" sz="2800" baseline="0" dirty="0" smtClean="0"/>
                        <a:t> IPM corresponds to the split direction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2 SGPM</a:t>
                      </a:r>
                      <a:r>
                        <a:rPr lang="en-US" altLang="zh-CN" sz="2800" baseline="0" dirty="0" smtClean="0"/>
                        <a:t> derived </a:t>
                      </a:r>
                      <a:r>
                        <a:rPr lang="en-US" altLang="zh-CN" sz="2800" dirty="0" smtClean="0"/>
                        <a:t>IPMs</a:t>
                      </a:r>
                      <a:endParaRPr lang="zh-CN" altLang="en-US" sz="28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8833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MIP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The 1</a:t>
                      </a:r>
                      <a:r>
                        <a:rPr lang="en-US" altLang="zh-CN" sz="2800" baseline="30000" dirty="0" smtClean="0"/>
                        <a:t>st</a:t>
                      </a:r>
                      <a:r>
                        <a:rPr lang="en-US" altLang="zh-CN" sz="2800" dirty="0" smtClean="0"/>
                        <a:t> DIMD derived IPM with prediction 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/</a:t>
                      </a:r>
                      <a:endParaRPr lang="zh-CN" altLang="en-US" sz="28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0763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ITMP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The 1</a:t>
                      </a:r>
                      <a:r>
                        <a:rPr lang="en-US" altLang="zh-CN" sz="2800" baseline="30000" dirty="0" smtClean="0"/>
                        <a:t>st</a:t>
                      </a:r>
                      <a:r>
                        <a:rPr lang="en-US" altLang="zh-CN" sz="2800" dirty="0" smtClean="0"/>
                        <a:t> DIMD derived</a:t>
                      </a:r>
                      <a:r>
                        <a:rPr lang="en-US" altLang="zh-CN" sz="2800" baseline="0" dirty="0" smtClean="0"/>
                        <a:t> IPM with prediction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/</a:t>
                      </a:r>
                      <a:endParaRPr lang="zh-CN" altLang="en-US" sz="28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 smtClean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93599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No change to the original</a:t>
                      </a:r>
                      <a:r>
                        <a:rPr lang="en-US" altLang="zh-CN" sz="2800" baseline="0" dirty="0" smtClean="0"/>
                        <a:t> IPM</a:t>
                      </a:r>
                      <a:endParaRPr lang="zh-CN" altLang="en-US" sz="28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2800" dirty="0" smtClean="0"/>
                        <a:t>Proposed</a:t>
                      </a:r>
                      <a:endParaRPr lang="zh-CN" altLang="en-US" sz="28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7877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371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Simulation results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1776966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Test: proposed inter LFNST/NSPT over ECM-11.0, encoding algorithm not optimized</a:t>
            </a:r>
          </a:p>
          <a:p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Anchor: ECM-11.0</a:t>
            </a:r>
            <a:endParaRPr lang="zh-CN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689992"/>
              </p:ext>
            </p:extLst>
          </p:nvPr>
        </p:nvGraphicFramePr>
        <p:xfrm>
          <a:off x="4599044" y="5712923"/>
          <a:ext cx="11684309" cy="5095110"/>
        </p:xfrm>
        <a:graphic>
          <a:graphicData uri="http://schemas.openxmlformats.org/drawingml/2006/table">
            <a:tbl>
              <a:tblPr/>
              <a:tblGrid>
                <a:gridCol w="1470072">
                  <a:extLst>
                    <a:ext uri="{9D8B030D-6E8A-4147-A177-3AD203B41FA5}">
                      <a16:colId xmlns:a16="http://schemas.microsoft.com/office/drawing/2014/main" val="2231399577"/>
                    </a:ext>
                  </a:extLst>
                </a:gridCol>
                <a:gridCol w="1456205">
                  <a:extLst>
                    <a:ext uri="{9D8B030D-6E8A-4147-A177-3AD203B41FA5}">
                      <a16:colId xmlns:a16="http://schemas.microsoft.com/office/drawing/2014/main" val="2117333803"/>
                    </a:ext>
                  </a:extLst>
                </a:gridCol>
                <a:gridCol w="1456205">
                  <a:extLst>
                    <a:ext uri="{9D8B030D-6E8A-4147-A177-3AD203B41FA5}">
                      <a16:colId xmlns:a16="http://schemas.microsoft.com/office/drawing/2014/main" val="1321562257"/>
                    </a:ext>
                  </a:extLst>
                </a:gridCol>
                <a:gridCol w="1456205">
                  <a:extLst>
                    <a:ext uri="{9D8B030D-6E8A-4147-A177-3AD203B41FA5}">
                      <a16:colId xmlns:a16="http://schemas.microsoft.com/office/drawing/2014/main" val="830397197"/>
                    </a:ext>
                  </a:extLst>
                </a:gridCol>
                <a:gridCol w="1456205">
                  <a:extLst>
                    <a:ext uri="{9D8B030D-6E8A-4147-A177-3AD203B41FA5}">
                      <a16:colId xmlns:a16="http://schemas.microsoft.com/office/drawing/2014/main" val="3331510856"/>
                    </a:ext>
                  </a:extLst>
                </a:gridCol>
                <a:gridCol w="1456205">
                  <a:extLst>
                    <a:ext uri="{9D8B030D-6E8A-4147-A177-3AD203B41FA5}">
                      <a16:colId xmlns:a16="http://schemas.microsoft.com/office/drawing/2014/main" val="1532736250"/>
                    </a:ext>
                  </a:extLst>
                </a:gridCol>
                <a:gridCol w="1456205">
                  <a:extLst>
                    <a:ext uri="{9D8B030D-6E8A-4147-A177-3AD203B41FA5}">
                      <a16:colId xmlns:a16="http://schemas.microsoft.com/office/drawing/2014/main" val="817377524"/>
                    </a:ext>
                  </a:extLst>
                </a:gridCol>
                <a:gridCol w="1477007">
                  <a:extLst>
                    <a:ext uri="{9D8B030D-6E8A-4147-A177-3AD203B41FA5}">
                      <a16:colId xmlns:a16="http://schemas.microsoft.com/office/drawing/2014/main" val="2755341761"/>
                    </a:ext>
                  </a:extLst>
                </a:gridCol>
              </a:tblGrid>
              <a:tr h="483785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4567205"/>
                  </a:ext>
                </a:extLst>
              </a:tr>
              <a:tr h="483785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anchor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5606904"/>
                  </a:ext>
                </a:extLst>
              </a:tr>
              <a:tr h="483785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5187172"/>
                  </a:ext>
                </a:extLst>
              </a:tr>
              <a:tr h="4837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4397891"/>
                  </a:ext>
                </a:extLst>
              </a:tr>
              <a:tr h="4837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4760830"/>
                  </a:ext>
                </a:extLst>
              </a:tr>
              <a:tr h="4837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0238936"/>
                  </a:ext>
                </a:extLst>
              </a:tr>
              <a:tr h="4837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6422339"/>
                  </a:ext>
                </a:extLst>
              </a:tr>
              <a:tr h="4837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0698944"/>
                  </a:ext>
                </a:extLst>
              </a:tr>
              <a:tr h="4837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7250408"/>
                  </a:ext>
                </a:extLst>
              </a:tr>
              <a:tr h="4837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0512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873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Conclusion 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This contribution proposes to </a:t>
            </a:r>
            <a:r>
              <a:rPr lang="en-US" altLang="zh-CN" dirty="0" smtClean="0"/>
              <a:t>allow an alternative </a:t>
            </a:r>
            <a:r>
              <a:rPr lang="en-US" altLang="zh-CN" dirty="0" smtClean="0"/>
              <a:t>LFNST/NSPT transform </a:t>
            </a:r>
            <a:r>
              <a:rPr lang="en-US" altLang="zh-CN" dirty="0" smtClean="0"/>
              <a:t>set for DIMD, TIMD, SGPM, MIP and ITMP coded blocks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-0.08% coding gain in </a:t>
            </a:r>
            <a:r>
              <a:rPr lang="en-US" altLang="zh-CN" dirty="0" smtClean="0"/>
              <a:t>AI</a:t>
            </a:r>
            <a:endParaRPr lang="en-US" altLang="zh-CN" dirty="0"/>
          </a:p>
          <a:p>
            <a:pPr marL="1841500" lvl="1" indent="-571500">
              <a:buFont typeface="Arial" panose="020B0604020202020204" pitchFamily="34" charset="0"/>
              <a:buChar char="•"/>
            </a:pPr>
            <a:endParaRPr lang="en-US" altLang="zh-CN" sz="3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It is recommended to further investigate the proposed method in the next EE.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1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Thanks to Alibaba for crosschecking !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36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7744</TotalTime>
  <Words>413</Words>
  <Application>Microsoft Office PowerPoint</Application>
  <PresentationFormat>自定义</PresentationFormat>
  <Paragraphs>92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宋体</vt:lpstr>
      <vt:lpstr>Arial</vt:lpstr>
      <vt:lpstr>Calibri</vt:lpstr>
      <vt:lpstr>Helvetica</vt:lpstr>
      <vt:lpstr>White 白底</vt:lpstr>
      <vt:lpstr>Black 黑底</vt:lpstr>
      <vt:lpstr>JVET-AG0062  Non-EE2: Multiple Transform Set Selection for LFNST/NSPT  Fan Wang Yue Yu, Haoping Yu, Dong Wang</vt:lpstr>
      <vt:lpstr>Introduction </vt:lpstr>
      <vt:lpstr>Proposed method</vt:lpstr>
      <vt:lpstr>Simulation results</vt:lpstr>
      <vt:lpstr>Conclusion 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王凡(Fan Wang)</cp:lastModifiedBy>
  <cp:revision>189</cp:revision>
  <dcterms:modified xsi:type="dcterms:W3CDTF">2024-01-18T21:33:48Z</dcterms:modified>
</cp:coreProperties>
</file>