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9"/>
  </p:notesMasterIdLst>
  <p:sldIdLst>
    <p:sldId id="256" r:id="rId3"/>
    <p:sldId id="276" r:id="rId4"/>
    <p:sldId id="277" r:id="rId5"/>
    <p:sldId id="274" r:id="rId6"/>
    <p:sldId id="278" r:id="rId7"/>
    <p:sldId id="269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6"/>
            <p14:sldId id="277"/>
            <p14:sldId id="274"/>
            <p14:sldId id="27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36"/>
    <p:restoredTop sz="90397" autoAdjust="0"/>
  </p:normalViewPr>
  <p:slideViewPr>
    <p:cSldViewPr snapToGrid="0" snapToObjects="1">
      <p:cViewPr varScale="1">
        <p:scale>
          <a:sx n="74" d="100"/>
          <a:sy n="74" d="100"/>
        </p:scale>
        <p:origin x="142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97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70283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9307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360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2024/1/20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9124" y="2501916"/>
            <a:ext cx="22841775" cy="1607674"/>
          </a:xfrm>
        </p:spPr>
        <p:txBody>
          <a:bodyPr/>
          <a:lstStyle/>
          <a:p>
            <a:r>
              <a:rPr lang="en-US" altLang="zh-CN" sz="4800" dirty="0"/>
              <a:t>JVET-AG0057 [AHG11] Study on lower-complexity NNLF</a:t>
            </a:r>
            <a:endParaRPr lang="zh-CN" altLang="en-US" sz="4800" dirty="0"/>
          </a:p>
        </p:txBody>
      </p:sp>
      <p:sp>
        <p:nvSpPr>
          <p:cNvPr id="4" name="文本框 3"/>
          <p:cNvSpPr txBox="1"/>
          <p:nvPr/>
        </p:nvSpPr>
        <p:spPr>
          <a:xfrm>
            <a:off x="964171" y="4903620"/>
            <a:ext cx="12016294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Zhihuang Xie, Yue Yu, Haoping Yu, Dong Wang</a:t>
            </a:r>
            <a:endParaRPr kumimoji="0" lang="zh-CN" altLang="en-US" sz="3200" i="0" u="none" strike="noStrike" cap="none" spc="0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FillTx/>
              <a:latin typeface="OPPOSans M" panose="00020600040101010101" pitchFamily="18" charset="-122"/>
              <a:ea typeface="OPPOSans M" panose="00020600040101010101" pitchFamily="18" charset="-122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406375"/>
            <a:ext cx="21124986" cy="1073683"/>
          </a:xfrm>
        </p:spPr>
        <p:txBody>
          <a:bodyPr/>
          <a:lstStyle/>
          <a:p>
            <a:r>
              <a:rPr kumimoji="1" lang="en-US" altLang="zh-CN" dirty="0"/>
              <a:t>Motivation</a:t>
            </a:r>
            <a:endParaRPr kumimoji="1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25600" y="1448938"/>
            <a:ext cx="21250032" cy="3240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 the current NNVC-7.1 software, there are two NN based loop filters. </a:t>
            </a:r>
          </a:p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One is the high operation point (HOP) filter, which provides over 12% luma coding gain over VTM for RA with 477 KMAC/pixel computational complexity. </a:t>
            </a:r>
          </a:p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other one is the low operation point (LOP) filter, which can achieve over 5% luma coding gain over VTM for RA with only 17.0 KMAC/pixel computational complexity.</a:t>
            </a:r>
          </a:p>
        </p:txBody>
      </p:sp>
      <p:pic>
        <p:nvPicPr>
          <p:cNvPr id="20" name="图片 19" descr="图示&#10;&#10;描述已自动生成">
            <a:extLst>
              <a:ext uri="{FF2B5EF4-FFF2-40B4-BE49-F238E27FC236}">
                <a16:creationId xmlns:a16="http://schemas.microsoft.com/office/drawing/2014/main" id="{048FE8B5-698D-4697-A2CD-89FAF2C863E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903" y="4910102"/>
            <a:ext cx="10076379" cy="5691054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9BAD7765-3132-466C-BF3A-964ACABE0EA1}"/>
              </a:ext>
            </a:extLst>
          </p:cNvPr>
          <p:cNvSpPr txBox="1"/>
          <p:nvPr/>
        </p:nvSpPr>
        <p:spPr>
          <a:xfrm>
            <a:off x="1625600" y="11492804"/>
            <a:ext cx="20665989" cy="12400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There are several contributions proposed to further reduce the complexity of LOP. </a:t>
            </a:r>
          </a:p>
          <a:p>
            <a:pPr algn="just">
              <a:lnSpc>
                <a:spcPts val="4000"/>
              </a:lnSpc>
              <a:spcBef>
                <a:spcPts val="12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All of them are targeting at very-low complexity, ~5kMac/pixel.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13C0E6-9674-47AF-90FE-F07DCC10D29C}"/>
              </a:ext>
            </a:extLst>
          </p:cNvPr>
          <p:cNvSpPr txBox="1"/>
          <p:nvPr/>
        </p:nvSpPr>
        <p:spPr>
          <a:xfrm>
            <a:off x="10435965" y="10601156"/>
            <a:ext cx="3045255" cy="5491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20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Figure. 1 LOP architecture</a:t>
            </a:r>
          </a:p>
        </p:txBody>
      </p:sp>
    </p:spTree>
    <p:extLst>
      <p:ext uri="{BB962C8B-B14F-4D97-AF65-F5344CB8AC3E}">
        <p14:creationId xmlns:p14="http://schemas.microsoft.com/office/powerpoint/2010/main" val="1497186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406375"/>
            <a:ext cx="21124986" cy="1073683"/>
          </a:xfrm>
        </p:spPr>
        <p:txBody>
          <a:bodyPr/>
          <a:lstStyle/>
          <a:p>
            <a:r>
              <a:rPr kumimoji="1" lang="en-US" altLang="zh-CN" dirty="0"/>
              <a:t>Proposed</a:t>
            </a:r>
            <a:endParaRPr kumimoji="1"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25600" y="1448938"/>
            <a:ext cx="21250032" cy="573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lower-complexity NNLF based on LOP is proposed.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BAD7765-3132-466C-BF3A-964ACABE0EA1}"/>
              </a:ext>
            </a:extLst>
          </p:cNvPr>
          <p:cNvSpPr txBox="1"/>
          <p:nvPr/>
        </p:nvSpPr>
        <p:spPr>
          <a:xfrm>
            <a:off x="1625597" y="10665924"/>
            <a:ext cx="20665989" cy="1906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architecture is kept as LOP and only the network parameters are modified for matching very low complexity (5 KMAC/pixel).</a:t>
            </a:r>
          </a:p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Training scripts of LOP and dataset of HOP-stage3 were used to train this model.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13C0E6-9674-47AF-90FE-F07DCC10D29C}"/>
              </a:ext>
            </a:extLst>
          </p:cNvPr>
          <p:cNvSpPr txBox="1"/>
          <p:nvPr/>
        </p:nvSpPr>
        <p:spPr>
          <a:xfrm>
            <a:off x="8811992" y="9637558"/>
            <a:ext cx="6293197" cy="5371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20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Figure 2. LOP architecture used in this contribution</a:t>
            </a:r>
          </a:p>
        </p:txBody>
      </p:sp>
      <p:pic>
        <p:nvPicPr>
          <p:cNvPr id="7" name="图片 6" descr="图示&#10;&#10;描述已自动生成">
            <a:extLst>
              <a:ext uri="{FF2B5EF4-FFF2-40B4-BE49-F238E27FC236}">
                <a16:creationId xmlns:a16="http://schemas.microsoft.com/office/drawing/2014/main" id="{E3A1E213-BBEB-4D7F-A502-48CFF6ADF8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701" y="2473694"/>
            <a:ext cx="11953309" cy="704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3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/>
          <a:lstStyle/>
          <a:p>
            <a:r>
              <a:rPr kumimoji="1" lang="en-US" altLang="zh-CN" dirty="0"/>
              <a:t>Simulation results</a:t>
            </a:r>
            <a:endParaRPr kumimoji="1"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25600" y="1842048"/>
            <a:ext cx="135732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model is converted to int16 SADL, and tested under NNVC CTC.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572C264-E6B3-438E-B990-5D2B1B5E7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433484"/>
              </p:ext>
            </p:extLst>
          </p:nvPr>
        </p:nvGraphicFramePr>
        <p:xfrm>
          <a:off x="1774426" y="4408726"/>
          <a:ext cx="10236342" cy="5624958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982028">
                  <a:extLst>
                    <a:ext uri="{9D8B030D-6E8A-4147-A177-3AD203B41FA5}">
                      <a16:colId xmlns:a16="http://schemas.microsoft.com/office/drawing/2014/main" val="3836782647"/>
                    </a:ext>
                  </a:extLst>
                </a:gridCol>
                <a:gridCol w="1643449">
                  <a:extLst>
                    <a:ext uri="{9D8B030D-6E8A-4147-A177-3AD203B41FA5}">
                      <a16:colId xmlns:a16="http://schemas.microsoft.com/office/drawing/2014/main" val="419951166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631368375"/>
                    </a:ext>
                  </a:extLst>
                </a:gridCol>
                <a:gridCol w="1615872">
                  <a:extLst>
                    <a:ext uri="{9D8B030D-6E8A-4147-A177-3AD203B41FA5}">
                      <a16:colId xmlns:a16="http://schemas.microsoft.com/office/drawing/2014/main" val="2236650962"/>
                    </a:ext>
                  </a:extLst>
                </a:gridCol>
                <a:gridCol w="1411533">
                  <a:extLst>
                    <a:ext uri="{9D8B030D-6E8A-4147-A177-3AD203B41FA5}">
                      <a16:colId xmlns:a16="http://schemas.microsoft.com/office/drawing/2014/main" val="750607114"/>
                    </a:ext>
                  </a:extLst>
                </a:gridCol>
                <a:gridCol w="1977082">
                  <a:extLst>
                    <a:ext uri="{9D8B030D-6E8A-4147-A177-3AD203B41FA5}">
                      <a16:colId xmlns:a16="http://schemas.microsoft.com/office/drawing/2014/main" val="2771790116"/>
                    </a:ext>
                  </a:extLst>
                </a:gridCol>
              </a:tblGrid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All Intra Main10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45653" marR="245653" marT="122826" marB="12282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464964"/>
                  </a:ext>
                </a:extLst>
              </a:tr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BD-rate Over VTM-anchor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45653" marR="245653" marT="122826" marB="12282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337206"/>
                  </a:ext>
                </a:extLst>
              </a:tr>
              <a:tr h="7959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Y-PSNR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U-PSNR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V-PSNR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EncT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DecT CPU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339452763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A1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-2.90%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-2.81%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-2.58%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79%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1895%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160309675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A2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-3.24%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-4.10%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-2.65%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75%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1540%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3424352001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B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-3.13%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-4.70%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-3.81%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80%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1549%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3548580832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C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-3.16%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-5.31%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-4.03%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83%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1362%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1443608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E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-4.38%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-3.35%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-3.55%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90%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2062%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11629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Overall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-3.32%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-4.19%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-3.42%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81%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1631%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508345147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D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-3.46%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-4.88%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-3.47%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86%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980%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97378397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F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-2.20%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-4.32%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-3.30%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77%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1179%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2308441558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B84086B-C792-4FCD-9BD1-363955489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640819"/>
              </p:ext>
            </p:extLst>
          </p:nvPr>
        </p:nvGraphicFramePr>
        <p:xfrm>
          <a:off x="12188093" y="4421080"/>
          <a:ext cx="10236342" cy="5624958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982028">
                  <a:extLst>
                    <a:ext uri="{9D8B030D-6E8A-4147-A177-3AD203B41FA5}">
                      <a16:colId xmlns:a16="http://schemas.microsoft.com/office/drawing/2014/main" val="3836782647"/>
                    </a:ext>
                  </a:extLst>
                </a:gridCol>
                <a:gridCol w="1643449">
                  <a:extLst>
                    <a:ext uri="{9D8B030D-6E8A-4147-A177-3AD203B41FA5}">
                      <a16:colId xmlns:a16="http://schemas.microsoft.com/office/drawing/2014/main" val="419951166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631368375"/>
                    </a:ext>
                  </a:extLst>
                </a:gridCol>
                <a:gridCol w="1615872">
                  <a:extLst>
                    <a:ext uri="{9D8B030D-6E8A-4147-A177-3AD203B41FA5}">
                      <a16:colId xmlns:a16="http://schemas.microsoft.com/office/drawing/2014/main" val="2236650962"/>
                    </a:ext>
                  </a:extLst>
                </a:gridCol>
                <a:gridCol w="1570740">
                  <a:extLst>
                    <a:ext uri="{9D8B030D-6E8A-4147-A177-3AD203B41FA5}">
                      <a16:colId xmlns:a16="http://schemas.microsoft.com/office/drawing/2014/main" val="750607114"/>
                    </a:ext>
                  </a:extLst>
                </a:gridCol>
                <a:gridCol w="1817875">
                  <a:extLst>
                    <a:ext uri="{9D8B030D-6E8A-4147-A177-3AD203B41FA5}">
                      <a16:colId xmlns:a16="http://schemas.microsoft.com/office/drawing/2014/main" val="2771790116"/>
                    </a:ext>
                  </a:extLst>
                </a:gridCol>
              </a:tblGrid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464964"/>
                  </a:ext>
                </a:extLst>
              </a:tr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VTM-anchor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337206"/>
                  </a:ext>
                </a:extLst>
              </a:tr>
              <a:tr h="7959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 CPU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452763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-2.46%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3671%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309675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4352001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-4.53%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3436%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580832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-2.81%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3504%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3608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9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-3.83%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-2.29%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3473%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8345147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3492%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378397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1449%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8441558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FE828B3-F52B-4A15-B81B-D21BE164C233}"/>
              </a:ext>
            </a:extLst>
          </p:cNvPr>
          <p:cNvSpPr/>
          <p:nvPr/>
        </p:nvSpPr>
        <p:spPr>
          <a:xfrm>
            <a:off x="8189784" y="3450448"/>
            <a:ext cx="70090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1. proposed model vs. VTM-anchor</a:t>
            </a:r>
          </a:p>
        </p:txBody>
      </p:sp>
    </p:spTree>
    <p:extLst>
      <p:ext uri="{BB962C8B-B14F-4D97-AF65-F5344CB8AC3E}">
        <p14:creationId xmlns:p14="http://schemas.microsoft.com/office/powerpoint/2010/main" val="109274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/>
          <a:lstStyle/>
          <a:p>
            <a:r>
              <a:rPr kumimoji="1" lang="en-US" altLang="zh-CN" dirty="0"/>
              <a:t>Simulation results</a:t>
            </a:r>
            <a:endParaRPr kumimoji="1"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25600" y="1842048"/>
            <a:ext cx="127708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model is converted to int16 SADL, and tested under NNVC CTC.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572C264-E6B3-438E-B990-5D2B1B5E7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299337"/>
              </p:ext>
            </p:extLst>
          </p:nvPr>
        </p:nvGraphicFramePr>
        <p:xfrm>
          <a:off x="1774426" y="4408726"/>
          <a:ext cx="10236342" cy="5624958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982028">
                  <a:extLst>
                    <a:ext uri="{9D8B030D-6E8A-4147-A177-3AD203B41FA5}">
                      <a16:colId xmlns:a16="http://schemas.microsoft.com/office/drawing/2014/main" val="3836782647"/>
                    </a:ext>
                  </a:extLst>
                </a:gridCol>
                <a:gridCol w="1643449">
                  <a:extLst>
                    <a:ext uri="{9D8B030D-6E8A-4147-A177-3AD203B41FA5}">
                      <a16:colId xmlns:a16="http://schemas.microsoft.com/office/drawing/2014/main" val="419951166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631368375"/>
                    </a:ext>
                  </a:extLst>
                </a:gridCol>
                <a:gridCol w="1615872">
                  <a:extLst>
                    <a:ext uri="{9D8B030D-6E8A-4147-A177-3AD203B41FA5}">
                      <a16:colId xmlns:a16="http://schemas.microsoft.com/office/drawing/2014/main" val="2236650962"/>
                    </a:ext>
                  </a:extLst>
                </a:gridCol>
                <a:gridCol w="1374463">
                  <a:extLst>
                    <a:ext uri="{9D8B030D-6E8A-4147-A177-3AD203B41FA5}">
                      <a16:colId xmlns:a16="http://schemas.microsoft.com/office/drawing/2014/main" val="750607114"/>
                    </a:ext>
                  </a:extLst>
                </a:gridCol>
                <a:gridCol w="2014152">
                  <a:extLst>
                    <a:ext uri="{9D8B030D-6E8A-4147-A177-3AD203B41FA5}">
                      <a16:colId xmlns:a16="http://schemas.microsoft.com/office/drawing/2014/main" val="2771790116"/>
                    </a:ext>
                  </a:extLst>
                </a:gridCol>
              </a:tblGrid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All Intra Main10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45653" marR="245653" marT="122826" marB="12282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464964"/>
                  </a:ext>
                </a:extLst>
              </a:tr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BD-rate Over VTM-anchor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245653" marR="245653" marT="122826" marB="122826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337206"/>
                  </a:ext>
                </a:extLst>
              </a:tr>
              <a:tr h="7959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Y-PSNR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U-PSNR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V-PSNR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EncT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</a:rPr>
                        <a:t>DecT CPU</a:t>
                      </a:r>
                      <a:endParaRPr lang="zh-CN" sz="3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339452763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A1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-7.07%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-6.47%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-6.51%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2302%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309675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A2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-5.99%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-6.47%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-5.38%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2121%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4352001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B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-6.21%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-7.45%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-6.81%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2041%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580832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C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-6.15%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-8.08%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-6.99%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1844%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3608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E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-8.88%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-7.98%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2235%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9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</a:rPr>
                        <a:t>Overall</a:t>
                      </a:r>
                      <a:endParaRPr lang="zh-CN" sz="30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-6.75%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-7.35%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-6.60%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153%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2080%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8345147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D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-6.22%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-7.54%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-6.35%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1885%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378397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</a:rPr>
                        <a:t>Class F</a:t>
                      </a:r>
                      <a:endParaRPr lang="zh-CN" sz="3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84240" marR="184240" marT="0" marB="0" anchor="ctr"/>
                </a:tc>
                <a:extLst>
                  <a:ext uri="{0D108BD9-81ED-4DB2-BD59-A6C34878D82A}">
                    <a16:rowId xmlns:a16="http://schemas.microsoft.com/office/drawing/2014/main" val="2308441558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EB84086B-C792-4FCD-9BD1-363955489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85577"/>
              </p:ext>
            </p:extLst>
          </p:nvPr>
        </p:nvGraphicFramePr>
        <p:xfrm>
          <a:off x="12188093" y="4421080"/>
          <a:ext cx="10236342" cy="5624958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982028">
                  <a:extLst>
                    <a:ext uri="{9D8B030D-6E8A-4147-A177-3AD203B41FA5}">
                      <a16:colId xmlns:a16="http://schemas.microsoft.com/office/drawing/2014/main" val="3836782647"/>
                    </a:ext>
                  </a:extLst>
                </a:gridCol>
                <a:gridCol w="1643449">
                  <a:extLst>
                    <a:ext uri="{9D8B030D-6E8A-4147-A177-3AD203B41FA5}">
                      <a16:colId xmlns:a16="http://schemas.microsoft.com/office/drawing/2014/main" val="4199511661"/>
                    </a:ext>
                  </a:extLst>
                </a:gridCol>
                <a:gridCol w="1606378">
                  <a:extLst>
                    <a:ext uri="{9D8B030D-6E8A-4147-A177-3AD203B41FA5}">
                      <a16:colId xmlns:a16="http://schemas.microsoft.com/office/drawing/2014/main" val="2631368375"/>
                    </a:ext>
                  </a:extLst>
                </a:gridCol>
                <a:gridCol w="1615872">
                  <a:extLst>
                    <a:ext uri="{9D8B030D-6E8A-4147-A177-3AD203B41FA5}">
                      <a16:colId xmlns:a16="http://schemas.microsoft.com/office/drawing/2014/main" val="2236650962"/>
                    </a:ext>
                  </a:extLst>
                </a:gridCol>
                <a:gridCol w="1570740">
                  <a:extLst>
                    <a:ext uri="{9D8B030D-6E8A-4147-A177-3AD203B41FA5}">
                      <a16:colId xmlns:a16="http://schemas.microsoft.com/office/drawing/2014/main" val="750607114"/>
                    </a:ext>
                  </a:extLst>
                </a:gridCol>
                <a:gridCol w="1817875">
                  <a:extLst>
                    <a:ext uri="{9D8B030D-6E8A-4147-A177-3AD203B41FA5}">
                      <a16:colId xmlns:a16="http://schemas.microsoft.com/office/drawing/2014/main" val="2771790116"/>
                    </a:ext>
                  </a:extLst>
                </a:gridCol>
              </a:tblGrid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464964"/>
                  </a:ext>
                </a:extLst>
              </a:tr>
              <a:tr h="6603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VTM-anchor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337206"/>
                  </a:ext>
                </a:extLst>
              </a:tr>
              <a:tr h="7959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 CPU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452763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-5.10%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-3.64%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2860%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3096756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-3.25%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2629%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4352001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-4.35%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3093%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580832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-4.55%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-5.52%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-3.95%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3192%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3608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91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-4.56%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-4.47%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-3.28%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2972%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8345147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-4.53%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-5.48%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-3.90%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3783973"/>
                  </a:ext>
                </a:extLst>
              </a:tr>
              <a:tr h="4385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-2.71%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-3.70%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-2.89%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1332%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8441558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FE828B3-F52B-4A15-B81B-D21BE164C233}"/>
              </a:ext>
            </a:extLst>
          </p:cNvPr>
          <p:cNvSpPr/>
          <p:nvPr/>
        </p:nvSpPr>
        <p:spPr>
          <a:xfrm>
            <a:off x="6615671" y="3465718"/>
            <a:ext cx="107901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Test 2. proposed model(with NnIntra Enabled) vs. VTM-anchor</a:t>
            </a:r>
          </a:p>
        </p:txBody>
      </p:sp>
    </p:spTree>
    <p:extLst>
      <p:ext uri="{BB962C8B-B14F-4D97-AF65-F5344CB8AC3E}">
        <p14:creationId xmlns:p14="http://schemas.microsoft.com/office/powerpoint/2010/main" val="3804562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8241</TotalTime>
  <Words>750</Words>
  <Application>Microsoft Office PowerPoint</Application>
  <PresentationFormat>自定义</PresentationFormat>
  <Paragraphs>247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Helvetica Neue</vt:lpstr>
      <vt:lpstr>Helvetica Neue Medium</vt:lpstr>
      <vt:lpstr>OPPOSans B</vt:lpstr>
      <vt:lpstr>OPPOSans M</vt:lpstr>
      <vt:lpstr>OPPOSans R</vt:lpstr>
      <vt:lpstr>等线</vt:lpstr>
      <vt:lpstr>Arial</vt:lpstr>
      <vt:lpstr>Times New Roman</vt:lpstr>
      <vt:lpstr>White 白底</vt:lpstr>
      <vt:lpstr>Black 黑底</vt:lpstr>
      <vt:lpstr>JVET-AG0057 [AHG11] Study on lower-complexity NNLF</vt:lpstr>
      <vt:lpstr>Motivation</vt:lpstr>
      <vt:lpstr>Proposed</vt:lpstr>
      <vt:lpstr>Simulation results</vt:lpstr>
      <vt:lpstr>Simulation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谢志煌(XIE ZHIHUANG)</cp:lastModifiedBy>
  <cp:revision>166</cp:revision>
  <dcterms:modified xsi:type="dcterms:W3CDTF">2024-01-19T22:21:35Z</dcterms:modified>
</cp:coreProperties>
</file>