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/>
    <p:restoredTop sz="94626"/>
  </p:normalViewPr>
  <p:slideViewPr>
    <p:cSldViewPr snapToGrid="0" snapToObjects="1">
      <p:cViewPr varScale="1">
        <p:scale>
          <a:sx n="115" d="100"/>
          <a:sy n="115" d="100"/>
        </p:scale>
        <p:origin x="208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E9E34-FAA6-3A4B-895F-D80AE5470E6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082BE-3A1F-9E47-A068-0F6DB5DE4E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700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座位号：</a:t>
            </a:r>
            <a:r>
              <a:rPr lang="en-US" altLang="zh-CN"/>
              <a:t>25F-062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082BE-3A1F-9E47-A068-0F6DB5DE4E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629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92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761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62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507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9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026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387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020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EF120-44B2-8F4F-A23D-213F35F1EE7E}" type="datetimeFigureOut">
              <a:rPr lang="en-US" smtClean="0"/>
              <a:t>12/20/23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58D6A1-D5E8-0C46-A880-B544F6402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24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724112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fld id="{CA8EF120-44B2-8F4F-A23D-213F35F1EE7E}" type="datetimeFigureOut">
              <a:rPr lang="en-US" smtClean="0"/>
              <a:pPr/>
              <a:t>12/20/23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fld id="{5A58D6A1-D5E8-0C46-A880-B544F64028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16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Application-Required NAL Unit</a:t>
            </a:r>
            <a:br>
              <a:rPr lang="en-US" altLang="zh-CN" dirty="0"/>
            </a:br>
            <a:r>
              <a:rPr lang="en-US" altLang="zh-CN" dirty="0"/>
              <a:t>JVET-AG0046</a:t>
            </a:r>
            <a:br>
              <a:rPr lang="en-US" altLang="zh-CN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Gilles </a:t>
            </a:r>
            <a:r>
              <a:rPr lang="en-US" altLang="zh-CN" dirty="0" err="1"/>
              <a:t>Teniou</a:t>
            </a:r>
            <a:br>
              <a:rPr lang="en-US" altLang="zh-CN" dirty="0"/>
            </a:br>
            <a:r>
              <a:rPr lang="en-US" altLang="zh-CN" dirty="0"/>
              <a:t>Stephan Wenger</a:t>
            </a:r>
          </a:p>
          <a:p>
            <a:r>
              <a:rPr lang="en-US" altLang="zh-CN" dirty="0"/>
              <a:t>Tencent</a:t>
            </a:r>
          </a:p>
        </p:txBody>
      </p:sp>
    </p:spTree>
    <p:extLst>
      <p:ext uri="{BB962C8B-B14F-4D97-AF65-F5344CB8AC3E}">
        <p14:creationId xmlns:p14="http://schemas.microsoft.com/office/powerpoint/2010/main" val="15953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943" y="1696386"/>
            <a:ext cx="10515600" cy="1828068"/>
          </a:xfrm>
        </p:spPr>
        <p:txBody>
          <a:bodyPr>
            <a:normAutofit fontScale="92500"/>
          </a:bodyPr>
          <a:lstStyle/>
          <a:p>
            <a:r>
              <a:rPr lang="en-US" dirty="0"/>
              <a:t>Marking NAL units as “required” that are not required for the decoding process: SEI, AUD, VCM-data</a:t>
            </a:r>
          </a:p>
          <a:p>
            <a:r>
              <a:rPr lang="en-US" dirty="0"/>
              <a:t>Marking functionality not needed by decoder, but may be needed in heterogenous system environments</a:t>
            </a:r>
          </a:p>
          <a:p>
            <a:r>
              <a:rPr lang="en-US" dirty="0"/>
              <a:t>Key Motivation: VCM “Hybrid” encoder/decoder</a:t>
            </a:r>
          </a:p>
          <a:p>
            <a:pPr lvl="1"/>
            <a:r>
              <a:rPr lang="en-US" dirty="0"/>
              <a:t>End-to-end image compression (EEIC) replaces VVC intra, VVC-inter stays</a:t>
            </a:r>
          </a:p>
          <a:p>
            <a:pPr lvl="1"/>
            <a:r>
              <a:rPr lang="en-US" dirty="0"/>
              <a:t>EEIC data to be conveyed in SEI messages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14BF0B-A50C-44E7-1BC3-A1C44EDB7B1F}"/>
              </a:ext>
            </a:extLst>
          </p:cNvPr>
          <p:cNvSpPr txBox="1"/>
          <p:nvPr/>
        </p:nvSpPr>
        <p:spPr>
          <a:xfrm>
            <a:off x="664029" y="4843072"/>
            <a:ext cx="2035628" cy="12003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Encoder inserting</a:t>
            </a:r>
            <a:br>
              <a:rPr lang="en-US" dirty="0"/>
            </a:br>
            <a:r>
              <a:rPr lang="en-US" dirty="0"/>
              <a:t>EEIC/AUD per system layer requirement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FAD903-C9C4-C6AB-7B91-0BDB4EE31F51}"/>
              </a:ext>
            </a:extLst>
          </p:cNvPr>
          <p:cNvSpPr txBox="1"/>
          <p:nvPr/>
        </p:nvSpPr>
        <p:spPr>
          <a:xfrm>
            <a:off x="9318172" y="4908387"/>
            <a:ext cx="2035628" cy="12003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Decoder/Receiving system relying on presence of EEIC/AUD</a:t>
            </a:r>
          </a:p>
        </p:txBody>
      </p:sp>
      <p:pic>
        <p:nvPicPr>
          <p:cNvPr id="7" name="Graphic 6" descr="Cloud outline">
            <a:extLst>
              <a:ext uri="{FF2B5EF4-FFF2-40B4-BE49-F238E27FC236}">
                <a16:creationId xmlns:a16="http://schemas.microsoft.com/office/drawing/2014/main" id="{CB5A4F29-0C8B-4993-2735-287EC50A5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73989" y="2502466"/>
            <a:ext cx="5321508" cy="53215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144FC35-BA29-AAA1-78E1-3620193304F9}"/>
              </a:ext>
            </a:extLst>
          </p:cNvPr>
          <p:cNvSpPr txBox="1"/>
          <p:nvPr/>
        </p:nvSpPr>
        <p:spPr>
          <a:xfrm>
            <a:off x="4762946" y="4843072"/>
            <a:ext cx="2143594" cy="12003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MANE may</a:t>
            </a:r>
          </a:p>
          <a:p>
            <a:r>
              <a:rPr lang="en-US" dirty="0"/>
              <a:t>removing EEIC in SEI and AUD</a:t>
            </a:r>
            <a:br>
              <a:rPr lang="en-US" dirty="0"/>
            </a:br>
            <a:r>
              <a:rPr lang="en-US" b="1" dirty="0">
                <a:solidFill>
                  <a:srgbClr val="FF0000"/>
                </a:solidFill>
              </a:rPr>
              <a:t>unless marked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AD96168-36BF-A976-4CA3-8C2F8D71F434}"/>
              </a:ext>
            </a:extLst>
          </p:cNvPr>
          <p:cNvCxnSpPr>
            <a:stCxn id="4" idx="3"/>
            <a:endCxn id="12" idx="1"/>
          </p:cNvCxnSpPr>
          <p:nvPr/>
        </p:nvCxnSpPr>
        <p:spPr>
          <a:xfrm>
            <a:off x="2699657" y="5443237"/>
            <a:ext cx="2063289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732AF81-2670-0AD3-A3FC-6CE7FFD46922}"/>
              </a:ext>
            </a:extLst>
          </p:cNvPr>
          <p:cNvCxnSpPr>
            <a:stCxn id="12" idx="3"/>
            <a:endCxn id="5" idx="1"/>
          </p:cNvCxnSpPr>
          <p:nvPr/>
        </p:nvCxnSpPr>
        <p:spPr>
          <a:xfrm>
            <a:off x="6906540" y="5443237"/>
            <a:ext cx="2411632" cy="6531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2073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C40C9-D0C4-AFDE-EA2F-7D4CD9AD7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Required NAL unit marking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5557E4-8D93-9F0B-3764-180B0FBC1A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44998"/>
          </a:xfrm>
        </p:spPr>
        <p:txBody>
          <a:bodyPr/>
          <a:lstStyle/>
          <a:p>
            <a:r>
              <a:rPr lang="en-US" dirty="0"/>
              <a:t>Preferably at the NAL unit layer, not per SEI message</a:t>
            </a:r>
          </a:p>
          <a:p>
            <a:pPr lvl="1"/>
            <a:r>
              <a:rPr lang="en-US" dirty="0"/>
              <a:t>Allows to mark decoder-optional NAL units: DCI, AUD, EOS, EOB, SEI, Filler</a:t>
            </a:r>
          </a:p>
          <a:p>
            <a:pPr lvl="1"/>
            <a:r>
              <a:rPr lang="en-US" dirty="0"/>
              <a:t>Easy to parse by MANE</a:t>
            </a:r>
          </a:p>
          <a:p>
            <a:pPr lvl="2"/>
            <a:r>
              <a:rPr lang="en-US" dirty="0"/>
              <a:t>Based on NAL unit boundaries, NAL unit type—both typically exposed outside encryption context in some form</a:t>
            </a:r>
          </a:p>
          <a:p>
            <a:pPr lvl="2"/>
            <a:r>
              <a:rPr lang="en-US" dirty="0"/>
              <a:t>Parsing does not require bit-oriented processing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Decoder reaction to </a:t>
            </a:r>
            <a:r>
              <a:rPr lang="en-US" dirty="0" err="1"/>
              <a:t>req_nu</a:t>
            </a:r>
            <a:r>
              <a:rPr lang="en-US" dirty="0"/>
              <a:t>: ignore.  Decoder reaction to EEIC/AUD as per profile</a:t>
            </a:r>
          </a:p>
          <a:p>
            <a:r>
              <a:rPr lang="en-US" dirty="0"/>
              <a:t>MANE reaction: when present, read count.  Forward the &lt;count&gt; next NAL units even if their type would suggest they could be dropped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CA086-6E85-1EA4-70F3-0839D053FCFD}"/>
              </a:ext>
            </a:extLst>
          </p:cNvPr>
          <p:cNvSpPr txBox="1"/>
          <p:nvPr/>
        </p:nvSpPr>
        <p:spPr>
          <a:xfrm>
            <a:off x="838200" y="4287187"/>
            <a:ext cx="1635177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Req_nu</a:t>
            </a:r>
            <a:br>
              <a:rPr lang="en-US" dirty="0"/>
            </a:br>
            <a:r>
              <a:rPr lang="en-US" dirty="0"/>
              <a:t>count ==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0A72ED-2C79-1067-D27D-11CE9C43512D}"/>
              </a:ext>
            </a:extLst>
          </p:cNvPr>
          <p:cNvSpPr txBox="1"/>
          <p:nvPr/>
        </p:nvSpPr>
        <p:spPr>
          <a:xfrm>
            <a:off x="2983668" y="4287187"/>
            <a:ext cx="1635177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EEIC</a:t>
            </a:r>
            <a:br>
              <a:rPr lang="en-US" dirty="0"/>
            </a:b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C6A54A-292B-7E3E-87C7-7B89744DEB2C}"/>
              </a:ext>
            </a:extLst>
          </p:cNvPr>
          <p:cNvSpPr txBox="1"/>
          <p:nvPr/>
        </p:nvSpPr>
        <p:spPr>
          <a:xfrm>
            <a:off x="4970488" y="4287184"/>
            <a:ext cx="1635177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AUD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052B08-84B3-9971-346D-91721CCB7C73}"/>
              </a:ext>
            </a:extLst>
          </p:cNvPr>
          <p:cNvSpPr txBox="1"/>
          <p:nvPr/>
        </p:nvSpPr>
        <p:spPr>
          <a:xfrm>
            <a:off x="7467599" y="4287184"/>
            <a:ext cx="1635177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Unmarked</a:t>
            </a:r>
            <a:br>
              <a:rPr lang="en-US" dirty="0"/>
            </a:br>
            <a:r>
              <a:rPr lang="en-US" dirty="0"/>
              <a:t>NAL unit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E28F7F-D2A0-FC69-7412-EC051B4B3F81}"/>
              </a:ext>
            </a:extLst>
          </p:cNvPr>
          <p:cNvSpPr txBox="1"/>
          <p:nvPr/>
        </p:nvSpPr>
        <p:spPr>
          <a:xfrm>
            <a:off x="9718623" y="4287184"/>
            <a:ext cx="1635177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Unmarked</a:t>
            </a:r>
            <a:br>
              <a:rPr lang="en-US" dirty="0"/>
            </a:br>
            <a:r>
              <a:rPr lang="en-US" dirty="0"/>
              <a:t>NAL unit</a:t>
            </a:r>
          </a:p>
        </p:txBody>
      </p:sp>
    </p:spTree>
    <p:extLst>
      <p:ext uri="{BB962C8B-B14F-4D97-AF65-F5344CB8AC3E}">
        <p14:creationId xmlns:p14="http://schemas.microsoft.com/office/powerpoint/2010/main" val="4232724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AD300-E61D-BA55-3ED4-B0E8AC59E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resilience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6C15AD-4CDA-97B2-DFDD-30145116CE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Basic principle in error resilience: system behavior is statistically better with proposal compared to without.  Perfection is unachievable.</a:t>
            </a:r>
          </a:p>
          <a:p>
            <a:r>
              <a:rPr lang="en-US" dirty="0"/>
              <a:t>If </a:t>
            </a:r>
            <a:r>
              <a:rPr lang="en-US" dirty="0" err="1"/>
              <a:t>req_nu</a:t>
            </a:r>
            <a:r>
              <a:rPr lang="en-US" dirty="0"/>
              <a:t> (green) is lost: situation no worse than without the proposal</a:t>
            </a:r>
          </a:p>
          <a:p>
            <a:r>
              <a:rPr lang="en-US" dirty="0"/>
              <a:t>If </a:t>
            </a:r>
            <a:r>
              <a:rPr lang="en-US" dirty="0" err="1"/>
              <a:t>req_nu</a:t>
            </a:r>
            <a:r>
              <a:rPr lang="en-US" dirty="0"/>
              <a:t> (green) is present, but one blue NAL units were lost on path to MANE</a:t>
            </a:r>
          </a:p>
          <a:p>
            <a:pPr lvl="1"/>
            <a:r>
              <a:rPr lang="en-US" dirty="0"/>
              <a:t>The ”Unmarked NAL unit #1” would erroneously be marked, and hence forwarded by the MANE even if no such forwarding is required</a:t>
            </a:r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5EAAEE-EE45-5054-8E5D-A00AB4F259BD}"/>
              </a:ext>
            </a:extLst>
          </p:cNvPr>
          <p:cNvSpPr txBox="1"/>
          <p:nvPr/>
        </p:nvSpPr>
        <p:spPr>
          <a:xfrm>
            <a:off x="838200" y="1690691"/>
            <a:ext cx="1635177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Req_nu</a:t>
            </a:r>
            <a:br>
              <a:rPr lang="en-US" dirty="0"/>
            </a:br>
            <a:r>
              <a:rPr lang="en-US" dirty="0"/>
              <a:t>count ==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D45063-6220-8912-485C-30C167121E9E}"/>
              </a:ext>
            </a:extLst>
          </p:cNvPr>
          <p:cNvSpPr txBox="1"/>
          <p:nvPr/>
        </p:nvSpPr>
        <p:spPr>
          <a:xfrm>
            <a:off x="2983668" y="1690691"/>
            <a:ext cx="1635177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SEI</a:t>
            </a:r>
            <a:br>
              <a:rPr lang="en-US" dirty="0"/>
            </a:b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5D3937-469B-9852-6235-D67C02AF4579}"/>
              </a:ext>
            </a:extLst>
          </p:cNvPr>
          <p:cNvSpPr txBox="1"/>
          <p:nvPr/>
        </p:nvSpPr>
        <p:spPr>
          <a:xfrm>
            <a:off x="4970488" y="1690688"/>
            <a:ext cx="1635177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AUD</a:t>
            </a:r>
            <a:br>
              <a:rPr lang="en-US" dirty="0"/>
            </a:b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A93C50-FFF0-0063-54D4-8268DCFF270E}"/>
              </a:ext>
            </a:extLst>
          </p:cNvPr>
          <p:cNvSpPr txBox="1"/>
          <p:nvPr/>
        </p:nvSpPr>
        <p:spPr>
          <a:xfrm>
            <a:off x="7467599" y="1690688"/>
            <a:ext cx="1635177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Unmarked</a:t>
            </a:r>
            <a:br>
              <a:rPr lang="en-US" dirty="0"/>
            </a:br>
            <a:r>
              <a:rPr lang="en-US" dirty="0"/>
              <a:t>NAL unit #1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9264AC-6286-16A8-20AB-2D00052922DF}"/>
              </a:ext>
            </a:extLst>
          </p:cNvPr>
          <p:cNvSpPr txBox="1"/>
          <p:nvPr/>
        </p:nvSpPr>
        <p:spPr>
          <a:xfrm>
            <a:off x="9718623" y="1690688"/>
            <a:ext cx="1635177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Unmarked</a:t>
            </a:r>
            <a:br>
              <a:rPr lang="en-US" dirty="0"/>
            </a:br>
            <a:r>
              <a:rPr lang="en-US" dirty="0"/>
              <a:t>NAL unit #2</a:t>
            </a:r>
          </a:p>
        </p:txBody>
      </p:sp>
    </p:spTree>
    <p:extLst>
      <p:ext uri="{BB962C8B-B14F-4D97-AF65-F5344CB8AC3E}">
        <p14:creationId xmlns:p14="http://schemas.microsoft.com/office/powerpoint/2010/main" val="576798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1154</TotalTime>
  <Words>355</Words>
  <Application>Microsoft Macintosh PowerPoint</Application>
  <PresentationFormat>Widescreen</PresentationFormat>
  <Paragraphs>45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Helvetica Neue</vt:lpstr>
      <vt:lpstr>Office Theme</vt:lpstr>
      <vt:lpstr>Application-Required NAL Unit JVET-AG0046 </vt:lpstr>
      <vt:lpstr>Use Case</vt:lpstr>
      <vt:lpstr>Required NAL unit marking</vt:lpstr>
      <vt:lpstr>Error resilience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Media Lab All-hands Meeting</dc:title>
  <dc:creator>Serena Chen</dc:creator>
  <cp:lastModifiedBy>Stephan Wenger</cp:lastModifiedBy>
  <cp:revision>17</cp:revision>
  <dcterms:created xsi:type="dcterms:W3CDTF">2019-07-31T18:01:41Z</dcterms:created>
  <dcterms:modified xsi:type="dcterms:W3CDTF">2023-12-20T21:45:16Z</dcterms:modified>
</cp:coreProperties>
</file>