
<file path=[Content_Types].xml><?xml version="1.0" encoding="utf-8"?>
<Types xmlns="http://schemas.openxmlformats.org/package/2006/content-types">
  <Default Extension="docx" ContentType="application/vnd.openxmlformats-officedocument.wordprocessingml.documen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0"/>
  </p:notesMasterIdLst>
  <p:sldIdLst>
    <p:sldId id="256" r:id="rId2"/>
    <p:sldId id="257" r:id="rId3"/>
    <p:sldId id="262" r:id="rId4"/>
    <p:sldId id="258" r:id="rId5"/>
    <p:sldId id="263" r:id="rId6"/>
    <p:sldId id="260" r:id="rId7"/>
    <p:sldId id="259" r:id="rId8"/>
    <p:sldId id="264"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36"/>
    <p:restoredTop sz="94626"/>
  </p:normalViewPr>
  <p:slideViewPr>
    <p:cSldViewPr snapToGrid="0" snapToObjects="1">
      <p:cViewPr varScale="1">
        <p:scale>
          <a:sx n="121" d="100"/>
          <a:sy n="121" d="100"/>
        </p:scale>
        <p:origin x="584"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1EE9E34-FAA6-3A4B-895F-D80AE5470E6E}" type="datetimeFigureOut">
              <a:rPr lang="en-US" smtClean="0"/>
              <a:t>12/18/23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E8082BE-3A1F-9E47-A068-0F6DB5DE4E5F}" type="slidenum">
              <a:rPr lang="en-US" smtClean="0"/>
              <a:t>‹#›</a:t>
            </a:fld>
            <a:endParaRPr lang="en-US"/>
          </a:p>
        </p:txBody>
      </p:sp>
    </p:spTree>
    <p:extLst>
      <p:ext uri="{BB962C8B-B14F-4D97-AF65-F5344CB8AC3E}">
        <p14:creationId xmlns:p14="http://schemas.microsoft.com/office/powerpoint/2010/main" val="14267000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zh-CN" altLang="en-US" dirty="0"/>
              <a:t>座位号：</a:t>
            </a:r>
            <a:r>
              <a:rPr lang="en-US" altLang="zh-CN"/>
              <a:t>25F-062</a:t>
            </a:r>
            <a:endParaRPr lang="en-US"/>
          </a:p>
        </p:txBody>
      </p:sp>
      <p:sp>
        <p:nvSpPr>
          <p:cNvPr id="4" name="Slide Number Placeholder 3"/>
          <p:cNvSpPr>
            <a:spLocks noGrp="1"/>
          </p:cNvSpPr>
          <p:nvPr>
            <p:ph type="sldNum" sz="quarter" idx="10"/>
          </p:nvPr>
        </p:nvSpPr>
        <p:spPr/>
        <p:txBody>
          <a:bodyPr/>
          <a:lstStyle/>
          <a:p>
            <a:fld id="{0E8082BE-3A1F-9E47-A068-0F6DB5DE4E5F}" type="slidenum">
              <a:rPr lang="en-US" smtClean="0"/>
              <a:t>2</a:t>
            </a:fld>
            <a:endParaRPr lang="en-US"/>
          </a:p>
        </p:txBody>
      </p:sp>
    </p:spTree>
    <p:extLst>
      <p:ext uri="{BB962C8B-B14F-4D97-AF65-F5344CB8AC3E}">
        <p14:creationId xmlns:p14="http://schemas.microsoft.com/office/powerpoint/2010/main" val="6446298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normAutofit/>
          </a:bodyPr>
          <a:lstStyle>
            <a:lvl1pPr algn="ctr">
              <a:defRPr sz="4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p:txBody>
          <a:bodyPr/>
          <a:lstStyle/>
          <a:p>
            <a:fld id="{CA8EF120-44B2-8F4F-A23D-213F35F1EE7E}" type="datetimeFigureOut">
              <a:rPr lang="en-US" smtClean="0"/>
              <a:t>12/18/23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A58D6A1-D5E8-0C46-A880-B544F640286F}" type="slidenum">
              <a:rPr lang="en-US" smtClean="0"/>
              <a:t>‹#›</a:t>
            </a:fld>
            <a:endParaRPr lang="en-US"/>
          </a:p>
        </p:txBody>
      </p:sp>
    </p:spTree>
    <p:extLst>
      <p:ext uri="{BB962C8B-B14F-4D97-AF65-F5344CB8AC3E}">
        <p14:creationId xmlns:p14="http://schemas.microsoft.com/office/powerpoint/2010/main" val="1230925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A8EF120-44B2-8F4F-A23D-213F35F1EE7E}" type="datetimeFigureOut">
              <a:rPr lang="en-US" smtClean="0"/>
              <a:t>12/18/23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A58D6A1-D5E8-0C46-A880-B544F640286F}" type="slidenum">
              <a:rPr lang="en-US" smtClean="0"/>
              <a:t>‹#›</a:t>
            </a:fld>
            <a:endParaRPr lang="en-US"/>
          </a:p>
        </p:txBody>
      </p:sp>
    </p:spTree>
    <p:extLst>
      <p:ext uri="{BB962C8B-B14F-4D97-AF65-F5344CB8AC3E}">
        <p14:creationId xmlns:p14="http://schemas.microsoft.com/office/powerpoint/2010/main" val="11867613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A8EF120-44B2-8F4F-A23D-213F35F1EE7E}" type="datetimeFigureOut">
              <a:rPr lang="en-US" smtClean="0"/>
              <a:t>12/18/23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A58D6A1-D5E8-0C46-A880-B544F640286F}" type="slidenum">
              <a:rPr lang="en-US" smtClean="0"/>
              <a:t>‹#›</a:t>
            </a:fld>
            <a:endParaRPr lang="en-US"/>
          </a:p>
        </p:txBody>
      </p:sp>
    </p:spTree>
    <p:extLst>
      <p:ext uri="{BB962C8B-B14F-4D97-AF65-F5344CB8AC3E}">
        <p14:creationId xmlns:p14="http://schemas.microsoft.com/office/powerpoint/2010/main" val="695095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CA8EF120-44B2-8F4F-A23D-213F35F1EE7E}" type="datetimeFigureOut">
              <a:rPr lang="en-US" smtClean="0"/>
              <a:t>12/18/23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A58D6A1-D5E8-0C46-A880-B544F640286F}" type="slidenum">
              <a:rPr lang="en-US" smtClean="0"/>
              <a:t>‹#›</a:t>
            </a:fld>
            <a:endParaRPr lang="en-US"/>
          </a:p>
        </p:txBody>
      </p:sp>
    </p:spTree>
    <p:extLst>
      <p:ext uri="{BB962C8B-B14F-4D97-AF65-F5344CB8AC3E}">
        <p14:creationId xmlns:p14="http://schemas.microsoft.com/office/powerpoint/2010/main" val="7889626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A8EF120-44B2-8F4F-A23D-213F35F1EE7E}" type="datetimeFigureOut">
              <a:rPr lang="en-US" smtClean="0"/>
              <a:t>12/18/23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A58D6A1-D5E8-0C46-A880-B544F640286F}" type="slidenum">
              <a:rPr lang="en-US" smtClean="0"/>
              <a:t>‹#›</a:t>
            </a:fld>
            <a:endParaRPr lang="en-US"/>
          </a:p>
        </p:txBody>
      </p:sp>
    </p:spTree>
    <p:extLst>
      <p:ext uri="{BB962C8B-B14F-4D97-AF65-F5344CB8AC3E}">
        <p14:creationId xmlns:p14="http://schemas.microsoft.com/office/powerpoint/2010/main" val="15315076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A8EF120-44B2-8F4F-A23D-213F35F1EE7E}" type="datetimeFigureOut">
              <a:rPr lang="en-US" smtClean="0"/>
              <a:t>12/18/23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A58D6A1-D5E8-0C46-A880-B544F640286F}" type="slidenum">
              <a:rPr lang="en-US" smtClean="0"/>
              <a:t>‹#›</a:t>
            </a:fld>
            <a:endParaRPr lang="en-US"/>
          </a:p>
        </p:txBody>
      </p:sp>
    </p:spTree>
    <p:extLst>
      <p:ext uri="{BB962C8B-B14F-4D97-AF65-F5344CB8AC3E}">
        <p14:creationId xmlns:p14="http://schemas.microsoft.com/office/powerpoint/2010/main" val="3107696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A8EF120-44B2-8F4F-A23D-213F35F1EE7E}" type="datetimeFigureOut">
              <a:rPr lang="en-US" smtClean="0"/>
              <a:t>12/18/23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A58D6A1-D5E8-0C46-A880-B544F640286F}" type="slidenum">
              <a:rPr lang="en-US" smtClean="0"/>
              <a:t>‹#›</a:t>
            </a:fld>
            <a:endParaRPr lang="en-US"/>
          </a:p>
        </p:txBody>
      </p:sp>
    </p:spTree>
    <p:extLst>
      <p:ext uri="{BB962C8B-B14F-4D97-AF65-F5344CB8AC3E}">
        <p14:creationId xmlns:p14="http://schemas.microsoft.com/office/powerpoint/2010/main" val="4260343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A8EF120-44B2-8F4F-A23D-213F35F1EE7E}" type="datetimeFigureOut">
              <a:rPr lang="en-US" smtClean="0"/>
              <a:t>12/18/23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A58D6A1-D5E8-0C46-A880-B544F640286F}" type="slidenum">
              <a:rPr lang="en-US" smtClean="0"/>
              <a:t>‹#›</a:t>
            </a:fld>
            <a:endParaRPr lang="en-US"/>
          </a:p>
        </p:txBody>
      </p:sp>
    </p:spTree>
    <p:extLst>
      <p:ext uri="{BB962C8B-B14F-4D97-AF65-F5344CB8AC3E}">
        <p14:creationId xmlns:p14="http://schemas.microsoft.com/office/powerpoint/2010/main" val="6490262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A8EF120-44B2-8F4F-A23D-213F35F1EE7E}" type="datetimeFigureOut">
              <a:rPr lang="en-US" smtClean="0"/>
              <a:t>12/18/23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A58D6A1-D5E8-0C46-A880-B544F640286F}" type="slidenum">
              <a:rPr lang="en-US" smtClean="0"/>
              <a:t>‹#›</a:t>
            </a:fld>
            <a:endParaRPr lang="en-US"/>
          </a:p>
        </p:txBody>
      </p:sp>
    </p:spTree>
    <p:extLst>
      <p:ext uri="{BB962C8B-B14F-4D97-AF65-F5344CB8AC3E}">
        <p14:creationId xmlns:p14="http://schemas.microsoft.com/office/powerpoint/2010/main" val="11143876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A8EF120-44B2-8F4F-A23D-213F35F1EE7E}" type="datetimeFigureOut">
              <a:rPr lang="en-US" smtClean="0"/>
              <a:t>12/18/23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A58D6A1-D5E8-0C46-A880-B544F640286F}" type="slidenum">
              <a:rPr lang="en-US" smtClean="0"/>
              <a:t>‹#›</a:t>
            </a:fld>
            <a:endParaRPr lang="en-US"/>
          </a:p>
        </p:txBody>
      </p:sp>
    </p:spTree>
    <p:extLst>
      <p:ext uri="{BB962C8B-B14F-4D97-AF65-F5344CB8AC3E}">
        <p14:creationId xmlns:p14="http://schemas.microsoft.com/office/powerpoint/2010/main" val="13090203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A8EF120-44B2-8F4F-A23D-213F35F1EE7E}" type="datetimeFigureOut">
              <a:rPr lang="en-US" smtClean="0"/>
              <a:t>12/18/23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A58D6A1-D5E8-0C46-A880-B544F640286F}" type="slidenum">
              <a:rPr lang="en-US" smtClean="0"/>
              <a:t>‹#›</a:t>
            </a:fld>
            <a:endParaRPr lang="en-US"/>
          </a:p>
        </p:txBody>
      </p:sp>
    </p:spTree>
    <p:extLst>
      <p:ext uri="{BB962C8B-B14F-4D97-AF65-F5344CB8AC3E}">
        <p14:creationId xmlns:p14="http://schemas.microsoft.com/office/powerpoint/2010/main" val="18824249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1"/>
            <a:ext cx="12192000" cy="7241126"/>
          </a:xfrm>
          <a:prstGeom prst="rect">
            <a:avLst/>
          </a:prstGeom>
        </p:spPr>
      </p:pic>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Helvetica Neue" charset="0"/>
                <a:ea typeface="Helvetica Neue" charset="0"/>
                <a:cs typeface="Helvetica Neue" charset="0"/>
              </a:defRPr>
            </a:lvl1pPr>
          </a:lstStyle>
          <a:p>
            <a:fld id="{CA8EF120-44B2-8F4F-A23D-213F35F1EE7E}" type="datetimeFigureOut">
              <a:rPr lang="en-US" smtClean="0"/>
              <a:pPr/>
              <a:t>12/18/23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Helvetica Neue" charset="0"/>
                <a:ea typeface="Helvetica Neue" charset="0"/>
                <a:cs typeface="Helvetica Neue" charset="0"/>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Helvetica Neue" charset="0"/>
                <a:ea typeface="Helvetica Neue" charset="0"/>
                <a:cs typeface="Helvetica Neue" charset="0"/>
              </a:defRPr>
            </a:lvl1pPr>
          </a:lstStyle>
          <a:p>
            <a:fld id="{5A58D6A1-D5E8-0C46-A880-B544F640286F}" type="slidenum">
              <a:rPr lang="en-US" smtClean="0"/>
              <a:pPr/>
              <a:t>‹#›</a:t>
            </a:fld>
            <a:endParaRPr lang="en-US"/>
          </a:p>
        </p:txBody>
      </p:sp>
    </p:spTree>
    <p:extLst>
      <p:ext uri="{BB962C8B-B14F-4D97-AF65-F5344CB8AC3E}">
        <p14:creationId xmlns:p14="http://schemas.microsoft.com/office/powerpoint/2010/main" val="12813166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000" kern="1200">
          <a:solidFill>
            <a:schemeClr val="tx1"/>
          </a:solidFill>
          <a:latin typeface="Helvetica Neue" charset="0"/>
          <a:ea typeface="Helvetica Neue" charset="0"/>
          <a:cs typeface="Helvetica Neue" charset="0"/>
        </a:defRPr>
      </a:lvl1pPr>
    </p:titleStyle>
    <p:bodyStyle>
      <a:lvl1pPr marL="228600" indent="-228600" algn="l" defTabSz="914400" rtl="0" eaLnBrk="1" latinLnBrk="0" hangingPunct="1">
        <a:lnSpc>
          <a:spcPct val="90000"/>
        </a:lnSpc>
        <a:spcBef>
          <a:spcPts val="1000"/>
        </a:spcBef>
        <a:buFont typeface="Arial"/>
        <a:buChar char="•"/>
        <a:defRPr sz="1800" kern="1200">
          <a:solidFill>
            <a:schemeClr val="tx1"/>
          </a:solidFill>
          <a:latin typeface="Helvetica Neue" charset="0"/>
          <a:ea typeface="Helvetica Neue" charset="0"/>
          <a:cs typeface="Helvetica Neue" charset="0"/>
        </a:defRPr>
      </a:lvl1pPr>
      <a:lvl2pPr marL="685800" indent="-228600" algn="l" defTabSz="914400" rtl="0" eaLnBrk="1" latinLnBrk="0" hangingPunct="1">
        <a:lnSpc>
          <a:spcPct val="90000"/>
        </a:lnSpc>
        <a:spcBef>
          <a:spcPts val="500"/>
        </a:spcBef>
        <a:buFont typeface="Arial"/>
        <a:buChar char="•"/>
        <a:defRPr sz="1800" kern="1200">
          <a:solidFill>
            <a:schemeClr val="tx1"/>
          </a:solidFill>
          <a:latin typeface="Helvetica Neue" charset="0"/>
          <a:ea typeface="Helvetica Neue" charset="0"/>
          <a:cs typeface="Helvetica Neue" charset="0"/>
        </a:defRPr>
      </a:lvl2pPr>
      <a:lvl3pPr marL="1143000" indent="-228600" algn="l" defTabSz="914400" rtl="0" eaLnBrk="1" latinLnBrk="0" hangingPunct="1">
        <a:lnSpc>
          <a:spcPct val="90000"/>
        </a:lnSpc>
        <a:spcBef>
          <a:spcPts val="500"/>
        </a:spcBef>
        <a:buFont typeface="Arial"/>
        <a:buChar char="•"/>
        <a:defRPr sz="1800" kern="1200">
          <a:solidFill>
            <a:schemeClr val="tx1"/>
          </a:solidFill>
          <a:latin typeface="Helvetica Neue" charset="0"/>
          <a:ea typeface="Helvetica Neue" charset="0"/>
          <a:cs typeface="Helvetica Neue" charset="0"/>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Helvetica Neue" charset="0"/>
          <a:ea typeface="Helvetica Neue" charset="0"/>
          <a:cs typeface="Helvetica Neue" charset="0"/>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Helvetica Neue" charset="0"/>
          <a:ea typeface="Helvetica Neue" charset="0"/>
          <a:cs typeface="Helvetica Neue"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package" Target="../embeddings/Microsoft_Word_Document.docx"/><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package" Target="../embeddings/Microsoft_Word_Document1.docx"/><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altLang="zh-CN" dirty="0"/>
              <a:t>AHG9: AI Marking SEI message</a:t>
            </a:r>
            <a:br>
              <a:rPr lang="en-US" altLang="zh-CN" dirty="0"/>
            </a:br>
            <a:r>
              <a:rPr lang="en-US" altLang="zh-CN" dirty="0"/>
              <a:t>JVET-</a:t>
            </a:r>
            <a:r>
              <a:rPr lang="en-US" altLang="zh-CN" dirty="0" err="1"/>
              <a:t>AG</a:t>
            </a:r>
            <a:r>
              <a:rPr lang="en-US" altLang="zh-CN" dirty="0" err="1">
                <a:highlight>
                  <a:srgbClr val="FFFF00"/>
                </a:highlight>
              </a:rPr>
              <a:t>xxxx</a:t>
            </a:r>
            <a:endParaRPr lang="en-US" dirty="0">
              <a:highlight>
                <a:srgbClr val="FFFF00"/>
              </a:highlight>
            </a:endParaRPr>
          </a:p>
        </p:txBody>
      </p:sp>
      <p:sp>
        <p:nvSpPr>
          <p:cNvPr id="3" name="Subtitle 2"/>
          <p:cNvSpPr>
            <a:spLocks noGrp="1"/>
          </p:cNvSpPr>
          <p:nvPr>
            <p:ph type="subTitle" idx="1"/>
          </p:nvPr>
        </p:nvSpPr>
        <p:spPr/>
        <p:txBody>
          <a:bodyPr/>
          <a:lstStyle/>
          <a:p>
            <a:r>
              <a:rPr lang="en-US" altLang="zh-CN" dirty="0"/>
              <a:t>Stephan Wenger</a:t>
            </a:r>
            <a:br>
              <a:rPr lang="en-US" altLang="zh-CN" dirty="0"/>
            </a:br>
            <a:r>
              <a:rPr lang="en-US" altLang="zh-CN" dirty="0"/>
              <a:t>Arianne Hinds</a:t>
            </a:r>
            <a:br>
              <a:rPr lang="en-US" altLang="zh-CN" dirty="0"/>
            </a:br>
            <a:r>
              <a:rPr lang="en-US" altLang="zh-CN" dirty="0"/>
              <a:t>Gilles </a:t>
            </a:r>
            <a:r>
              <a:rPr lang="en-US" altLang="zh-CN" dirty="0" err="1"/>
              <a:t>Teniou</a:t>
            </a:r>
            <a:endParaRPr lang="en-US" altLang="zh-CN" dirty="0"/>
          </a:p>
          <a:p>
            <a:r>
              <a:rPr lang="en-US" altLang="zh-CN" dirty="0"/>
              <a:t>Tencent</a:t>
            </a:r>
          </a:p>
        </p:txBody>
      </p:sp>
    </p:spTree>
    <p:extLst>
      <p:ext uri="{BB962C8B-B14F-4D97-AF65-F5344CB8AC3E}">
        <p14:creationId xmlns:p14="http://schemas.microsoft.com/office/powerpoint/2010/main" val="159533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Need for an AI marking SEI Message</a:t>
            </a:r>
          </a:p>
        </p:txBody>
      </p:sp>
      <p:sp>
        <p:nvSpPr>
          <p:cNvPr id="3" name="Content Placeholder 2"/>
          <p:cNvSpPr>
            <a:spLocks noGrp="1"/>
          </p:cNvSpPr>
          <p:nvPr>
            <p:ph idx="1"/>
          </p:nvPr>
        </p:nvSpPr>
        <p:spPr/>
        <p:txBody>
          <a:bodyPr>
            <a:normAutofit/>
          </a:bodyPr>
          <a:lstStyle/>
          <a:p>
            <a:r>
              <a:rPr lang="en-US" dirty="0"/>
              <a:t>Regulatory requirements</a:t>
            </a:r>
          </a:p>
          <a:p>
            <a:pPr lvl="1"/>
            <a:r>
              <a:rPr lang="en-US" dirty="0"/>
              <a:t>Marking content that has been “generated” by AI is rapidly becoming a regulatory requirement in many countries.  “Generate” is commonly defined as “create or modified from an original”</a:t>
            </a:r>
          </a:p>
          <a:p>
            <a:pPr lvl="1"/>
            <a:r>
              <a:rPr lang="en-US" dirty="0"/>
              <a:t>Examples analyzed in the contribution in some detail: EU AI act, and Schatz/Kennedy AI labeling act</a:t>
            </a:r>
          </a:p>
          <a:p>
            <a:pPr lvl="1"/>
            <a:r>
              <a:rPr lang="en-US" dirty="0"/>
              <a:t>There are similar initiatives ongoing at least in Australia, Korea and Japan, but AFAIK, they are less advanced and in general similar to the EU/US initiatives</a:t>
            </a:r>
          </a:p>
          <a:p>
            <a:r>
              <a:rPr lang="en-US" dirty="0"/>
              <a:t>Situation in standards</a:t>
            </a:r>
          </a:p>
          <a:p>
            <a:pPr lvl="1"/>
            <a:r>
              <a:rPr lang="en-US" dirty="0"/>
              <a:t>No AI labelling metadata is available in any reviewed standard, including system layer standards</a:t>
            </a:r>
          </a:p>
          <a:p>
            <a:r>
              <a:rPr lang="en-US" dirty="0"/>
              <a:t>Contribution JVET-AF0145 (Hannover, “Panda”)</a:t>
            </a:r>
          </a:p>
          <a:p>
            <a:pPr lvl="1"/>
            <a:r>
              <a:rPr lang="en-US" dirty="0"/>
              <a:t>This contribution covered two separate aspects: instructing an AI, and labelling an AI created video, both using one SEI</a:t>
            </a:r>
          </a:p>
          <a:p>
            <a:pPr lvl="1"/>
            <a:r>
              <a:rPr lang="en-US" dirty="0"/>
              <a:t>Contribution was noted for further study</a:t>
            </a:r>
          </a:p>
          <a:p>
            <a:pPr lvl="1"/>
            <a:endParaRPr lang="en-US" dirty="0"/>
          </a:p>
          <a:p>
            <a:endParaRPr lang="en-US" dirty="0"/>
          </a:p>
        </p:txBody>
      </p:sp>
    </p:spTree>
    <p:extLst>
      <p:ext uri="{BB962C8B-B14F-4D97-AF65-F5344CB8AC3E}">
        <p14:creationId xmlns:p14="http://schemas.microsoft.com/office/powerpoint/2010/main" val="12120735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ACDB72-155D-BBE4-A582-653FC41807E0}"/>
              </a:ext>
            </a:extLst>
          </p:cNvPr>
          <p:cNvSpPr>
            <a:spLocks noGrp="1"/>
          </p:cNvSpPr>
          <p:nvPr>
            <p:ph type="title"/>
          </p:nvPr>
        </p:nvSpPr>
        <p:spPr/>
        <p:txBody>
          <a:bodyPr/>
          <a:lstStyle/>
          <a:p>
            <a:r>
              <a:rPr lang="en-US" dirty="0"/>
              <a:t>Hannover Contribution JVET-AF0145 (Panda)</a:t>
            </a:r>
          </a:p>
        </p:txBody>
      </p:sp>
      <p:sp>
        <p:nvSpPr>
          <p:cNvPr id="3" name="Content Placeholder 2">
            <a:extLst>
              <a:ext uri="{FF2B5EF4-FFF2-40B4-BE49-F238E27FC236}">
                <a16:creationId xmlns:a16="http://schemas.microsoft.com/office/drawing/2014/main" id="{077DF94C-9646-8B2E-D971-444FE8CB6584}"/>
              </a:ext>
            </a:extLst>
          </p:cNvPr>
          <p:cNvSpPr>
            <a:spLocks noGrp="1"/>
          </p:cNvSpPr>
          <p:nvPr>
            <p:ph idx="1"/>
          </p:nvPr>
        </p:nvSpPr>
        <p:spPr/>
        <p:txBody>
          <a:bodyPr>
            <a:normAutofit/>
          </a:bodyPr>
          <a:lstStyle/>
          <a:p>
            <a:r>
              <a:rPr lang="en-US" dirty="0"/>
              <a:t>Issues raised in Hannover as pertaining to the labelling aspect of JVET-AF0145</a:t>
            </a:r>
          </a:p>
          <a:p>
            <a:pPr lvl="1"/>
            <a:r>
              <a:rPr lang="en-US" dirty="0"/>
              <a:t>Q1. Why one SEI message for two different purposes?  Use SEI </a:t>
            </a:r>
            <a:r>
              <a:rPr lang="en-US" dirty="0" err="1"/>
              <a:t>payloadType</a:t>
            </a:r>
            <a:r>
              <a:rPr lang="en-US" dirty="0"/>
              <a:t> as </a:t>
            </a:r>
            <a:r>
              <a:rPr lang="en-US" dirty="0" err="1"/>
              <a:t>demux</a:t>
            </a:r>
            <a:r>
              <a:rPr lang="en-US" dirty="0"/>
              <a:t> point.</a:t>
            </a:r>
          </a:p>
          <a:p>
            <a:pPr lvl="1"/>
            <a:r>
              <a:rPr lang="en-US" dirty="0"/>
              <a:t>A1.  We agree.  Implemented here and in companion contribution related to AI instruction</a:t>
            </a:r>
          </a:p>
          <a:p>
            <a:pPr lvl="1"/>
            <a:r>
              <a:rPr lang="en-US" dirty="0"/>
              <a:t>Q2.  Why put marking in video elementary stream (ES) and not in the system layer</a:t>
            </a:r>
          </a:p>
          <a:p>
            <a:pPr lvl="1"/>
            <a:r>
              <a:rPr lang="en-US" dirty="0"/>
              <a:t>A2.  Conceivably, only one ES of a multimedia stream can get modified by AI, hence only that stream should be marked for truthful representation of AI involvement</a:t>
            </a:r>
          </a:p>
          <a:p>
            <a:pPr lvl="1"/>
            <a:r>
              <a:rPr lang="en-US" dirty="0"/>
              <a:t>Q3.  Why SEI when proposed regulation requires “conspicuous marking”</a:t>
            </a:r>
          </a:p>
          <a:p>
            <a:pPr lvl="1"/>
            <a:r>
              <a:rPr lang="en-US" dirty="0"/>
              <a:t>A3.  Overly elaborate marking (including textual information required by proposed regulation) would interfere with artistic intent.  Proposed regulation generally appreciates that and requires only marking of AI involvement (like: a logo) in video content, but also requires more details in metadata.  This contribution concerns metadata.</a:t>
            </a:r>
          </a:p>
          <a:p>
            <a:pPr lvl="1"/>
            <a:r>
              <a:rPr lang="en-US" dirty="0"/>
              <a:t>Q4. Why not use the “Copyright” SEI message.</a:t>
            </a:r>
          </a:p>
          <a:p>
            <a:pPr lvl="1"/>
            <a:r>
              <a:rPr lang="en-US" dirty="0"/>
              <a:t>A4:  Please see contribution document on why the copyright SEI is not appropriate.  In short. Copyright statements and AI marking address distinct legal concerns and are, to some extent, incompatible with each other.  </a:t>
            </a:r>
          </a:p>
          <a:p>
            <a:endParaRPr lang="en-US" dirty="0"/>
          </a:p>
        </p:txBody>
      </p:sp>
    </p:spTree>
    <p:extLst>
      <p:ext uri="{BB962C8B-B14F-4D97-AF65-F5344CB8AC3E}">
        <p14:creationId xmlns:p14="http://schemas.microsoft.com/office/powerpoint/2010/main" val="14427099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A8D444-AFBD-B555-E005-31B87732D10A}"/>
              </a:ext>
            </a:extLst>
          </p:cNvPr>
          <p:cNvSpPr>
            <a:spLocks noGrp="1"/>
          </p:cNvSpPr>
          <p:nvPr>
            <p:ph type="title"/>
          </p:nvPr>
        </p:nvSpPr>
        <p:spPr/>
        <p:txBody>
          <a:bodyPr/>
          <a:lstStyle/>
          <a:p>
            <a:r>
              <a:rPr lang="en-US" dirty="0"/>
              <a:t>Proposal 1: AI marking SEI using </a:t>
            </a:r>
            <a:r>
              <a:rPr lang="en-US" dirty="0" err="1"/>
              <a:t>st</a:t>
            </a:r>
            <a:r>
              <a:rPr lang="en-US" dirty="0"/>
              <a:t>(v) </a:t>
            </a:r>
            <a:br>
              <a:rPr lang="en-US" dirty="0"/>
            </a:br>
            <a:r>
              <a:rPr lang="en-US" dirty="0"/>
              <a:t>Preferred</a:t>
            </a:r>
          </a:p>
        </p:txBody>
      </p:sp>
      <p:sp>
        <p:nvSpPr>
          <p:cNvPr id="3" name="Content Placeholder 2">
            <a:extLst>
              <a:ext uri="{FF2B5EF4-FFF2-40B4-BE49-F238E27FC236}">
                <a16:creationId xmlns:a16="http://schemas.microsoft.com/office/drawing/2014/main" id="{DC408E84-C768-EB1C-B23B-565E17E01108}"/>
              </a:ext>
            </a:extLst>
          </p:cNvPr>
          <p:cNvSpPr>
            <a:spLocks noGrp="1"/>
          </p:cNvSpPr>
          <p:nvPr>
            <p:ph idx="1"/>
          </p:nvPr>
        </p:nvSpPr>
        <p:spPr/>
        <p:txBody>
          <a:bodyPr>
            <a:normAutofit lnSpcReduction="10000"/>
          </a:bodyPr>
          <a:lstStyle/>
          <a:p>
            <a:endParaRPr lang="en-US" dirty="0"/>
          </a:p>
          <a:p>
            <a:pPr marL="0" indent="0">
              <a:buNone/>
            </a:pPr>
            <a:br>
              <a:rPr lang="en-US" dirty="0"/>
            </a:br>
            <a:br>
              <a:rPr lang="en-US" dirty="0"/>
            </a:br>
            <a:br>
              <a:rPr lang="en-US" dirty="0"/>
            </a:br>
            <a:br>
              <a:rPr lang="en-US" dirty="0"/>
            </a:br>
            <a:br>
              <a:rPr lang="en-US" dirty="0"/>
            </a:br>
            <a:br>
              <a:rPr lang="en-US" dirty="0"/>
            </a:br>
            <a:br>
              <a:rPr lang="en-US" dirty="0"/>
            </a:br>
            <a:endParaRPr lang="en-US" dirty="0"/>
          </a:p>
          <a:p>
            <a:pPr marL="0" indent="0">
              <a:buNone/>
            </a:pPr>
            <a:r>
              <a:rPr lang="en-US" b="1" dirty="0" err="1"/>
              <a:t>ai_mark_cancel_flag</a:t>
            </a:r>
            <a:r>
              <a:rPr lang="en-US" b="1" dirty="0"/>
              <a:t>, </a:t>
            </a:r>
            <a:r>
              <a:rPr lang="en-US" b="1" dirty="0" err="1"/>
              <a:t>ai_mark_persistence</a:t>
            </a:r>
            <a:r>
              <a:rPr lang="en-US" b="1" dirty="0"/>
              <a:t>-flag</a:t>
            </a:r>
            <a:r>
              <a:rPr lang="en-US" dirty="0"/>
              <a:t> with the usual semantics</a:t>
            </a:r>
          </a:p>
          <a:p>
            <a:pPr marL="0" marR="0" indent="0" algn="just" hangingPunct="0">
              <a:spcBef>
                <a:spcPts val="680"/>
              </a:spcBef>
              <a:spcAft>
                <a:spcPts val="0"/>
              </a:spcAft>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CA" sz="1800" b="1" dirty="0">
              <a:effectLst/>
              <a:latin typeface="Times New Roman" panose="02020603050405020304" pitchFamily="18" charset="0"/>
              <a:ea typeface="Times New Roman" panose="02020603050405020304" pitchFamily="18" charset="0"/>
            </a:endParaRPr>
          </a:p>
          <a:p>
            <a:pPr marL="0" marR="0" indent="0" algn="just" hangingPunct="0">
              <a:spcBef>
                <a:spcPts val="680"/>
              </a:spcBef>
              <a:spcAft>
                <a:spcPts val="0"/>
              </a:spcAft>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b="1" dirty="0" err="1">
                <a:effectLst/>
                <a:latin typeface="Times New Roman" panose="02020603050405020304" pitchFamily="18" charset="0"/>
                <a:ea typeface="Times New Roman" panose="02020603050405020304" pitchFamily="18" charset="0"/>
              </a:rPr>
              <a:t>ai_mark_information</a:t>
            </a:r>
            <a:r>
              <a:rPr lang="en-CA" sz="1800" dirty="0">
                <a:effectLst/>
                <a:latin typeface="Times New Roman" panose="02020603050405020304" pitchFamily="18" charset="0"/>
                <a:ea typeface="Times New Roman" panose="02020603050405020304" pitchFamily="18" charset="0"/>
              </a:rPr>
              <a:t> specifies AI marking information that pertains to the picture(s) in the persistence scope defined by </a:t>
            </a:r>
            <a:r>
              <a:rPr lang="en-CA" sz="1800" dirty="0" err="1">
                <a:effectLst/>
                <a:latin typeface="Times New Roman" panose="02020603050405020304" pitchFamily="18" charset="0"/>
                <a:ea typeface="Times New Roman" panose="02020603050405020304" pitchFamily="18" charset="0"/>
              </a:rPr>
              <a:t>ai_mark_cancel_flag</a:t>
            </a:r>
            <a:r>
              <a:rPr lang="en-CA" sz="1800" dirty="0">
                <a:effectLst/>
                <a:latin typeface="Times New Roman" panose="02020603050405020304" pitchFamily="18" charset="0"/>
                <a:ea typeface="Times New Roman" panose="02020603050405020304" pitchFamily="18" charset="0"/>
              </a:rPr>
              <a:t> and </a:t>
            </a:r>
            <a:r>
              <a:rPr lang="en-CA" sz="1800" dirty="0" err="1">
                <a:effectLst/>
                <a:latin typeface="Times New Roman" panose="02020603050405020304" pitchFamily="18" charset="0"/>
                <a:ea typeface="Times New Roman" panose="02020603050405020304" pitchFamily="18" charset="0"/>
              </a:rPr>
              <a:t>ai_mark_persistence_flag</a:t>
            </a:r>
            <a:r>
              <a:rPr lang="en-CA" sz="1800" dirty="0">
                <a:effectLst/>
                <a:latin typeface="Times New Roman" panose="02020603050405020304" pitchFamily="18" charset="0"/>
                <a:ea typeface="Times New Roman" panose="02020603050405020304" pitchFamily="18" charset="0"/>
              </a:rPr>
              <a:t>.</a:t>
            </a:r>
            <a:endParaRPr lang="en-US" sz="1800" dirty="0">
              <a:effectLst/>
              <a:latin typeface="Times New Roman" panose="02020603050405020304" pitchFamily="18" charset="0"/>
              <a:ea typeface="Times New Roman" panose="02020603050405020304" pitchFamily="18" charset="0"/>
            </a:endParaRPr>
          </a:p>
          <a:p>
            <a:pPr marL="457200" lvl="1"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dirty="0">
                <a:effectLst/>
                <a:latin typeface="Times New Roman" panose="02020603050405020304" pitchFamily="18" charset="0"/>
                <a:ea typeface="Times New Roman" panose="02020603050405020304" pitchFamily="18" charset="0"/>
              </a:rPr>
              <a:t>Informative note: the content of </a:t>
            </a:r>
            <a:r>
              <a:rPr lang="en-CA" dirty="0" err="1">
                <a:effectLst/>
                <a:latin typeface="Times New Roman" panose="02020603050405020304" pitchFamily="18" charset="0"/>
                <a:ea typeface="Times New Roman" panose="02020603050405020304" pitchFamily="18" charset="0"/>
              </a:rPr>
              <a:t>ai_mark_information</a:t>
            </a:r>
            <a:r>
              <a:rPr lang="en-CA" dirty="0">
                <a:effectLst/>
                <a:latin typeface="Times New Roman" panose="02020603050405020304" pitchFamily="18" charset="0"/>
                <a:ea typeface="Times New Roman" panose="02020603050405020304" pitchFamily="18" charset="0"/>
              </a:rPr>
              <a:t> will typically be chosen based on the legal requirements for AI marking as they may exist at the location of the AI engine that generates the AI-based content as well as at the intended place of consumption of the coded video bitstream containing the AI marking SEI message.</a:t>
            </a:r>
            <a:endParaRPr lang="en-US" dirty="0">
              <a:effectLst/>
              <a:latin typeface="Times New Roman" panose="02020603050405020304" pitchFamily="18" charset="0"/>
              <a:ea typeface="Times New Roman" panose="02020603050405020304" pitchFamily="18" charset="0"/>
            </a:endParaRPr>
          </a:p>
          <a:p>
            <a:pPr marL="0" indent="0">
              <a:buNone/>
            </a:pPr>
            <a:endParaRPr lang="en-US" dirty="0"/>
          </a:p>
          <a:p>
            <a:endParaRPr lang="en-US" dirty="0"/>
          </a:p>
        </p:txBody>
      </p:sp>
      <p:graphicFrame>
        <p:nvGraphicFramePr>
          <p:cNvPr id="5" name="Object 4">
            <a:extLst>
              <a:ext uri="{FF2B5EF4-FFF2-40B4-BE49-F238E27FC236}">
                <a16:creationId xmlns:a16="http://schemas.microsoft.com/office/drawing/2014/main" id="{05F6C4E7-2079-944C-1A6F-B17309F8EFCD}"/>
              </a:ext>
            </a:extLst>
          </p:cNvPr>
          <p:cNvGraphicFramePr>
            <a:graphicFrameLocks noChangeAspect="1"/>
          </p:cNvGraphicFramePr>
          <p:nvPr>
            <p:extLst>
              <p:ext uri="{D42A27DB-BD31-4B8C-83A1-F6EECF244321}">
                <p14:modId xmlns:p14="http://schemas.microsoft.com/office/powerpoint/2010/main" val="349937821"/>
              </p:ext>
            </p:extLst>
          </p:nvPr>
        </p:nvGraphicFramePr>
        <p:xfrm>
          <a:off x="858838" y="1690688"/>
          <a:ext cx="9685337" cy="2617787"/>
        </p:xfrm>
        <a:graphic>
          <a:graphicData uri="http://schemas.openxmlformats.org/presentationml/2006/ole">
            <mc:AlternateContent xmlns:mc="http://schemas.openxmlformats.org/markup-compatibility/2006">
              <mc:Choice xmlns:v="urn:schemas-microsoft-com:vml" Requires="v">
                <p:oleObj name="Document" r:id="rId2" imgW="5918200" imgH="1600200" progId="Word.Document.12">
                  <p:embed/>
                </p:oleObj>
              </mc:Choice>
              <mc:Fallback>
                <p:oleObj name="Document" r:id="rId2" imgW="5918200" imgH="1600200" progId="Word.Document.12">
                  <p:embed/>
                  <p:pic>
                    <p:nvPicPr>
                      <p:cNvPr id="0" name=""/>
                      <p:cNvPicPr/>
                      <p:nvPr/>
                    </p:nvPicPr>
                    <p:blipFill>
                      <a:blip r:embed="rId3"/>
                      <a:stretch>
                        <a:fillRect/>
                      </a:stretch>
                    </p:blipFill>
                    <p:spPr>
                      <a:xfrm>
                        <a:off x="858838" y="1690688"/>
                        <a:ext cx="9685337" cy="2617787"/>
                      </a:xfrm>
                      <a:prstGeom prst="rect">
                        <a:avLst/>
                      </a:prstGeom>
                    </p:spPr>
                  </p:pic>
                </p:oleObj>
              </mc:Fallback>
            </mc:AlternateContent>
          </a:graphicData>
        </a:graphic>
      </p:graphicFrame>
    </p:spTree>
    <p:extLst>
      <p:ext uri="{BB962C8B-B14F-4D97-AF65-F5344CB8AC3E}">
        <p14:creationId xmlns:p14="http://schemas.microsoft.com/office/powerpoint/2010/main" val="32671631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1E4D90-A9D7-AE46-CD19-579308AA6BD9}"/>
              </a:ext>
            </a:extLst>
          </p:cNvPr>
          <p:cNvSpPr>
            <a:spLocks noGrp="1"/>
          </p:cNvSpPr>
          <p:nvPr>
            <p:ph type="title"/>
          </p:nvPr>
        </p:nvSpPr>
        <p:spPr/>
        <p:txBody>
          <a:bodyPr/>
          <a:lstStyle/>
          <a:p>
            <a:r>
              <a:rPr lang="en-US" dirty="0"/>
              <a:t>Proposal 1: Structured AI marking SEI</a:t>
            </a:r>
          </a:p>
        </p:txBody>
      </p:sp>
      <p:sp>
        <p:nvSpPr>
          <p:cNvPr id="3" name="Content Placeholder 2">
            <a:extLst>
              <a:ext uri="{FF2B5EF4-FFF2-40B4-BE49-F238E27FC236}">
                <a16:creationId xmlns:a16="http://schemas.microsoft.com/office/drawing/2014/main" id="{AF0C82F1-9FAD-9ECD-741F-016AC0C6A479}"/>
              </a:ext>
            </a:extLst>
          </p:cNvPr>
          <p:cNvSpPr>
            <a:spLocks noGrp="1"/>
          </p:cNvSpPr>
          <p:nvPr>
            <p:ph idx="1"/>
          </p:nvPr>
        </p:nvSpPr>
        <p:spPr/>
        <p:txBody>
          <a:bodyPr/>
          <a:lstStyle/>
          <a:p>
            <a:r>
              <a:rPr lang="en-US" dirty="0"/>
              <a:t>This proposal is a design alternative to proposal 1, and shown here for completeness.  It’s not Tencent-preferred at this point</a:t>
            </a:r>
          </a:p>
          <a:p>
            <a:r>
              <a:rPr lang="en-US" dirty="0"/>
              <a:t>We believe that a structured approach will need to interpolate too many unknown parameters in the legislative or regulatory processes that are currently going in many places of the world.</a:t>
            </a:r>
          </a:p>
          <a:p>
            <a:r>
              <a:rPr lang="en-US" dirty="0"/>
              <a:t>It’s conceivable that, in some years, a wide understanding emerges what fields in a structured AI marking metadata would be required, required based on conditions (for example: deep fake in the EU AI act), required only in certain legislations (for example: information pertaining to base content in the AI act or tool identification in the US Schwarz/Kennedy act).</a:t>
            </a:r>
            <a:br>
              <a:rPr lang="en-US" dirty="0"/>
            </a:br>
            <a:r>
              <a:rPr lang="en-US" dirty="0"/>
              <a:t>That would be the right time for the admittedly more efficient structured approach.</a:t>
            </a:r>
          </a:p>
          <a:p>
            <a:endParaRPr lang="en-US" dirty="0"/>
          </a:p>
        </p:txBody>
      </p:sp>
    </p:spTree>
    <p:extLst>
      <p:ext uri="{BB962C8B-B14F-4D97-AF65-F5344CB8AC3E}">
        <p14:creationId xmlns:p14="http://schemas.microsoft.com/office/powerpoint/2010/main" val="33150126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2406E2-807E-0296-AEF6-6D700ED96484}"/>
              </a:ext>
            </a:extLst>
          </p:cNvPr>
          <p:cNvSpPr>
            <a:spLocks noGrp="1"/>
          </p:cNvSpPr>
          <p:nvPr>
            <p:ph type="title"/>
          </p:nvPr>
        </p:nvSpPr>
        <p:spPr/>
        <p:txBody>
          <a:bodyPr/>
          <a:lstStyle/>
          <a:p>
            <a:r>
              <a:rPr lang="en-US" dirty="0"/>
              <a:t>Proposal 2: Structured AI marking SEI	1/3 </a:t>
            </a:r>
          </a:p>
        </p:txBody>
      </p:sp>
      <p:sp>
        <p:nvSpPr>
          <p:cNvPr id="3" name="Content Placeholder 2">
            <a:extLst>
              <a:ext uri="{FF2B5EF4-FFF2-40B4-BE49-F238E27FC236}">
                <a16:creationId xmlns:a16="http://schemas.microsoft.com/office/drawing/2014/main" id="{F17BAF51-B557-4105-AE20-0ADF2B1F6857}"/>
              </a:ext>
            </a:extLst>
          </p:cNvPr>
          <p:cNvSpPr>
            <a:spLocks noGrp="1"/>
          </p:cNvSpPr>
          <p:nvPr>
            <p:ph idx="1"/>
          </p:nvPr>
        </p:nvSpPr>
        <p:spPr/>
        <p:txBody>
          <a:bodyPr>
            <a:normAutofit/>
          </a:bodyPr>
          <a:lstStyle/>
          <a:p>
            <a:pPr marL="0" indent="0">
              <a:buNone/>
            </a:pPr>
            <a:r>
              <a:rPr lang="en-US" dirty="0"/>
              <a:t> </a:t>
            </a:r>
          </a:p>
          <a:p>
            <a:pPr marL="0" indent="0">
              <a:buNone/>
            </a:pPr>
            <a:r>
              <a:rPr lang="en-US" dirty="0"/>
              <a:t> </a:t>
            </a:r>
          </a:p>
          <a:p>
            <a:pPr marL="0" indent="0">
              <a:buNone/>
            </a:pPr>
            <a:r>
              <a:rPr lang="en-US" dirty="0"/>
              <a:t> </a:t>
            </a:r>
          </a:p>
          <a:p>
            <a:pPr marL="0" indent="0">
              <a:buNone/>
            </a:pPr>
            <a:r>
              <a:rPr lang="en-US" dirty="0"/>
              <a:t> </a:t>
            </a:r>
          </a:p>
          <a:p>
            <a:pPr marL="0" indent="0">
              <a:buNone/>
            </a:pPr>
            <a:r>
              <a:rPr lang="en-US" dirty="0"/>
              <a:t> </a:t>
            </a:r>
          </a:p>
          <a:p>
            <a:pPr marL="0" indent="0">
              <a:buNone/>
            </a:pPr>
            <a:r>
              <a:rPr lang="en-US" dirty="0"/>
              <a:t> </a:t>
            </a:r>
          </a:p>
          <a:p>
            <a:pPr marL="0" indent="0">
              <a:buNone/>
            </a:pPr>
            <a:r>
              <a:rPr lang="en-US" dirty="0"/>
              <a:t> </a:t>
            </a:r>
          </a:p>
          <a:p>
            <a:pPr marL="0" indent="0">
              <a:buNone/>
            </a:pPr>
            <a:r>
              <a:rPr lang="en-US" dirty="0"/>
              <a:t> </a:t>
            </a:r>
          </a:p>
          <a:p>
            <a:pPr marL="0" indent="0">
              <a:buNone/>
            </a:pPr>
            <a:endParaRPr lang="en-US" dirty="0"/>
          </a:p>
          <a:p>
            <a:pPr marL="0" indent="0">
              <a:buNone/>
            </a:pPr>
            <a:r>
              <a:rPr lang="en-US" dirty="0"/>
              <a:t> </a:t>
            </a:r>
          </a:p>
        </p:txBody>
      </p:sp>
      <p:graphicFrame>
        <p:nvGraphicFramePr>
          <p:cNvPr id="8" name="Object 7">
            <a:extLst>
              <a:ext uri="{FF2B5EF4-FFF2-40B4-BE49-F238E27FC236}">
                <a16:creationId xmlns:a16="http://schemas.microsoft.com/office/drawing/2014/main" id="{F8E0DE30-A1C3-15DB-18C0-7F86F0F16771}"/>
              </a:ext>
            </a:extLst>
          </p:cNvPr>
          <p:cNvGraphicFramePr>
            <a:graphicFrameLocks noChangeAspect="1"/>
          </p:cNvGraphicFramePr>
          <p:nvPr>
            <p:extLst>
              <p:ext uri="{D42A27DB-BD31-4B8C-83A1-F6EECF244321}">
                <p14:modId xmlns:p14="http://schemas.microsoft.com/office/powerpoint/2010/main" val="3004218869"/>
              </p:ext>
            </p:extLst>
          </p:nvPr>
        </p:nvGraphicFramePr>
        <p:xfrm>
          <a:off x="838199" y="1329505"/>
          <a:ext cx="9745717" cy="6018188"/>
        </p:xfrm>
        <a:graphic>
          <a:graphicData uri="http://schemas.openxmlformats.org/presentationml/2006/ole">
            <mc:AlternateContent xmlns:mc="http://schemas.openxmlformats.org/markup-compatibility/2006">
              <mc:Choice xmlns:v="urn:schemas-microsoft-com:vml" Requires="v">
                <p:oleObj name="Document" r:id="rId2" imgW="5943600" imgH="3670300" progId="Word.Document.12">
                  <p:embed/>
                </p:oleObj>
              </mc:Choice>
              <mc:Fallback>
                <p:oleObj name="Document" r:id="rId2" imgW="5943600" imgH="3670300" progId="Word.Document.12">
                  <p:embed/>
                  <p:pic>
                    <p:nvPicPr>
                      <p:cNvPr id="0" name=""/>
                      <p:cNvPicPr/>
                      <p:nvPr/>
                    </p:nvPicPr>
                    <p:blipFill>
                      <a:blip r:embed="rId3"/>
                      <a:stretch>
                        <a:fillRect/>
                      </a:stretch>
                    </p:blipFill>
                    <p:spPr>
                      <a:xfrm>
                        <a:off x="838199" y="1329505"/>
                        <a:ext cx="9745717" cy="6018188"/>
                      </a:xfrm>
                      <a:prstGeom prst="rect">
                        <a:avLst/>
                      </a:prstGeom>
                    </p:spPr>
                  </p:pic>
                </p:oleObj>
              </mc:Fallback>
            </mc:AlternateContent>
          </a:graphicData>
        </a:graphic>
      </p:graphicFrame>
    </p:spTree>
    <p:extLst>
      <p:ext uri="{BB962C8B-B14F-4D97-AF65-F5344CB8AC3E}">
        <p14:creationId xmlns:p14="http://schemas.microsoft.com/office/powerpoint/2010/main" val="40172481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38BC25-8247-53B7-8C99-BA7C3B3C7CE6}"/>
              </a:ext>
            </a:extLst>
          </p:cNvPr>
          <p:cNvSpPr>
            <a:spLocks noGrp="1"/>
          </p:cNvSpPr>
          <p:nvPr>
            <p:ph type="title"/>
          </p:nvPr>
        </p:nvSpPr>
        <p:spPr/>
        <p:txBody>
          <a:bodyPr/>
          <a:lstStyle/>
          <a:p>
            <a:r>
              <a:rPr lang="en-US" dirty="0"/>
              <a:t>Proposal 2: Structured AI marking SEI	2/3 </a:t>
            </a:r>
          </a:p>
        </p:txBody>
      </p:sp>
      <p:sp>
        <p:nvSpPr>
          <p:cNvPr id="3" name="Content Placeholder 2">
            <a:extLst>
              <a:ext uri="{FF2B5EF4-FFF2-40B4-BE49-F238E27FC236}">
                <a16:creationId xmlns:a16="http://schemas.microsoft.com/office/drawing/2014/main" id="{9AFC6B38-6229-AD36-DA73-C81D809885CF}"/>
              </a:ext>
            </a:extLst>
          </p:cNvPr>
          <p:cNvSpPr>
            <a:spLocks noGrp="1"/>
          </p:cNvSpPr>
          <p:nvPr>
            <p:ph idx="1"/>
          </p:nvPr>
        </p:nvSpPr>
        <p:spPr/>
        <p:txBody>
          <a:bodyPr>
            <a:normAutofit/>
          </a:bodyPr>
          <a:lstStyle/>
          <a:p>
            <a:pPr marL="0" marR="0" indent="0" algn="just" hangingPunct="0">
              <a:spcBef>
                <a:spcPts val="680"/>
              </a:spcBef>
              <a:spcAft>
                <a:spcPts val="0"/>
              </a:spcAft>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b="1" dirty="0" err="1">
                <a:effectLst/>
                <a:latin typeface="Times New Roman" panose="02020603050405020304" pitchFamily="18" charset="0"/>
                <a:ea typeface="Times New Roman" panose="02020603050405020304" pitchFamily="18" charset="0"/>
              </a:rPr>
              <a:t>ai_mark_cancel_flag</a:t>
            </a:r>
            <a:r>
              <a:rPr lang="en-US" sz="1800" b="1" dirty="0">
                <a:effectLst/>
                <a:latin typeface="Times New Roman" panose="02020603050405020304" pitchFamily="18" charset="0"/>
                <a:ea typeface="Times New Roman" panose="02020603050405020304" pitchFamily="18" charset="0"/>
              </a:rPr>
              <a:t>. </a:t>
            </a:r>
            <a:r>
              <a:rPr lang="en-US" sz="1800" b="1" dirty="0" err="1">
                <a:effectLst/>
                <a:latin typeface="Times New Roman" panose="02020603050405020304" pitchFamily="18" charset="0"/>
                <a:ea typeface="Times New Roman" panose="02020603050405020304" pitchFamily="18" charset="0"/>
              </a:rPr>
              <a:t>Ai_mark_persistence_flag</a:t>
            </a:r>
            <a:r>
              <a:rPr lang="en-US" sz="1800" b="1" dirty="0">
                <a:effectLst/>
                <a:latin typeface="Times New Roman" panose="02020603050405020304" pitchFamily="18" charset="0"/>
                <a:ea typeface="Times New Roman" panose="02020603050405020304" pitchFamily="18" charset="0"/>
              </a:rPr>
              <a:t> </a:t>
            </a:r>
            <a:r>
              <a:rPr lang="en-US" sz="1800" dirty="0">
                <a:effectLst/>
                <a:latin typeface="Times New Roman" panose="02020603050405020304" pitchFamily="18" charset="0"/>
                <a:ea typeface="Times New Roman" panose="02020603050405020304" pitchFamily="18" charset="0"/>
              </a:rPr>
              <a:t>defined the usual way.</a:t>
            </a:r>
          </a:p>
          <a:p>
            <a:pPr marL="0" marR="0" indent="0" algn="just" hangingPunct="0">
              <a:spcBef>
                <a:spcPts val="680"/>
              </a:spcBef>
              <a:spcAft>
                <a:spcPts val="0"/>
              </a:spcAft>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800" dirty="0">
              <a:effectLst/>
              <a:latin typeface="Times New Roman" panose="02020603050405020304" pitchFamily="18" charset="0"/>
              <a:ea typeface="Times New Roman" panose="02020603050405020304" pitchFamily="18" charset="0"/>
            </a:endParaRPr>
          </a:p>
          <a:p>
            <a:pPr marL="0" marR="0" indent="0" algn="just" hangingPunct="0">
              <a:spcBef>
                <a:spcPts val="680"/>
              </a:spcBef>
              <a:spcAft>
                <a:spcPts val="0"/>
              </a:spcAft>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b="1" dirty="0" err="1">
                <a:effectLst/>
                <a:latin typeface="Times New Roman" panose="02020603050405020304" pitchFamily="18" charset="0"/>
                <a:ea typeface="Times New Roman" panose="02020603050405020304" pitchFamily="18" charset="0"/>
              </a:rPr>
              <a:t>ai_tool_id_string</a:t>
            </a:r>
            <a:r>
              <a:rPr lang="en-US" sz="1800" b="1" dirty="0">
                <a:effectLst/>
                <a:latin typeface="Times New Roman" panose="02020603050405020304" pitchFamily="18" charset="0"/>
                <a:ea typeface="Times New Roman" panose="02020603050405020304" pitchFamily="18" charset="0"/>
              </a:rPr>
              <a:t> </a:t>
            </a:r>
            <a:r>
              <a:rPr lang="en-US" sz="1800" dirty="0">
                <a:effectLst/>
                <a:latin typeface="Times New Roman" panose="02020603050405020304" pitchFamily="18" charset="0"/>
                <a:ea typeface="Times New Roman" panose="02020603050405020304" pitchFamily="18" charset="0"/>
              </a:rPr>
              <a:t>specifies the generative AI tool used to generate content of the coded picture(s) within the scope of the AI Marking SEI message.  If no </a:t>
            </a:r>
            <a:r>
              <a:rPr lang="en-US" sz="1800" dirty="0" err="1">
                <a:effectLst/>
                <a:latin typeface="Times New Roman" panose="02020603050405020304" pitchFamily="18" charset="0"/>
                <a:ea typeface="Times New Roman" panose="02020603050405020304" pitchFamily="18" charset="0"/>
              </a:rPr>
              <a:t>tool_id</a:t>
            </a:r>
            <a:r>
              <a:rPr lang="en-US" sz="1800" dirty="0">
                <a:effectLst/>
                <a:latin typeface="Times New Roman" panose="02020603050405020304" pitchFamily="18" charset="0"/>
                <a:ea typeface="Times New Roman" panose="02020603050405020304" pitchFamily="18" charset="0"/>
              </a:rPr>
              <a:t> were provided, </a:t>
            </a:r>
            <a:r>
              <a:rPr lang="en-US" sz="1800" dirty="0" err="1">
                <a:effectLst/>
                <a:latin typeface="Times New Roman" panose="02020603050405020304" pitchFamily="18" charset="0"/>
                <a:ea typeface="Times New Roman" panose="02020603050405020304" pitchFamily="18" charset="0"/>
              </a:rPr>
              <a:t>ai_tool_id_string</a:t>
            </a:r>
            <a:r>
              <a:rPr lang="en-US" sz="1800" dirty="0">
                <a:effectLst/>
                <a:latin typeface="Times New Roman" panose="02020603050405020304" pitchFamily="18" charset="0"/>
                <a:ea typeface="Times New Roman" panose="02020603050405020304" pitchFamily="18" charset="0"/>
              </a:rPr>
              <a:t> is of zero length.</a:t>
            </a: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b="1" dirty="0" err="1">
                <a:effectLst/>
                <a:latin typeface="Times New Roman" panose="02020603050405020304" pitchFamily="18" charset="0"/>
                <a:ea typeface="Times New Roman" panose="02020603050405020304" pitchFamily="18" charset="0"/>
              </a:rPr>
              <a:t>ai_timestamp_string</a:t>
            </a:r>
            <a:r>
              <a:rPr lang="en-US" sz="1800" dirty="0">
                <a:effectLst/>
                <a:latin typeface="Times New Roman" panose="02020603050405020304" pitchFamily="18" charset="0"/>
                <a:ea typeface="Times New Roman" panose="02020603050405020304" pitchFamily="18" charset="0"/>
              </a:rPr>
              <a:t> specifies the date and time when the generative AI process than created the content of the coded picture(s) within the scope of the AI Marking SEI message ended.  </a:t>
            </a:r>
            <a:r>
              <a:rPr lang="en-US" sz="1800" dirty="0" err="1">
                <a:effectLst/>
                <a:latin typeface="Times New Roman" panose="02020603050405020304" pitchFamily="18" charset="0"/>
                <a:ea typeface="Times New Roman" panose="02020603050405020304" pitchFamily="18" charset="0"/>
              </a:rPr>
              <a:t>ai_tiemstamp_string</a:t>
            </a:r>
            <a:r>
              <a:rPr lang="en-US" sz="1800" dirty="0">
                <a:effectLst/>
                <a:latin typeface="Times New Roman" panose="02020603050405020304" pitchFamily="18" charset="0"/>
                <a:ea typeface="Times New Roman" panose="02020603050405020304" pitchFamily="18" charset="0"/>
              </a:rPr>
              <a:t> is variable length string following the format as specified in RFC 3339. </a:t>
            </a:r>
          </a:p>
          <a:p>
            <a:pPr marL="0" marR="0" indent="0" algn="just" hangingPunct="0">
              <a:spcBef>
                <a:spcPts val="680"/>
              </a:spcBef>
              <a:spcAft>
                <a:spcPts val="0"/>
              </a:spcAft>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b="1" dirty="0" err="1">
                <a:effectLst/>
                <a:latin typeface="Times New Roman" panose="02020603050405020304" pitchFamily="18" charset="0"/>
                <a:ea typeface="Times New Roman" panose="02020603050405020304" pitchFamily="18" charset="0"/>
              </a:rPr>
              <a:t>ai_person_id_presence_flag</a:t>
            </a:r>
            <a:r>
              <a:rPr lang="en-CA" sz="1800" dirty="0">
                <a:effectLst/>
                <a:latin typeface="Times New Roman" panose="02020603050405020304" pitchFamily="18" charset="0"/>
                <a:ea typeface="Times New Roman" panose="02020603050405020304" pitchFamily="18" charset="0"/>
              </a:rPr>
              <a:t> equal to 1 specifies that </a:t>
            </a:r>
            <a:r>
              <a:rPr lang="en-CA" sz="1800" dirty="0" err="1">
                <a:effectLst/>
                <a:latin typeface="Times New Roman" panose="02020603050405020304" pitchFamily="18" charset="0"/>
                <a:ea typeface="Times New Roman" panose="02020603050405020304" pitchFamily="18" charset="0"/>
              </a:rPr>
              <a:t>ai_person_id</a:t>
            </a:r>
            <a:r>
              <a:rPr lang="en-CA" sz="1800" dirty="0">
                <a:effectLst/>
                <a:latin typeface="Times New Roman" panose="02020603050405020304" pitchFamily="18" charset="0"/>
                <a:ea typeface="Times New Roman" panose="02020603050405020304" pitchFamily="18" charset="0"/>
              </a:rPr>
              <a:t> is present.  </a:t>
            </a:r>
            <a:r>
              <a:rPr lang="en-CA" sz="1800" dirty="0" err="1">
                <a:effectLst/>
                <a:latin typeface="Times New Roman" panose="02020603050405020304" pitchFamily="18" charset="0"/>
                <a:ea typeface="Times New Roman" panose="02020603050405020304" pitchFamily="18" charset="0"/>
              </a:rPr>
              <a:t>ai_person_id_presence_flag</a:t>
            </a:r>
            <a:r>
              <a:rPr lang="en-CA" sz="1800" dirty="0">
                <a:effectLst/>
                <a:latin typeface="Times New Roman" panose="02020603050405020304" pitchFamily="18" charset="0"/>
                <a:ea typeface="Times New Roman" panose="02020603050405020304" pitchFamily="18" charset="0"/>
              </a:rPr>
              <a:t> equal to 0 specifies that </a:t>
            </a:r>
            <a:r>
              <a:rPr lang="en-CA" sz="1800" dirty="0" err="1">
                <a:effectLst/>
                <a:latin typeface="Times New Roman" panose="02020603050405020304" pitchFamily="18" charset="0"/>
                <a:ea typeface="Times New Roman" panose="02020603050405020304" pitchFamily="18" charset="0"/>
              </a:rPr>
              <a:t>ai_person_id</a:t>
            </a:r>
            <a:r>
              <a:rPr lang="en-CA" sz="1800" dirty="0">
                <a:effectLst/>
                <a:latin typeface="Times New Roman" panose="02020603050405020304" pitchFamily="18" charset="0"/>
                <a:ea typeface="Times New Roman" panose="02020603050405020304" pitchFamily="18" charset="0"/>
              </a:rPr>
              <a:t> is not present.</a:t>
            </a:r>
            <a:endParaRPr lang="en-US" sz="1800" dirty="0">
              <a:effectLst/>
              <a:latin typeface="Times New Roman" panose="02020603050405020304" pitchFamily="18" charset="0"/>
              <a:ea typeface="Times New Roman" panose="02020603050405020304" pitchFamily="18" charset="0"/>
            </a:endParaRPr>
          </a:p>
          <a:p>
            <a:pPr marL="0" marR="0" indent="0" algn="just" hangingPunct="0">
              <a:spcBef>
                <a:spcPts val="680"/>
              </a:spcBef>
              <a:spcAft>
                <a:spcPts val="0"/>
              </a:spcAft>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b="1" dirty="0" err="1">
                <a:effectLst/>
                <a:latin typeface="Times New Roman" panose="02020603050405020304" pitchFamily="18" charset="0"/>
                <a:ea typeface="Times New Roman" panose="02020603050405020304" pitchFamily="18" charset="0"/>
              </a:rPr>
              <a:t>ai_person_id</a:t>
            </a:r>
            <a:r>
              <a:rPr lang="en-CA" sz="1800" dirty="0">
                <a:effectLst/>
                <a:latin typeface="Times New Roman" panose="02020603050405020304" pitchFamily="18" charset="0"/>
                <a:ea typeface="Times New Roman" panose="02020603050405020304" pitchFamily="18" charset="0"/>
              </a:rPr>
              <a:t>, when present, specifies the natural or </a:t>
            </a:r>
            <a:r>
              <a:rPr lang="en-US" sz="1800" dirty="0">
                <a:effectLst/>
                <a:latin typeface="Times New Roman" panose="02020603050405020304" pitchFamily="18" charset="0"/>
                <a:ea typeface="Times New Roman" panose="02020603050405020304" pitchFamily="18" charset="0"/>
              </a:rPr>
              <a:t>juridical person that instructed the generative AI to perform the generation of the content of the coded picture(s) within the scope of the AI Marking SEI message.</a:t>
            </a:r>
          </a:p>
          <a:p>
            <a:pPr marL="0" marR="0" indent="0" algn="just" hangingPunct="0">
              <a:spcBef>
                <a:spcPts val="680"/>
              </a:spcBef>
              <a:spcAft>
                <a:spcPts val="0"/>
              </a:spcAft>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b="1" dirty="0" err="1">
                <a:effectLst/>
                <a:latin typeface="Times New Roman" panose="02020603050405020304" pitchFamily="18" charset="0"/>
                <a:ea typeface="Times New Roman" panose="02020603050405020304" pitchFamily="18" charset="0"/>
              </a:rPr>
              <a:t>ai_instruction_present_flag</a:t>
            </a:r>
            <a:r>
              <a:rPr lang="en-US" sz="1800" dirty="0">
                <a:effectLst/>
                <a:latin typeface="Times New Roman" panose="02020603050405020304" pitchFamily="18" charset="0"/>
                <a:ea typeface="Times New Roman" panose="02020603050405020304" pitchFamily="18" charset="0"/>
              </a:rPr>
              <a:t> equal to 1 specifies that instruction is present.  </a:t>
            </a:r>
            <a:r>
              <a:rPr lang="en-US" sz="1800" dirty="0" err="1">
                <a:effectLst/>
                <a:latin typeface="Times New Roman" panose="02020603050405020304" pitchFamily="18" charset="0"/>
                <a:ea typeface="Times New Roman" panose="02020603050405020304" pitchFamily="18" charset="0"/>
              </a:rPr>
              <a:t>ai_instruction_id</a:t>
            </a:r>
            <a:r>
              <a:rPr lang="en-US" sz="1800" dirty="0">
                <a:effectLst/>
                <a:latin typeface="Times New Roman" panose="02020603050405020304" pitchFamily="18" charset="0"/>
                <a:ea typeface="Times New Roman" panose="02020603050405020304" pitchFamily="18" charset="0"/>
              </a:rPr>
              <a:t> equal to 0 specifies that </a:t>
            </a:r>
            <a:r>
              <a:rPr lang="en-US" sz="1800" dirty="0" err="1">
                <a:effectLst/>
                <a:latin typeface="Times New Roman" panose="02020603050405020304" pitchFamily="18" charset="0"/>
                <a:ea typeface="Times New Roman" panose="02020603050405020304" pitchFamily="18" charset="0"/>
              </a:rPr>
              <a:t>ai_instruction</a:t>
            </a:r>
            <a:r>
              <a:rPr lang="en-US" sz="1800" dirty="0">
                <a:effectLst/>
                <a:latin typeface="Times New Roman" panose="02020603050405020304" pitchFamily="18" charset="0"/>
                <a:ea typeface="Times New Roman" panose="02020603050405020304" pitchFamily="18" charset="0"/>
              </a:rPr>
              <a:t> is not present.</a:t>
            </a: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8702764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84E0BB-88D2-DC71-5490-8C4A91D1E199}"/>
              </a:ext>
            </a:extLst>
          </p:cNvPr>
          <p:cNvSpPr>
            <a:spLocks noGrp="1"/>
          </p:cNvSpPr>
          <p:nvPr>
            <p:ph type="title"/>
          </p:nvPr>
        </p:nvSpPr>
        <p:spPr/>
        <p:txBody>
          <a:bodyPr/>
          <a:lstStyle/>
          <a:p>
            <a:r>
              <a:rPr lang="en-US" dirty="0"/>
              <a:t>Proposal 2: Structured AI marking SEI	3/3 </a:t>
            </a:r>
          </a:p>
        </p:txBody>
      </p:sp>
      <p:sp>
        <p:nvSpPr>
          <p:cNvPr id="3" name="Content Placeholder 2">
            <a:extLst>
              <a:ext uri="{FF2B5EF4-FFF2-40B4-BE49-F238E27FC236}">
                <a16:creationId xmlns:a16="http://schemas.microsoft.com/office/drawing/2014/main" id="{737308D8-B819-E648-6B58-C14942955AEB}"/>
              </a:ext>
            </a:extLst>
          </p:cNvPr>
          <p:cNvSpPr>
            <a:spLocks noGrp="1"/>
          </p:cNvSpPr>
          <p:nvPr>
            <p:ph idx="1"/>
          </p:nvPr>
        </p:nvSpPr>
        <p:spPr/>
        <p:txBody>
          <a:bodyPr>
            <a:normAutofit/>
          </a:bodyPr>
          <a:lstStyle/>
          <a:p>
            <a:pPr marL="0" marR="0" indent="0" algn="just" hangingPunct="0">
              <a:spcBef>
                <a:spcPts val="680"/>
              </a:spcBef>
              <a:spcAft>
                <a:spcPts val="0"/>
              </a:spcAft>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b="1" dirty="0" err="1">
                <a:effectLst/>
                <a:latin typeface="Times New Roman" panose="02020603050405020304" pitchFamily="18" charset="0"/>
                <a:ea typeface="Times New Roman" panose="02020603050405020304" pitchFamily="18" charset="0"/>
              </a:rPr>
              <a:t>ai_instruction</a:t>
            </a:r>
            <a:r>
              <a:rPr lang="en-US" sz="1800" dirty="0">
                <a:effectLst/>
                <a:latin typeface="Times New Roman" panose="02020603050405020304" pitchFamily="18" charset="0"/>
                <a:ea typeface="Times New Roman" panose="02020603050405020304" pitchFamily="18" charset="0"/>
              </a:rPr>
              <a:t>, when present, specifies the instructions the generative AI engine used in the generation of the content of the coded picture(s) within the scope of the AI Marking SEI message.  </a:t>
            </a:r>
            <a:r>
              <a:rPr lang="en-US" sz="1800" dirty="0" err="1">
                <a:effectLst/>
                <a:latin typeface="Times New Roman" panose="02020603050405020304" pitchFamily="18" charset="0"/>
                <a:ea typeface="Times New Roman" panose="02020603050405020304" pitchFamily="18" charset="0"/>
              </a:rPr>
              <a:t>ai_instruction</a:t>
            </a:r>
            <a:r>
              <a:rPr lang="en-US" sz="1800" dirty="0">
                <a:effectLst/>
                <a:latin typeface="Times New Roman" panose="02020603050405020304" pitchFamily="18" charset="0"/>
                <a:ea typeface="Times New Roman" panose="02020603050405020304" pitchFamily="18" charset="0"/>
              </a:rPr>
              <a:t> is a free-form string that can be, for example, in the form of an URI pointing to a set of </a:t>
            </a:r>
            <a:r>
              <a:rPr lang="en-US" sz="1800" dirty="0" err="1">
                <a:effectLst/>
                <a:latin typeface="Times New Roman" panose="02020603050405020304" pitchFamily="18" charset="0"/>
                <a:ea typeface="Times New Roman" panose="02020603050405020304" pitchFamily="18" charset="0"/>
              </a:rPr>
              <a:t>instrcutions</a:t>
            </a:r>
            <a:r>
              <a:rPr lang="en-US" sz="1800" dirty="0">
                <a:effectLst/>
                <a:latin typeface="Times New Roman" panose="02020603050405020304" pitchFamily="18" charset="0"/>
                <a:ea typeface="Times New Roman" panose="02020603050405020304" pitchFamily="18" charset="0"/>
              </a:rPr>
              <a:t>, or a free-form text containing the instructions itself.  Parsing and interpreting </a:t>
            </a:r>
            <a:r>
              <a:rPr lang="en-US" sz="1800" dirty="0" err="1">
                <a:effectLst/>
                <a:latin typeface="Times New Roman" panose="02020603050405020304" pitchFamily="18" charset="0"/>
                <a:ea typeface="Times New Roman" panose="02020603050405020304" pitchFamily="18" charset="0"/>
              </a:rPr>
              <a:t>ai_instruction</a:t>
            </a:r>
            <a:r>
              <a:rPr lang="en-US" sz="1800" dirty="0">
                <a:effectLst/>
                <a:latin typeface="Times New Roman" panose="02020603050405020304" pitchFamily="18" charset="0"/>
                <a:ea typeface="Times New Roman" panose="02020603050405020304" pitchFamily="18" charset="0"/>
              </a:rPr>
              <a:t> is out of scope of this </a:t>
            </a:r>
            <a:r>
              <a:rPr lang="en-US" sz="1800" dirty="0" err="1">
                <a:effectLst/>
                <a:latin typeface="Times New Roman" panose="02020603050405020304" pitchFamily="18" charset="0"/>
                <a:ea typeface="Times New Roman" panose="02020603050405020304" pitchFamily="18" charset="0"/>
              </a:rPr>
              <a:t>Recommendation|International</a:t>
            </a:r>
            <a:r>
              <a:rPr lang="en-US" sz="1800" dirty="0">
                <a:effectLst/>
                <a:latin typeface="Times New Roman" panose="02020603050405020304" pitchFamily="18" charset="0"/>
                <a:ea typeface="Times New Roman" panose="02020603050405020304" pitchFamily="18" charset="0"/>
              </a:rPr>
              <a:t> Standard.</a:t>
            </a:r>
          </a:p>
          <a:p>
            <a:pPr marL="0" marR="0" indent="0" algn="just" hangingPunct="0">
              <a:spcBef>
                <a:spcPts val="680"/>
              </a:spcBef>
              <a:spcAft>
                <a:spcPts val="0"/>
              </a:spcAft>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b="1" dirty="0" err="1">
                <a:effectLst/>
                <a:latin typeface="Times New Roman" panose="02020603050405020304" pitchFamily="18" charset="0"/>
                <a:ea typeface="Times New Roman" panose="02020603050405020304" pitchFamily="18" charset="0"/>
              </a:rPr>
              <a:t>ai_base_content_present_flag</a:t>
            </a:r>
            <a:r>
              <a:rPr lang="en-CA" sz="1800" dirty="0">
                <a:effectLst/>
                <a:latin typeface="Times New Roman" panose="02020603050405020304" pitchFamily="18" charset="0"/>
                <a:ea typeface="Times New Roman" panose="02020603050405020304" pitchFamily="18" charset="0"/>
              </a:rPr>
              <a:t> equal to 1 specifies that </a:t>
            </a:r>
            <a:r>
              <a:rPr lang="en-CA" sz="1800" dirty="0" err="1">
                <a:effectLst/>
                <a:latin typeface="Times New Roman" panose="02020603050405020304" pitchFamily="18" charset="0"/>
                <a:ea typeface="Times New Roman" panose="02020603050405020304" pitchFamily="18" charset="0"/>
              </a:rPr>
              <a:t>ai_base_content</a:t>
            </a:r>
            <a:r>
              <a:rPr lang="en-CA" sz="1800" dirty="0">
                <a:effectLst/>
                <a:latin typeface="Times New Roman" panose="02020603050405020304" pitchFamily="18" charset="0"/>
                <a:ea typeface="Times New Roman" panose="02020603050405020304" pitchFamily="18" charset="0"/>
              </a:rPr>
              <a:t> is present.  </a:t>
            </a:r>
            <a:r>
              <a:rPr lang="en-CA" sz="1800" dirty="0" err="1">
                <a:effectLst/>
                <a:latin typeface="Times New Roman" panose="02020603050405020304" pitchFamily="18" charset="0"/>
                <a:ea typeface="Times New Roman" panose="02020603050405020304" pitchFamily="18" charset="0"/>
              </a:rPr>
              <a:t>ai_base_content_present_flag</a:t>
            </a:r>
            <a:r>
              <a:rPr lang="en-CA" sz="1800" dirty="0">
                <a:effectLst/>
                <a:latin typeface="Times New Roman" panose="02020603050405020304" pitchFamily="18" charset="0"/>
                <a:ea typeface="Times New Roman" panose="02020603050405020304" pitchFamily="18" charset="0"/>
              </a:rPr>
              <a:t> equal to 0 specifies that </a:t>
            </a:r>
            <a:r>
              <a:rPr lang="en-CA" sz="1800" dirty="0" err="1">
                <a:effectLst/>
                <a:latin typeface="Times New Roman" panose="02020603050405020304" pitchFamily="18" charset="0"/>
                <a:ea typeface="Times New Roman" panose="02020603050405020304" pitchFamily="18" charset="0"/>
              </a:rPr>
              <a:t>ai_base_content</a:t>
            </a:r>
            <a:r>
              <a:rPr lang="en-CA" sz="1800" dirty="0">
                <a:effectLst/>
                <a:latin typeface="Times New Roman" panose="02020603050405020304" pitchFamily="18" charset="0"/>
                <a:ea typeface="Times New Roman" panose="02020603050405020304" pitchFamily="18" charset="0"/>
              </a:rPr>
              <a:t> is not present.</a:t>
            </a:r>
            <a:endParaRPr lang="en-US" sz="1800" dirty="0">
              <a:effectLst/>
              <a:latin typeface="Times New Roman" panose="02020603050405020304" pitchFamily="18" charset="0"/>
              <a:ea typeface="Times New Roman" panose="02020603050405020304" pitchFamily="18" charset="0"/>
            </a:endParaRPr>
          </a:p>
          <a:p>
            <a:pPr marL="0" marR="0" indent="0" algn="just" hangingPunct="0">
              <a:spcBef>
                <a:spcPts val="680"/>
              </a:spcBef>
              <a:spcAft>
                <a:spcPts val="0"/>
              </a:spcAft>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b="1" dirty="0" err="1">
                <a:effectLst/>
                <a:latin typeface="Times New Roman" panose="02020603050405020304" pitchFamily="18" charset="0"/>
                <a:ea typeface="Times New Roman" panose="02020603050405020304" pitchFamily="18" charset="0"/>
              </a:rPr>
              <a:t>ai_base_content</a:t>
            </a:r>
            <a:r>
              <a:rPr lang="en-CA" sz="1800" b="1" dirty="0">
                <a:effectLst/>
                <a:latin typeface="Times New Roman" panose="02020603050405020304" pitchFamily="18" charset="0"/>
                <a:ea typeface="Times New Roman" panose="02020603050405020304" pitchFamily="18" charset="0"/>
              </a:rPr>
              <a:t>,</a:t>
            </a:r>
            <a:r>
              <a:rPr lang="en-CA" sz="1800" dirty="0">
                <a:effectLst/>
                <a:latin typeface="Times New Roman" panose="02020603050405020304" pitchFamily="18" charset="0"/>
                <a:ea typeface="Times New Roman" panose="02020603050405020304" pitchFamily="18" charset="0"/>
              </a:rPr>
              <a:t> when present, </a:t>
            </a:r>
            <a:r>
              <a:rPr lang="en-US" sz="1800" dirty="0">
                <a:effectLst/>
                <a:latin typeface="Times New Roman" panose="02020603050405020304" pitchFamily="18" charset="0"/>
                <a:ea typeface="Times New Roman" panose="02020603050405020304" pitchFamily="18" charset="0"/>
              </a:rPr>
              <a:t>specifies the content on which the generative AI engine based its generation of the content of the coded picture(s) within the scope of the AI Marking SEI message.  </a:t>
            </a:r>
            <a:r>
              <a:rPr lang="en-US" sz="1800" dirty="0" err="1">
                <a:effectLst/>
                <a:latin typeface="Times New Roman" panose="02020603050405020304" pitchFamily="18" charset="0"/>
                <a:ea typeface="Times New Roman" panose="02020603050405020304" pitchFamily="18" charset="0"/>
              </a:rPr>
              <a:t>ai_base_content</a:t>
            </a:r>
            <a:r>
              <a:rPr lang="en-US" sz="1800" dirty="0">
                <a:effectLst/>
                <a:latin typeface="Times New Roman" panose="02020603050405020304" pitchFamily="18" charset="0"/>
                <a:ea typeface="Times New Roman" panose="02020603050405020304" pitchFamily="18" charset="0"/>
              </a:rPr>
              <a:t> is a free-form string that can be, for example, in the form of an URI pointing to video (in a form acceptable to the generative AI engine), or a free-form text containing instructions for the AI engine of how to obtain the content.  Parsing and interpreting </a:t>
            </a:r>
            <a:r>
              <a:rPr lang="en-US" sz="1800" dirty="0" err="1">
                <a:effectLst/>
                <a:latin typeface="Times New Roman" panose="02020603050405020304" pitchFamily="18" charset="0"/>
                <a:ea typeface="Times New Roman" panose="02020603050405020304" pitchFamily="18" charset="0"/>
              </a:rPr>
              <a:t>ai_base_content</a:t>
            </a:r>
            <a:r>
              <a:rPr lang="en-US" sz="1800" dirty="0">
                <a:effectLst/>
                <a:latin typeface="Times New Roman" panose="02020603050405020304" pitchFamily="18" charset="0"/>
                <a:ea typeface="Times New Roman" panose="02020603050405020304" pitchFamily="18" charset="0"/>
              </a:rPr>
              <a:t> is out of scope of this </a:t>
            </a:r>
            <a:r>
              <a:rPr lang="en-US" sz="1800" dirty="0" err="1">
                <a:effectLst/>
                <a:latin typeface="Times New Roman" panose="02020603050405020304" pitchFamily="18" charset="0"/>
                <a:ea typeface="Times New Roman" panose="02020603050405020304" pitchFamily="18" charset="0"/>
              </a:rPr>
              <a:t>Recommendation|International</a:t>
            </a:r>
            <a:r>
              <a:rPr lang="en-US" sz="1800" dirty="0">
                <a:effectLst/>
                <a:latin typeface="Times New Roman" panose="02020603050405020304" pitchFamily="18" charset="0"/>
                <a:ea typeface="Times New Roman" panose="02020603050405020304" pitchFamily="18" charset="0"/>
              </a:rPr>
              <a:t> Standard.</a:t>
            </a:r>
          </a:p>
          <a:p>
            <a:pPr marL="0" marR="0" indent="0" algn="just" hangingPunct="0">
              <a:spcBef>
                <a:spcPts val="680"/>
              </a:spcBef>
              <a:spcAft>
                <a:spcPts val="0"/>
              </a:spcAft>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b="1" dirty="0" err="1">
                <a:effectLst/>
                <a:latin typeface="Times New Roman" panose="02020603050405020304" pitchFamily="18" charset="0"/>
                <a:ea typeface="Times New Roman" panose="02020603050405020304" pitchFamily="18" charset="0"/>
              </a:rPr>
              <a:t>ai_other_regulatory</a:t>
            </a:r>
            <a:r>
              <a:rPr lang="en-US" sz="1800" dirty="0">
                <a:effectLst/>
                <a:latin typeface="Times New Roman" panose="02020603050405020304" pitchFamily="18" charset="0"/>
                <a:ea typeface="Times New Roman" panose="02020603050405020304" pitchFamily="18" charset="0"/>
              </a:rPr>
              <a:t> is a free-form string and specifies information pertaining to AI marking not covered by the other syntax elements of the AI marking SEI message.  if no such other information is available, </a:t>
            </a:r>
            <a:r>
              <a:rPr lang="en-US" sz="1800" dirty="0" err="1">
                <a:effectLst/>
                <a:latin typeface="Times New Roman" panose="02020603050405020304" pitchFamily="18" charset="0"/>
                <a:ea typeface="Times New Roman" panose="02020603050405020304" pitchFamily="18" charset="0"/>
              </a:rPr>
              <a:t>ai_other_regulatory</a:t>
            </a:r>
            <a:r>
              <a:rPr lang="en-US" sz="1800" dirty="0">
                <a:effectLst/>
                <a:latin typeface="Times New Roman" panose="02020603050405020304" pitchFamily="18" charset="0"/>
                <a:ea typeface="Times New Roman" panose="02020603050405020304" pitchFamily="18" charset="0"/>
              </a:rPr>
              <a:t> shall be of zero length.</a:t>
            </a:r>
          </a:p>
          <a:p>
            <a:endParaRPr lang="en-US" dirty="0"/>
          </a:p>
        </p:txBody>
      </p:sp>
    </p:spTree>
    <p:extLst>
      <p:ext uri="{BB962C8B-B14F-4D97-AF65-F5344CB8AC3E}">
        <p14:creationId xmlns:p14="http://schemas.microsoft.com/office/powerpoint/2010/main" val="413190824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1179</TotalTime>
  <Words>1253</Words>
  <Application>Microsoft Macintosh PowerPoint</Application>
  <PresentationFormat>Widescreen</PresentationFormat>
  <Paragraphs>60</Paragraphs>
  <Slides>8</Slides>
  <Notes>1</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8</vt:i4>
      </vt:variant>
    </vt:vector>
  </HeadingPairs>
  <TitlesOfParts>
    <vt:vector size="14" baseType="lpstr">
      <vt:lpstr>Arial</vt:lpstr>
      <vt:lpstr>Calibri</vt:lpstr>
      <vt:lpstr>Helvetica Neue</vt:lpstr>
      <vt:lpstr>Times New Roman</vt:lpstr>
      <vt:lpstr>Office Theme</vt:lpstr>
      <vt:lpstr>Microsoft Word Document</vt:lpstr>
      <vt:lpstr>AHG9: AI Marking SEI message JVET-AGxxxx</vt:lpstr>
      <vt:lpstr>Need for an AI marking SEI Message</vt:lpstr>
      <vt:lpstr>Hannover Contribution JVET-AF0145 (Panda)</vt:lpstr>
      <vt:lpstr>Proposal 1: AI marking SEI using st(v)  Preferred</vt:lpstr>
      <vt:lpstr>Proposal 1: Structured AI marking SEI</vt:lpstr>
      <vt:lpstr>Proposal 2: Structured AI marking SEI 1/3 </vt:lpstr>
      <vt:lpstr>Proposal 2: Structured AI marking SEI 2/3 </vt:lpstr>
      <vt:lpstr>Proposal 2: Structured AI marking SEI 3/3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Media Lab All-hands Meeting</dc:title>
  <dc:creator>Serena Chen</dc:creator>
  <cp:lastModifiedBy>Stephan Wenger</cp:lastModifiedBy>
  <cp:revision>17</cp:revision>
  <dcterms:created xsi:type="dcterms:W3CDTF">2019-07-31T18:01:41Z</dcterms:created>
  <dcterms:modified xsi:type="dcterms:W3CDTF">2023-12-18T17:02:41Z</dcterms:modified>
</cp:coreProperties>
</file>