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6" r:id="rId2"/>
    <p:sldId id="257" r:id="rId3"/>
    <p:sldId id="258" r:id="rId4"/>
    <p:sldId id="260"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p:restoredTop sz="94626"/>
  </p:normalViewPr>
  <p:slideViewPr>
    <p:cSldViewPr snapToGrid="0" snapToObjects="1">
      <p:cViewPr varScale="1">
        <p:scale>
          <a:sx n="118" d="100"/>
          <a:sy n="118" d="100"/>
        </p:scale>
        <p:origin x="216"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E9E34-FAA6-3A4B-895F-D80AE5470E6E}" type="datetimeFigureOut">
              <a:rPr lang="en-US" smtClean="0"/>
              <a:t>12/18/23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8082BE-3A1F-9E47-A068-0F6DB5DE4E5F}" type="slidenum">
              <a:rPr lang="en-US" smtClean="0"/>
              <a:t>‹#›</a:t>
            </a:fld>
            <a:endParaRPr lang="en-US"/>
          </a:p>
        </p:txBody>
      </p:sp>
    </p:spTree>
    <p:extLst>
      <p:ext uri="{BB962C8B-B14F-4D97-AF65-F5344CB8AC3E}">
        <p14:creationId xmlns:p14="http://schemas.microsoft.com/office/powerpoint/2010/main" val="1426700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座位号：</a:t>
            </a:r>
            <a:r>
              <a:rPr lang="en-US" altLang="zh-CN"/>
              <a:t>25F-062</a:t>
            </a:r>
            <a:endParaRPr lang="en-US"/>
          </a:p>
        </p:txBody>
      </p:sp>
      <p:sp>
        <p:nvSpPr>
          <p:cNvPr id="4" name="Slide Number Placeholder 3"/>
          <p:cNvSpPr>
            <a:spLocks noGrp="1"/>
          </p:cNvSpPr>
          <p:nvPr>
            <p:ph type="sldNum" sz="quarter" idx="10"/>
          </p:nvPr>
        </p:nvSpPr>
        <p:spPr/>
        <p:txBody>
          <a:bodyPr/>
          <a:lstStyle/>
          <a:p>
            <a:fld id="{0E8082BE-3A1F-9E47-A068-0F6DB5DE4E5F}" type="slidenum">
              <a:rPr lang="en-US" smtClean="0"/>
              <a:t>2</a:t>
            </a:fld>
            <a:endParaRPr lang="en-US"/>
          </a:p>
        </p:txBody>
      </p:sp>
    </p:spTree>
    <p:extLst>
      <p:ext uri="{BB962C8B-B14F-4D97-AF65-F5344CB8AC3E}">
        <p14:creationId xmlns:p14="http://schemas.microsoft.com/office/powerpoint/2010/main" val="644629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2309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18676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69509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788962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8EF120-44B2-8F4F-A23D-213F35F1EE7E}" type="datetimeFigureOut">
              <a:rPr lang="en-US" smtClean="0"/>
              <a:t>12/18/23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531507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310769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8EF120-44B2-8F4F-A23D-213F35F1EE7E}" type="datetimeFigureOut">
              <a:rPr lang="en-US" smtClean="0"/>
              <a:t>12/18/23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426034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8EF120-44B2-8F4F-A23D-213F35F1EE7E}" type="datetimeFigureOut">
              <a:rPr lang="en-US" smtClean="0"/>
              <a:t>12/18/23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649026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EF120-44B2-8F4F-A23D-213F35F1EE7E}" type="datetimeFigureOut">
              <a:rPr lang="en-US" smtClean="0"/>
              <a:t>12/18/23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114387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309020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A8EF120-44B2-8F4F-A23D-213F35F1EE7E}" type="datetimeFigureOut">
              <a:rPr lang="en-US" smtClean="0"/>
              <a:t>12/18/23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8D6A1-D5E8-0C46-A880-B544F640286F}" type="slidenum">
              <a:rPr lang="en-US" smtClean="0"/>
              <a:t>‹#›</a:t>
            </a:fld>
            <a:endParaRPr lang="en-US"/>
          </a:p>
        </p:txBody>
      </p:sp>
    </p:spTree>
    <p:extLst>
      <p:ext uri="{BB962C8B-B14F-4D97-AF65-F5344CB8AC3E}">
        <p14:creationId xmlns:p14="http://schemas.microsoft.com/office/powerpoint/2010/main" val="1882424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
            <a:ext cx="12192000" cy="7241126"/>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Helvetica Neue" charset="0"/>
                <a:ea typeface="Helvetica Neue" charset="0"/>
                <a:cs typeface="Helvetica Neue" charset="0"/>
              </a:defRPr>
            </a:lvl1pPr>
          </a:lstStyle>
          <a:p>
            <a:fld id="{CA8EF120-44B2-8F4F-A23D-213F35F1EE7E}" type="datetimeFigureOut">
              <a:rPr lang="en-US" smtClean="0"/>
              <a:pPr/>
              <a:t>12/18/23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Helvetica Neue" charset="0"/>
                <a:ea typeface="Helvetica Neue" charset="0"/>
                <a:cs typeface="Helvetica Neue"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Helvetica Neue" charset="0"/>
                <a:ea typeface="Helvetica Neue" charset="0"/>
                <a:cs typeface="Helvetica Neue" charset="0"/>
              </a:defRPr>
            </a:lvl1pPr>
          </a:lstStyle>
          <a:p>
            <a:fld id="{5A58D6A1-D5E8-0C46-A880-B544F640286F}" type="slidenum">
              <a:rPr lang="en-US" smtClean="0"/>
              <a:pPr/>
              <a:t>‹#›</a:t>
            </a:fld>
            <a:endParaRPr lang="en-US"/>
          </a:p>
        </p:txBody>
      </p:sp>
    </p:spTree>
    <p:extLst>
      <p:ext uri="{BB962C8B-B14F-4D97-AF65-F5344CB8AC3E}">
        <p14:creationId xmlns:p14="http://schemas.microsoft.com/office/powerpoint/2010/main" val="1281316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Helvetica Neue" charset="0"/>
          <a:ea typeface="Helvetica Neue" charset="0"/>
          <a:cs typeface="Helvetica Neue" charset="0"/>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Word_Document.doc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Word_Document1.docx"/><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a:t>AHG9: Copyright SEI message</a:t>
            </a:r>
            <a:br>
              <a:rPr lang="en-US" altLang="zh-CN" dirty="0"/>
            </a:br>
            <a:r>
              <a:rPr lang="en-US" altLang="zh-CN" dirty="0"/>
              <a:t>JVET-</a:t>
            </a:r>
            <a:r>
              <a:rPr lang="en-US" altLang="zh-CN" dirty="0" err="1"/>
              <a:t>AG</a:t>
            </a:r>
            <a:r>
              <a:rPr lang="en-US" altLang="zh-CN" dirty="0" err="1">
                <a:highlight>
                  <a:srgbClr val="FFFF00"/>
                </a:highlight>
              </a:rPr>
              <a:t>xxxx</a:t>
            </a:r>
            <a:endParaRPr lang="en-US" dirty="0">
              <a:highlight>
                <a:srgbClr val="FFFF00"/>
              </a:highlight>
            </a:endParaRPr>
          </a:p>
        </p:txBody>
      </p:sp>
      <p:sp>
        <p:nvSpPr>
          <p:cNvPr id="3" name="Subtitle 2"/>
          <p:cNvSpPr>
            <a:spLocks noGrp="1"/>
          </p:cNvSpPr>
          <p:nvPr>
            <p:ph type="subTitle" idx="1"/>
          </p:nvPr>
        </p:nvSpPr>
        <p:spPr/>
        <p:txBody>
          <a:bodyPr/>
          <a:lstStyle/>
          <a:p>
            <a:r>
              <a:rPr lang="en-US" altLang="zh-CN" dirty="0"/>
              <a:t>Stephan Wenger</a:t>
            </a:r>
            <a:br>
              <a:rPr lang="en-US" altLang="zh-CN" dirty="0"/>
            </a:br>
            <a:r>
              <a:rPr lang="en-US" altLang="zh-CN" dirty="0"/>
              <a:t>Arianne Hinds</a:t>
            </a:r>
            <a:br>
              <a:rPr lang="en-US" altLang="zh-CN" dirty="0"/>
            </a:br>
            <a:r>
              <a:rPr lang="en-US" altLang="zh-CN" dirty="0"/>
              <a:t>Gilles </a:t>
            </a:r>
            <a:r>
              <a:rPr lang="en-US" altLang="zh-CN" dirty="0" err="1"/>
              <a:t>Teniou</a:t>
            </a:r>
            <a:endParaRPr lang="en-US" altLang="zh-CN" dirty="0"/>
          </a:p>
          <a:p>
            <a:r>
              <a:rPr lang="en-US" altLang="zh-CN" dirty="0"/>
              <a:t>Tencent</a:t>
            </a:r>
          </a:p>
        </p:txBody>
      </p:sp>
    </p:spTree>
    <p:extLst>
      <p:ext uri="{BB962C8B-B14F-4D97-AF65-F5344CB8AC3E}">
        <p14:creationId xmlns:p14="http://schemas.microsoft.com/office/powerpoint/2010/main" val="15953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 for a Copyright SEI Message</a:t>
            </a:r>
          </a:p>
        </p:txBody>
      </p:sp>
      <p:sp>
        <p:nvSpPr>
          <p:cNvPr id="3" name="Content Placeholder 2"/>
          <p:cNvSpPr>
            <a:spLocks noGrp="1"/>
          </p:cNvSpPr>
          <p:nvPr>
            <p:ph idx="1"/>
          </p:nvPr>
        </p:nvSpPr>
        <p:spPr/>
        <p:txBody>
          <a:bodyPr>
            <a:normAutofit lnSpcReduction="10000"/>
          </a:bodyPr>
          <a:lstStyle/>
          <a:p>
            <a:r>
              <a:rPr lang="en-US" dirty="0"/>
              <a:t>Situation in standards</a:t>
            </a:r>
          </a:p>
          <a:p>
            <a:pPr lvl="1"/>
            <a:r>
              <a:rPr lang="en-US" dirty="0"/>
              <a:t>A copyright SEI message was present in H.263 Annex W, “Picture Message”, MTYPE == 2</a:t>
            </a:r>
          </a:p>
          <a:p>
            <a:pPr lvl="1"/>
            <a:r>
              <a:rPr lang="en-US" dirty="0"/>
              <a:t>No Copyright SEI message in H.264/H.265/H.266/VSEI</a:t>
            </a:r>
          </a:p>
          <a:p>
            <a:pPr lvl="1"/>
            <a:r>
              <a:rPr lang="en-US" dirty="0"/>
              <a:t>No Copyright SEI message in MPEG elementary streams (ES) that we are aware of</a:t>
            </a:r>
          </a:p>
          <a:p>
            <a:pPr lvl="1"/>
            <a:r>
              <a:rPr lang="en-US" dirty="0"/>
              <a:t>Copyright metadata available in ISOMBFF, certain system layer specs including DASH</a:t>
            </a:r>
          </a:p>
          <a:p>
            <a:r>
              <a:rPr lang="en-US" dirty="0"/>
              <a:t>Situation in the field</a:t>
            </a:r>
          </a:p>
          <a:p>
            <a:pPr lvl="1"/>
            <a:r>
              <a:rPr lang="en-US" dirty="0"/>
              <a:t>Industry at large seems to rely mostly on system-layer marking</a:t>
            </a:r>
          </a:p>
          <a:p>
            <a:pPr lvl="1"/>
            <a:r>
              <a:rPr lang="en-US" dirty="0"/>
              <a:t>Some “squatting” on SEI in at least H.264 (and likely also in H.265, though no bitstream analysis was performed beyond a hex-dump)—</a:t>
            </a:r>
            <a:r>
              <a:rPr lang="en-US" dirty="0" err="1"/>
              <a:t>payloadType</a:t>
            </a:r>
            <a:r>
              <a:rPr lang="en-US" dirty="0"/>
              <a:t> 0x88, followed by ASCII data</a:t>
            </a:r>
          </a:p>
          <a:p>
            <a:r>
              <a:rPr lang="en-US" dirty="0"/>
              <a:t>Why is Elementary Stream ( including video stream) copyright marking desirable</a:t>
            </a:r>
          </a:p>
          <a:p>
            <a:pPr lvl="1"/>
            <a:r>
              <a:rPr lang="en-US" dirty="0"/>
              <a:t>Increasingly we see manipulation of individual ESs even in composed multimedia streams (translations, AI-based manipulations, …)</a:t>
            </a:r>
          </a:p>
          <a:p>
            <a:pPr lvl="1"/>
            <a:r>
              <a:rPr lang="en-US" dirty="0"/>
              <a:t>Copyright is associated with creation and modification.  If the creation/modification involves just one ES of a multimedia stream, then there should be a way to associate a copyright marker only with the actually created/manipulation part of a multimedia a stream</a:t>
            </a:r>
          </a:p>
          <a:p>
            <a:endParaRPr lang="en-US" dirty="0"/>
          </a:p>
        </p:txBody>
      </p:sp>
    </p:spTree>
    <p:extLst>
      <p:ext uri="{BB962C8B-B14F-4D97-AF65-F5344CB8AC3E}">
        <p14:creationId xmlns:p14="http://schemas.microsoft.com/office/powerpoint/2010/main" val="1212073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8D444-AFBD-B555-E005-31B87732D10A}"/>
              </a:ext>
            </a:extLst>
          </p:cNvPr>
          <p:cNvSpPr>
            <a:spLocks noGrp="1"/>
          </p:cNvSpPr>
          <p:nvPr>
            <p:ph type="title"/>
          </p:nvPr>
        </p:nvSpPr>
        <p:spPr/>
        <p:txBody>
          <a:bodyPr/>
          <a:lstStyle/>
          <a:p>
            <a:r>
              <a:rPr lang="en-US" dirty="0"/>
              <a:t>Proposal 1: Copyright Information in </a:t>
            </a:r>
            <a:r>
              <a:rPr lang="en-US" dirty="0" err="1"/>
              <a:t>st</a:t>
            </a:r>
            <a:r>
              <a:rPr lang="en-US" dirty="0"/>
              <a:t>(v) </a:t>
            </a:r>
          </a:p>
        </p:txBody>
      </p:sp>
      <p:sp>
        <p:nvSpPr>
          <p:cNvPr id="3" name="Content Placeholder 2">
            <a:extLst>
              <a:ext uri="{FF2B5EF4-FFF2-40B4-BE49-F238E27FC236}">
                <a16:creationId xmlns:a16="http://schemas.microsoft.com/office/drawing/2014/main" id="{DC408E84-C768-EB1C-B23B-565E17E01108}"/>
              </a:ext>
            </a:extLst>
          </p:cNvPr>
          <p:cNvSpPr>
            <a:spLocks noGrp="1"/>
          </p:cNvSpPr>
          <p:nvPr>
            <p:ph idx="1"/>
          </p:nvPr>
        </p:nvSpPr>
        <p:spPr/>
        <p:txBody>
          <a:bodyPr>
            <a:normAutofit/>
          </a:bodyPr>
          <a:lstStyle/>
          <a:p>
            <a:endParaRPr lang="en-US" dirty="0"/>
          </a:p>
          <a:p>
            <a:pPr marL="0" indent="0">
              <a:buNone/>
            </a:pPr>
            <a:br>
              <a:rPr lang="en-US" dirty="0"/>
            </a:br>
            <a:br>
              <a:rPr lang="en-US" dirty="0"/>
            </a:br>
            <a:br>
              <a:rPr lang="en-US" dirty="0"/>
            </a:br>
            <a:br>
              <a:rPr lang="en-US" dirty="0"/>
            </a:br>
            <a:br>
              <a:rPr lang="en-US" dirty="0"/>
            </a:br>
            <a:br>
              <a:rPr lang="en-US" dirty="0"/>
            </a:br>
            <a:br>
              <a:rPr lang="en-US" dirty="0"/>
            </a:br>
            <a:endParaRPr lang="en-US" dirty="0"/>
          </a:p>
          <a:p>
            <a:pPr marL="0" indent="0">
              <a:buNone/>
            </a:pPr>
            <a:r>
              <a:rPr lang="en-US" b="1" dirty="0" err="1"/>
              <a:t>ci_cancel_flag</a:t>
            </a:r>
            <a:r>
              <a:rPr lang="en-US" b="1" dirty="0"/>
              <a:t>, </a:t>
            </a:r>
            <a:r>
              <a:rPr lang="en-US" b="1" dirty="0" err="1"/>
              <a:t>ci_persistence</a:t>
            </a:r>
            <a:r>
              <a:rPr lang="en-US" b="1" dirty="0"/>
              <a:t>-flag</a:t>
            </a:r>
            <a:r>
              <a:rPr lang="en-US" dirty="0"/>
              <a:t> with the usual semantics</a:t>
            </a: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ci_information</a:t>
            </a:r>
            <a:r>
              <a:rPr lang="en-CA" sz="1800" dirty="0">
                <a:effectLst/>
                <a:latin typeface="Times New Roman" panose="02020603050405020304" pitchFamily="18" charset="0"/>
                <a:ea typeface="Times New Roman" panose="02020603050405020304" pitchFamily="18" charset="0"/>
              </a:rPr>
              <a:t> specifies copyright information that pertains to the picture(s) in the persistence scope defined by </a:t>
            </a:r>
            <a:r>
              <a:rPr lang="en-CA" sz="1800" dirty="0" err="1">
                <a:effectLst/>
                <a:latin typeface="Times New Roman" panose="02020603050405020304" pitchFamily="18" charset="0"/>
                <a:ea typeface="Times New Roman" panose="02020603050405020304" pitchFamily="18" charset="0"/>
              </a:rPr>
              <a:t>ci_cancel_flag</a:t>
            </a:r>
            <a:r>
              <a:rPr lang="en-CA" sz="1800" dirty="0">
                <a:effectLst/>
                <a:latin typeface="Times New Roman" panose="02020603050405020304" pitchFamily="18" charset="0"/>
                <a:ea typeface="Times New Roman" panose="02020603050405020304" pitchFamily="18" charset="0"/>
              </a:rPr>
              <a:t> and </a:t>
            </a:r>
            <a:r>
              <a:rPr lang="en-CA" sz="1800" dirty="0" err="1">
                <a:effectLst/>
                <a:latin typeface="Times New Roman" panose="02020603050405020304" pitchFamily="18" charset="0"/>
                <a:ea typeface="Times New Roman" panose="02020603050405020304" pitchFamily="18" charset="0"/>
              </a:rPr>
              <a:t>ci_persistence_flag</a:t>
            </a:r>
            <a:r>
              <a:rPr lang="en-CA"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457200" lvl="1"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effectLst/>
                <a:latin typeface="Times New Roman" panose="02020603050405020304" pitchFamily="18" charset="0"/>
                <a:ea typeface="Times New Roman" panose="02020603050405020304" pitchFamily="18" charset="0"/>
              </a:rPr>
              <a:t>Informative note: A typical content of </a:t>
            </a:r>
            <a:r>
              <a:rPr lang="en-CA" dirty="0" err="1">
                <a:effectLst/>
                <a:latin typeface="Times New Roman" panose="02020603050405020304" pitchFamily="18" charset="0"/>
                <a:ea typeface="Times New Roman" panose="02020603050405020304" pitchFamily="18" charset="0"/>
              </a:rPr>
              <a:t>ci_information</a:t>
            </a:r>
            <a:r>
              <a:rPr lang="en-CA" dirty="0">
                <a:effectLst/>
                <a:latin typeface="Times New Roman" panose="02020603050405020304" pitchFamily="18" charset="0"/>
                <a:ea typeface="Times New Roman" panose="02020603050405020304" pitchFamily="18" charset="0"/>
              </a:rPr>
              <a:t> includes the string “Copyright” or the “©” symbol, information identifying the copyright owner such as a personal or company name, the year of creation of the content according to the Gregorian calendar, and a use/licensing statement such as “all rights reserved”.</a:t>
            </a:r>
            <a:endParaRPr lang="en-US" dirty="0">
              <a:effectLst/>
              <a:latin typeface="Times New Roman" panose="02020603050405020304" pitchFamily="18" charset="0"/>
              <a:ea typeface="Times New Roman" panose="02020603050405020304" pitchFamily="18" charset="0"/>
            </a:endParaRPr>
          </a:p>
          <a:p>
            <a:pPr marL="0" indent="0">
              <a:buNone/>
            </a:pPr>
            <a:endParaRPr lang="en-US" dirty="0"/>
          </a:p>
          <a:p>
            <a:endParaRPr lang="en-US" dirty="0"/>
          </a:p>
        </p:txBody>
      </p:sp>
      <p:graphicFrame>
        <p:nvGraphicFramePr>
          <p:cNvPr id="8" name="Object 7">
            <a:extLst>
              <a:ext uri="{FF2B5EF4-FFF2-40B4-BE49-F238E27FC236}">
                <a16:creationId xmlns:a16="http://schemas.microsoft.com/office/drawing/2014/main" id="{CD464FEA-ABF4-35E8-F671-8615B1C1E575}"/>
              </a:ext>
            </a:extLst>
          </p:cNvPr>
          <p:cNvGraphicFramePr>
            <a:graphicFrameLocks noChangeAspect="1"/>
          </p:cNvGraphicFramePr>
          <p:nvPr>
            <p:extLst>
              <p:ext uri="{D42A27DB-BD31-4B8C-83A1-F6EECF244321}">
                <p14:modId xmlns:p14="http://schemas.microsoft.com/office/powerpoint/2010/main" val="523729319"/>
              </p:ext>
            </p:extLst>
          </p:nvPr>
        </p:nvGraphicFramePr>
        <p:xfrm>
          <a:off x="860425" y="1376363"/>
          <a:ext cx="10293350" cy="3181350"/>
        </p:xfrm>
        <a:graphic>
          <a:graphicData uri="http://schemas.openxmlformats.org/presentationml/2006/ole">
            <mc:AlternateContent xmlns:mc="http://schemas.openxmlformats.org/markup-compatibility/2006">
              <mc:Choice xmlns:v="urn:schemas-microsoft-com:vml" Requires="v">
                <p:oleObj name="Document" r:id="rId2" imgW="5918200" imgH="1828800" progId="Word.Document.12">
                  <p:embed/>
                </p:oleObj>
              </mc:Choice>
              <mc:Fallback>
                <p:oleObj name="Document" r:id="rId2" imgW="5918200" imgH="1828800" progId="Word.Document.12">
                  <p:embed/>
                  <p:pic>
                    <p:nvPicPr>
                      <p:cNvPr id="0" name=""/>
                      <p:cNvPicPr/>
                      <p:nvPr/>
                    </p:nvPicPr>
                    <p:blipFill>
                      <a:blip r:embed="rId3"/>
                      <a:stretch>
                        <a:fillRect/>
                      </a:stretch>
                    </p:blipFill>
                    <p:spPr>
                      <a:xfrm>
                        <a:off x="860425" y="1376363"/>
                        <a:ext cx="10293350" cy="3181350"/>
                      </a:xfrm>
                      <a:prstGeom prst="rect">
                        <a:avLst/>
                      </a:prstGeom>
                    </p:spPr>
                  </p:pic>
                </p:oleObj>
              </mc:Fallback>
            </mc:AlternateContent>
          </a:graphicData>
        </a:graphic>
      </p:graphicFrame>
    </p:spTree>
    <p:extLst>
      <p:ext uri="{BB962C8B-B14F-4D97-AF65-F5344CB8AC3E}">
        <p14:creationId xmlns:p14="http://schemas.microsoft.com/office/powerpoint/2010/main" val="3267163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406E2-807E-0296-AEF6-6D700ED96484}"/>
              </a:ext>
            </a:extLst>
          </p:cNvPr>
          <p:cNvSpPr>
            <a:spLocks noGrp="1"/>
          </p:cNvSpPr>
          <p:nvPr>
            <p:ph type="title"/>
          </p:nvPr>
        </p:nvSpPr>
        <p:spPr/>
        <p:txBody>
          <a:bodyPr/>
          <a:lstStyle/>
          <a:p>
            <a:r>
              <a:rPr lang="en-US" dirty="0"/>
              <a:t>Proposal 2: Structured Copyright SEI	1/2 </a:t>
            </a:r>
          </a:p>
        </p:txBody>
      </p:sp>
      <p:sp>
        <p:nvSpPr>
          <p:cNvPr id="3" name="Content Placeholder 2">
            <a:extLst>
              <a:ext uri="{FF2B5EF4-FFF2-40B4-BE49-F238E27FC236}">
                <a16:creationId xmlns:a16="http://schemas.microsoft.com/office/drawing/2014/main" id="{F17BAF51-B557-4105-AE20-0ADF2B1F6857}"/>
              </a:ext>
            </a:extLst>
          </p:cNvPr>
          <p:cNvSpPr>
            <a:spLocks noGrp="1"/>
          </p:cNvSpPr>
          <p:nvPr>
            <p:ph idx="1"/>
          </p:nvPr>
        </p:nvSpPr>
        <p:spPr/>
        <p:txBody>
          <a:bodyPr>
            <a:normAutofit lnSpcReduction="10000"/>
          </a:bodyPr>
          <a:lstStyle/>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dirty="0"/>
              <a:t> </a:t>
            </a:r>
          </a:p>
          <a:p>
            <a:pPr marL="0" indent="0">
              <a:buNone/>
            </a:pPr>
            <a:r>
              <a:rPr lang="en-US" b="1" dirty="0" err="1"/>
              <a:t>ci_cancel</a:t>
            </a:r>
            <a:r>
              <a:rPr lang="en-US" b="1" dirty="0"/>
              <a:t>-flag, </a:t>
            </a:r>
            <a:r>
              <a:rPr lang="en-US" b="1" dirty="0" err="1"/>
              <a:t>ci_persistence_flag</a:t>
            </a:r>
            <a:r>
              <a:rPr lang="en-US" b="1" dirty="0"/>
              <a:t> </a:t>
            </a:r>
            <a:r>
              <a:rPr lang="en-US" dirty="0"/>
              <a:t>with the usual semantics</a:t>
            </a:r>
          </a:p>
          <a:p>
            <a:pPr marL="0" indent="0">
              <a:buNone/>
            </a:pPr>
            <a:r>
              <a:rPr lang="en-CA" sz="1800" b="1" dirty="0" err="1">
                <a:effectLst/>
                <a:latin typeface="Times New Roman" panose="02020603050405020304" pitchFamily="18" charset="0"/>
                <a:ea typeface="Times New Roman" panose="02020603050405020304" pitchFamily="18" charset="0"/>
              </a:rPr>
              <a:t>ci_owner</a:t>
            </a:r>
            <a:r>
              <a:rPr lang="en-CA" sz="1800" dirty="0">
                <a:effectLst/>
                <a:latin typeface="Times New Roman" panose="02020603050405020304" pitchFamily="18" charset="0"/>
                <a:ea typeface="Times New Roman" panose="02020603050405020304" pitchFamily="18" charset="0"/>
              </a:rPr>
              <a:t> specifies the owner of the copyright that pertains to the picture(s) in the persistence scope defined by </a:t>
            </a:r>
            <a:r>
              <a:rPr lang="en-CA" sz="1800" dirty="0" err="1">
                <a:effectLst/>
                <a:latin typeface="Times New Roman" panose="02020603050405020304" pitchFamily="18" charset="0"/>
                <a:ea typeface="Times New Roman" panose="02020603050405020304" pitchFamily="18" charset="0"/>
              </a:rPr>
              <a:t>ci_cancel_flag</a:t>
            </a:r>
            <a:r>
              <a:rPr lang="en-CA" sz="1800" dirty="0">
                <a:effectLst/>
                <a:latin typeface="Times New Roman" panose="02020603050405020304" pitchFamily="18" charset="0"/>
                <a:ea typeface="Times New Roman" panose="02020603050405020304" pitchFamily="18" charset="0"/>
              </a:rPr>
              <a:t> and </a:t>
            </a:r>
            <a:r>
              <a:rPr lang="en-CA" sz="1800" dirty="0" err="1">
                <a:effectLst/>
                <a:latin typeface="Times New Roman" panose="02020603050405020304" pitchFamily="18" charset="0"/>
                <a:ea typeface="Times New Roman" panose="02020603050405020304" pitchFamily="18" charset="0"/>
              </a:rPr>
              <a:t>ci_persistence_flag</a:t>
            </a:r>
            <a:r>
              <a:rPr lang="en-CA"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a:p>
            <a:pPr marL="0" indent="0">
              <a:buNone/>
            </a:pPr>
            <a:r>
              <a:rPr lang="en-US" dirty="0"/>
              <a:t> </a:t>
            </a:r>
          </a:p>
        </p:txBody>
      </p:sp>
      <p:graphicFrame>
        <p:nvGraphicFramePr>
          <p:cNvPr id="4" name="Object 3">
            <a:extLst>
              <a:ext uri="{FF2B5EF4-FFF2-40B4-BE49-F238E27FC236}">
                <a16:creationId xmlns:a16="http://schemas.microsoft.com/office/drawing/2014/main" id="{A72623E2-3ECC-4D78-99C6-9CB5C3A4679C}"/>
              </a:ext>
            </a:extLst>
          </p:cNvPr>
          <p:cNvGraphicFramePr>
            <a:graphicFrameLocks noChangeAspect="1"/>
          </p:cNvGraphicFramePr>
          <p:nvPr>
            <p:extLst>
              <p:ext uri="{D42A27DB-BD31-4B8C-83A1-F6EECF244321}">
                <p14:modId xmlns:p14="http://schemas.microsoft.com/office/powerpoint/2010/main" val="1112155440"/>
              </p:ext>
            </p:extLst>
          </p:nvPr>
        </p:nvGraphicFramePr>
        <p:xfrm>
          <a:off x="838200" y="1114310"/>
          <a:ext cx="10179050" cy="3802063"/>
        </p:xfrm>
        <a:graphic>
          <a:graphicData uri="http://schemas.openxmlformats.org/presentationml/2006/ole">
            <mc:AlternateContent xmlns:mc="http://schemas.openxmlformats.org/markup-compatibility/2006">
              <mc:Choice xmlns:v="urn:schemas-microsoft-com:vml" Requires="v">
                <p:oleObj name="Document" r:id="rId2" imgW="5918200" imgH="2209800" progId="Word.Document.12">
                  <p:embed/>
                </p:oleObj>
              </mc:Choice>
              <mc:Fallback>
                <p:oleObj name="Document" r:id="rId2" imgW="5918200" imgH="2209800" progId="Word.Document.12">
                  <p:embed/>
                  <p:pic>
                    <p:nvPicPr>
                      <p:cNvPr id="6" name="Object 5">
                        <a:extLst>
                          <a:ext uri="{FF2B5EF4-FFF2-40B4-BE49-F238E27FC236}">
                            <a16:creationId xmlns:a16="http://schemas.microsoft.com/office/drawing/2014/main" id="{5FF8E2E9-157F-DE0D-78C5-11C996EC5FFA}"/>
                          </a:ext>
                        </a:extLst>
                      </p:cNvPr>
                      <p:cNvPicPr/>
                      <p:nvPr/>
                    </p:nvPicPr>
                    <p:blipFill>
                      <a:blip r:embed="rId3"/>
                      <a:stretch>
                        <a:fillRect/>
                      </a:stretch>
                    </p:blipFill>
                    <p:spPr>
                      <a:xfrm>
                        <a:off x="838200" y="1114310"/>
                        <a:ext cx="10179050" cy="3802063"/>
                      </a:xfrm>
                      <a:prstGeom prst="rect">
                        <a:avLst/>
                      </a:prstGeom>
                    </p:spPr>
                  </p:pic>
                </p:oleObj>
              </mc:Fallback>
            </mc:AlternateContent>
          </a:graphicData>
        </a:graphic>
      </p:graphicFrame>
    </p:spTree>
    <p:extLst>
      <p:ext uri="{BB962C8B-B14F-4D97-AF65-F5344CB8AC3E}">
        <p14:creationId xmlns:p14="http://schemas.microsoft.com/office/powerpoint/2010/main" val="4017248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8BC25-8247-53B7-8C99-BA7C3B3C7CE6}"/>
              </a:ext>
            </a:extLst>
          </p:cNvPr>
          <p:cNvSpPr>
            <a:spLocks noGrp="1"/>
          </p:cNvSpPr>
          <p:nvPr>
            <p:ph type="title"/>
          </p:nvPr>
        </p:nvSpPr>
        <p:spPr/>
        <p:txBody>
          <a:bodyPr/>
          <a:lstStyle/>
          <a:p>
            <a:r>
              <a:rPr lang="en-US" dirty="0"/>
              <a:t>Proposal 2: Structured Copyright SEI	2/2 </a:t>
            </a:r>
          </a:p>
        </p:txBody>
      </p:sp>
      <p:sp>
        <p:nvSpPr>
          <p:cNvPr id="3" name="Content Placeholder 2">
            <a:extLst>
              <a:ext uri="{FF2B5EF4-FFF2-40B4-BE49-F238E27FC236}">
                <a16:creationId xmlns:a16="http://schemas.microsoft.com/office/drawing/2014/main" id="{9AFC6B38-6229-AD36-DA73-C81D809885CF}"/>
              </a:ext>
            </a:extLst>
          </p:cNvPr>
          <p:cNvSpPr>
            <a:spLocks noGrp="1"/>
          </p:cNvSpPr>
          <p:nvPr>
            <p:ph idx="1"/>
          </p:nvPr>
        </p:nvSpPr>
        <p:spPr/>
        <p:txBody>
          <a:bodyPr>
            <a:normAutofit fontScale="92500" lnSpcReduction="10000"/>
          </a:bodyPr>
          <a:lstStyle/>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Times New Roman" panose="02020603050405020304" pitchFamily="18" charset="0"/>
              </a:rPr>
              <a:t>ci_year_plus1886</a:t>
            </a:r>
            <a:r>
              <a:rPr lang="en-CA" sz="1800" dirty="0">
                <a:effectLst/>
                <a:latin typeface="Times New Roman" panose="02020603050405020304" pitchFamily="18" charset="0"/>
                <a:ea typeface="Times New Roman" panose="02020603050405020304" pitchFamily="18" charset="0"/>
              </a:rPr>
              <a:t> specifies the year of creation of the the picture(s) in the persistence scope defined by </a:t>
            </a:r>
            <a:r>
              <a:rPr lang="en-CA" sz="1800" dirty="0" err="1">
                <a:effectLst/>
                <a:latin typeface="Times New Roman" panose="02020603050405020304" pitchFamily="18" charset="0"/>
                <a:ea typeface="Times New Roman" panose="02020603050405020304" pitchFamily="18" charset="0"/>
              </a:rPr>
              <a:t>ci_cancel_flag</a:t>
            </a:r>
            <a:r>
              <a:rPr lang="en-CA" sz="1800" dirty="0">
                <a:effectLst/>
                <a:latin typeface="Times New Roman" panose="02020603050405020304" pitchFamily="18" charset="0"/>
                <a:ea typeface="Times New Roman" panose="02020603050405020304" pitchFamily="18" charset="0"/>
              </a:rPr>
              <a:t> and </a:t>
            </a:r>
            <a:r>
              <a:rPr lang="en-CA" sz="1800" dirty="0" err="1">
                <a:effectLst/>
                <a:latin typeface="Times New Roman" panose="02020603050405020304" pitchFamily="18" charset="0"/>
                <a:ea typeface="Times New Roman" panose="02020603050405020304" pitchFamily="18" charset="0"/>
              </a:rPr>
              <a:t>ci_persistence_flag</a:t>
            </a:r>
            <a:r>
              <a:rPr lang="en-CA" sz="1800" dirty="0">
                <a:effectLst/>
                <a:latin typeface="Times New Roman" panose="02020603050405020304" pitchFamily="18" charset="0"/>
                <a:ea typeface="Times New Roman" panose="02020603050405020304" pitchFamily="18" charset="0"/>
              </a:rPr>
              <a:t> minus 1886 years.</a:t>
            </a:r>
            <a:endParaRPr lang="en-US" dirty="0">
              <a:latin typeface="Times New Roman" panose="02020603050405020304" pitchFamily="18" charset="0"/>
              <a:ea typeface="Times New Roman" panose="02020603050405020304" pitchFamily="18" charset="0"/>
            </a:endParaRPr>
          </a:p>
          <a:p>
            <a:pPr marL="0" marR="0" indent="0" algn="just" hangingPunct="0">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Times New Roman" panose="02020603050405020304" pitchFamily="18" charset="0"/>
              </a:rPr>
              <a:t>ci_information</a:t>
            </a:r>
            <a:r>
              <a:rPr lang="en-CA" sz="1800" dirty="0">
                <a:effectLst/>
                <a:latin typeface="Times New Roman" panose="02020603050405020304" pitchFamily="18" charset="0"/>
                <a:ea typeface="Times New Roman" panose="02020603050405020304" pitchFamily="18" charset="0"/>
              </a:rPr>
              <a:t> specifies copyright information.</a:t>
            </a:r>
            <a:endParaRPr lang="en-US" sz="1800" dirty="0">
              <a:effectLst/>
              <a:latin typeface="Times New Roman" panose="02020603050405020304" pitchFamily="18" charset="0"/>
              <a:ea typeface="Times New Roman" panose="02020603050405020304" pitchFamily="18" charset="0"/>
            </a:endParaRPr>
          </a:p>
          <a:p>
            <a:pPr marL="457200" lvl="1"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effectLst/>
                <a:latin typeface="Times New Roman" panose="02020603050405020304" pitchFamily="18" charset="0"/>
                <a:ea typeface="Times New Roman" panose="02020603050405020304" pitchFamily="18" charset="0"/>
              </a:rPr>
              <a:t>Informative note: A typical content of </a:t>
            </a:r>
            <a:r>
              <a:rPr lang="en-CA" dirty="0" err="1">
                <a:effectLst/>
                <a:latin typeface="Times New Roman" panose="02020603050405020304" pitchFamily="18" charset="0"/>
                <a:ea typeface="Times New Roman" panose="02020603050405020304" pitchFamily="18" charset="0"/>
              </a:rPr>
              <a:t>ci_information</a:t>
            </a:r>
            <a:r>
              <a:rPr lang="en-CA" dirty="0">
                <a:effectLst/>
                <a:latin typeface="Times New Roman" panose="02020603050405020304" pitchFamily="18" charset="0"/>
                <a:ea typeface="Times New Roman" panose="02020603050405020304" pitchFamily="18" charset="0"/>
              </a:rPr>
              <a:t> is a use/licensing statement such as “all rights reserved”.</a:t>
            </a:r>
          </a:p>
          <a:p>
            <a:pPr marL="457200" lvl="1"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dirty="0">
              <a:latin typeface="Times New Roman" panose="02020603050405020304" pitchFamily="18" charset="0"/>
              <a:ea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effectLst/>
                <a:latin typeface="Times New Roman" panose="02020603050405020304" pitchFamily="18" charset="0"/>
                <a:ea typeface="Times New Roman" panose="02020603050405020304" pitchFamily="18" charset="0"/>
              </a:rPr>
              <a:t>Why the u(8) and “plus1886”?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Times New Roman" panose="02020603050405020304" pitchFamily="18" charset="0"/>
              </a:rPr>
              <a:t>c</a:t>
            </a:r>
            <a:r>
              <a:rPr lang="en-CA" dirty="0">
                <a:effectLst/>
                <a:latin typeface="Times New Roman" panose="02020603050405020304" pitchFamily="18" charset="0"/>
                <a:ea typeface="Times New Roman" panose="02020603050405020304" pitchFamily="18" charset="0"/>
              </a:rPr>
              <a:t>i_year_plus1886 specifies the </a:t>
            </a:r>
            <a:r>
              <a:rPr lang="en-CA" i="1" dirty="0">
                <a:effectLst/>
                <a:latin typeface="Times New Roman" panose="02020603050405020304" pitchFamily="18" charset="0"/>
                <a:ea typeface="Times New Roman" panose="02020603050405020304" pitchFamily="18" charset="0"/>
              </a:rPr>
              <a:t>year of creation </a:t>
            </a:r>
            <a:r>
              <a:rPr lang="en-CA" dirty="0">
                <a:effectLst/>
                <a:latin typeface="Times New Roman" panose="02020603050405020304" pitchFamily="18" charset="0"/>
                <a:ea typeface="Times New Roman" panose="02020603050405020304" pitchFamily="18" charset="0"/>
              </a:rPr>
              <a:t>of the work, hence we can mark content with a year of creation between 1886 and 2141 when using the proposed u(8) syntax.</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effectLst/>
                <a:latin typeface="Times New Roman" panose="02020603050405020304" pitchFamily="18" charset="0"/>
                <a:ea typeface="Times New Roman" panose="02020603050405020304" pitchFamily="18" charset="0"/>
              </a:rPr>
              <a:t>The year 1886 is the year where the Berne Convention on </a:t>
            </a:r>
            <a:r>
              <a:rPr lang="en-CA" dirty="0">
                <a:latin typeface="Times New Roman" panose="02020603050405020304" pitchFamily="18" charset="0"/>
                <a:ea typeface="Times New Roman" panose="02020603050405020304" pitchFamily="18" charset="0"/>
              </a:rPr>
              <a:t>C</a:t>
            </a:r>
            <a:r>
              <a:rPr lang="en-CA" dirty="0">
                <a:effectLst/>
                <a:latin typeface="Times New Roman" panose="02020603050405020304" pitchFamily="18" charset="0"/>
                <a:ea typeface="Times New Roman" panose="02020603050405020304" pitchFamily="18" charset="0"/>
              </a:rPr>
              <a:t>opyright was first signed, that established the notion of an internationally recognized copyright regime.</a:t>
            </a:r>
            <a:endParaRPr lang="en-CA" dirty="0">
              <a:latin typeface="Times New Roman" panose="02020603050405020304" pitchFamily="18" charset="0"/>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Times New Roman" panose="02020603050405020304" pitchFamily="18" charset="0"/>
              </a:rPr>
              <a:t>Today, copyright is granted for 70 years after the death of the author.  Historically, the past death period was shorter (50 years).  Any work created before that year is in the public domain, free to use, and hence has greatly diminished need for a copyright marking.</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Times New Roman" panose="02020603050405020304" pitchFamily="18" charset="0"/>
              </a:rPr>
              <a:t>Work created before 1886 is, for all practical purposes, in the public domain: 2024 – (1886+50) == 88, which means that the work would have to be created in 1886 by an author that was, in 1886, at least 88 years old (and lived in a Berne convention signatory state, and, and, and).  Further, for cinematographic work, copyright is extended only 50/70 years after the first release.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702764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1135</TotalTime>
  <Words>701</Words>
  <Application>Microsoft Macintosh PowerPoint</Application>
  <PresentationFormat>Widescreen</PresentationFormat>
  <Paragraphs>46</Paragraphs>
  <Slides>5</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1" baseType="lpstr">
      <vt:lpstr>Arial</vt:lpstr>
      <vt:lpstr>Calibri</vt:lpstr>
      <vt:lpstr>Helvetica Neue</vt:lpstr>
      <vt:lpstr>Times New Roman</vt:lpstr>
      <vt:lpstr>Office Theme</vt:lpstr>
      <vt:lpstr>Microsoft Word Document</vt:lpstr>
      <vt:lpstr>AHG9: Copyright SEI message JVET-AGxxxx</vt:lpstr>
      <vt:lpstr>Need for a Copyright SEI Message</vt:lpstr>
      <vt:lpstr>Proposal 1: Copyright Information in st(v) </vt:lpstr>
      <vt:lpstr>Proposal 2: Structured Copyright SEI 1/2 </vt:lpstr>
      <vt:lpstr>Proposal 2: Structured Copyright SEI 2/2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Lab All-hands Meeting</dc:title>
  <dc:creator>Serena Chen</dc:creator>
  <cp:lastModifiedBy>Stephan Wenger</cp:lastModifiedBy>
  <cp:revision>16</cp:revision>
  <dcterms:created xsi:type="dcterms:W3CDTF">2019-07-31T18:01:41Z</dcterms:created>
  <dcterms:modified xsi:type="dcterms:W3CDTF">2023-12-18T15:06:57Z</dcterms:modified>
</cp:coreProperties>
</file>