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1"/>
  </p:notesMasterIdLst>
  <p:sldIdLst>
    <p:sldId id="278" r:id="rId6"/>
    <p:sldId id="283" r:id="rId7"/>
    <p:sldId id="288" r:id="rId8"/>
    <p:sldId id="289" r:id="rId9"/>
    <p:sldId id="28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10360C-46FB-4A57-B09A-022B35B845BD}" v="12" dt="2022-01-12T10:08:17.0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95" d="100"/>
          <a:sy n="9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11/16/2023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11/16/2023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JVET-AF0139</a:t>
            </a:r>
            <a:br>
              <a:rPr lang="en-US" sz="3200" dirty="0"/>
            </a:br>
            <a:br>
              <a:rPr lang="en-US" sz="3200" dirty="0"/>
            </a:br>
            <a:r>
              <a:rPr lang="en-CA" sz="3200" dirty="0"/>
              <a:t>EE1-3.1</a:t>
            </a:r>
            <a:r>
              <a:rPr lang="en-CA" sz="3200" b="1" dirty="0">
                <a:effectLst/>
                <a:ea typeface="Times New Roman" panose="02020603050405020304" pitchFamily="18" charset="0"/>
              </a:rPr>
              <a:t>: experiments</a:t>
            </a:r>
            <a:r>
              <a:rPr lang="en-CA" sz="3200" dirty="0">
                <a:ea typeface="Times New Roman" panose="02020603050405020304" pitchFamily="18" charset="0"/>
              </a:rPr>
              <a:t> using the models resulting from Oppo’s training cross-check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Thierry Dumas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Franck Galpin, Philippe Bordes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B40ED5-E025-41D6-973B-E1C33878A8C6}"/>
              </a:ext>
            </a:extLst>
          </p:cNvPr>
          <p:cNvSpPr txBox="1">
            <a:spLocks/>
          </p:cNvSpPr>
          <p:nvPr/>
        </p:nvSpPr>
        <p:spPr>
          <a:xfrm>
            <a:off x="467359" y="1146033"/>
            <a:ext cx="1716004" cy="2611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/>
              <a:t>1.1.1. AI configuration</a:t>
            </a:r>
            <a:endParaRPr lang="en-US" sz="1100" dirty="0">
              <a:solidFill>
                <a:srgbClr val="C00000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D3D3594-963B-4BCB-AA0D-04A9061FB620}"/>
              </a:ext>
            </a:extLst>
          </p:cNvPr>
          <p:cNvSpPr txBox="1">
            <a:spLocks/>
          </p:cNvSpPr>
          <p:nvPr/>
        </p:nvSpPr>
        <p:spPr>
          <a:xfrm>
            <a:off x="467357" y="3663745"/>
            <a:ext cx="1809309" cy="2611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/>
              <a:t>1.1.2 RA configuration</a:t>
            </a:r>
            <a:endParaRPr lang="en-US" sz="1100" dirty="0">
              <a:solidFill>
                <a:srgbClr val="C0000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3976570-3B28-9DC6-4E89-2114D7F93461}"/>
              </a:ext>
            </a:extLst>
          </p:cNvPr>
          <p:cNvSpPr txBox="1">
            <a:spLocks/>
          </p:cNvSpPr>
          <p:nvPr/>
        </p:nvSpPr>
        <p:spPr>
          <a:xfrm>
            <a:off x="0" y="139646"/>
            <a:ext cx="121920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US" sz="2000" dirty="0"/>
              <a:t>Experiments over NNVC-6.0 VTM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EC41C42-5E7E-D75B-C7EE-7CA10DC5649A}"/>
              </a:ext>
            </a:extLst>
          </p:cNvPr>
          <p:cNvSpPr txBox="1">
            <a:spLocks/>
          </p:cNvSpPr>
          <p:nvPr/>
        </p:nvSpPr>
        <p:spPr>
          <a:xfrm>
            <a:off x="214604" y="839417"/>
            <a:ext cx="11161726" cy="2688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1.1. EE1-3.1 (--NnIntraPred=1, --NnlfOption=0) with the NN-intra models resulting from Oppo’s training cross-check, quantized in “int16”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EE08087-5B40-39D7-C2AE-AF6030AD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555400"/>
              </p:ext>
            </p:extLst>
          </p:nvPr>
        </p:nvGraphicFramePr>
        <p:xfrm>
          <a:off x="860728" y="1548386"/>
          <a:ext cx="10515602" cy="2053557"/>
        </p:xfrm>
        <a:graphic>
          <a:graphicData uri="http://schemas.openxmlformats.org/drawingml/2006/table">
            <a:tbl>
              <a:tblPr/>
              <a:tblGrid>
                <a:gridCol w="1635982">
                  <a:extLst>
                    <a:ext uri="{9D8B030D-6E8A-4147-A177-3AD203B41FA5}">
                      <a16:colId xmlns:a16="http://schemas.microsoft.com/office/drawing/2014/main" val="938875485"/>
                    </a:ext>
                  </a:extLst>
                </a:gridCol>
                <a:gridCol w="1609442">
                  <a:extLst>
                    <a:ext uri="{9D8B030D-6E8A-4147-A177-3AD203B41FA5}">
                      <a16:colId xmlns:a16="http://schemas.microsoft.com/office/drawing/2014/main" val="2446054983"/>
                    </a:ext>
                  </a:extLst>
                </a:gridCol>
                <a:gridCol w="1056898">
                  <a:extLst>
                    <a:ext uri="{9D8B030D-6E8A-4147-A177-3AD203B41FA5}">
                      <a16:colId xmlns:a16="http://schemas.microsoft.com/office/drawing/2014/main" val="809168299"/>
                    </a:ext>
                  </a:extLst>
                </a:gridCol>
                <a:gridCol w="1056898">
                  <a:extLst>
                    <a:ext uri="{9D8B030D-6E8A-4147-A177-3AD203B41FA5}">
                      <a16:colId xmlns:a16="http://schemas.microsoft.com/office/drawing/2014/main" val="3548787368"/>
                    </a:ext>
                  </a:extLst>
                </a:gridCol>
                <a:gridCol w="992844">
                  <a:extLst>
                    <a:ext uri="{9D8B030D-6E8A-4147-A177-3AD203B41FA5}">
                      <a16:colId xmlns:a16="http://schemas.microsoft.com/office/drawing/2014/main" val="48270002"/>
                    </a:ext>
                  </a:extLst>
                </a:gridCol>
                <a:gridCol w="992844">
                  <a:extLst>
                    <a:ext uri="{9D8B030D-6E8A-4147-A177-3AD203B41FA5}">
                      <a16:colId xmlns:a16="http://schemas.microsoft.com/office/drawing/2014/main" val="1228419656"/>
                    </a:ext>
                  </a:extLst>
                </a:gridCol>
                <a:gridCol w="928790">
                  <a:extLst>
                    <a:ext uri="{9D8B030D-6E8A-4147-A177-3AD203B41FA5}">
                      <a16:colId xmlns:a16="http://schemas.microsoft.com/office/drawing/2014/main" val="2783242138"/>
                    </a:ext>
                  </a:extLst>
                </a:gridCol>
                <a:gridCol w="1120952">
                  <a:extLst>
                    <a:ext uri="{9D8B030D-6E8A-4147-A177-3AD203B41FA5}">
                      <a16:colId xmlns:a16="http://schemas.microsoft.com/office/drawing/2014/main" val="474292827"/>
                    </a:ext>
                  </a:extLst>
                </a:gridCol>
                <a:gridCol w="1120952">
                  <a:extLst>
                    <a:ext uri="{9D8B030D-6E8A-4147-A177-3AD203B41FA5}">
                      <a16:colId xmlns:a16="http://schemas.microsoft.com/office/drawing/2014/main" val="178997713"/>
                    </a:ext>
                  </a:extLst>
                </a:gridCol>
              </a:tblGrid>
              <a:tr h="186687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08347"/>
                  </a:ext>
                </a:extLst>
              </a:tr>
              <a:tr h="186687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Over NNVC-6.0, --NnIntraPred=0, --NnlfOption=0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631992"/>
                  </a:ext>
                </a:extLst>
              </a:tr>
              <a:tr h="186687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EncT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DecT CPU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3779014"/>
                  </a:ext>
                </a:extLst>
              </a:tr>
              <a:tr h="1866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-4.20%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595614"/>
                  </a:ext>
                </a:extLst>
              </a:tr>
              <a:tr h="1866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1013137"/>
                  </a:ext>
                </a:extLst>
              </a:tr>
              <a:tr h="1866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-2.67%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2029613"/>
                  </a:ext>
                </a:extLst>
              </a:tr>
              <a:tr h="1866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6261210"/>
                  </a:ext>
                </a:extLst>
              </a:tr>
              <a:tr h="1866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-4.14%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2332104"/>
                  </a:ext>
                </a:extLst>
              </a:tr>
              <a:tr h="1866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9277764"/>
                  </a:ext>
                </a:extLst>
              </a:tr>
              <a:tr h="1866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988624"/>
                  </a:ext>
                </a:extLst>
              </a:tr>
              <a:tr h="1866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05140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FFF446A-B985-0F5A-CA40-EF6239735B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542520"/>
              </p:ext>
            </p:extLst>
          </p:nvPr>
        </p:nvGraphicFramePr>
        <p:xfrm>
          <a:off x="860727" y="4075482"/>
          <a:ext cx="10515600" cy="2206050"/>
        </p:xfrm>
        <a:graphic>
          <a:graphicData uri="http://schemas.openxmlformats.org/drawingml/2006/table">
            <a:tbl>
              <a:tblPr/>
              <a:tblGrid>
                <a:gridCol w="1643934">
                  <a:extLst>
                    <a:ext uri="{9D8B030D-6E8A-4147-A177-3AD203B41FA5}">
                      <a16:colId xmlns:a16="http://schemas.microsoft.com/office/drawing/2014/main" val="785267772"/>
                    </a:ext>
                  </a:extLst>
                </a:gridCol>
                <a:gridCol w="1601490">
                  <a:extLst>
                    <a:ext uri="{9D8B030D-6E8A-4147-A177-3AD203B41FA5}">
                      <a16:colId xmlns:a16="http://schemas.microsoft.com/office/drawing/2014/main" val="4282943719"/>
                    </a:ext>
                  </a:extLst>
                </a:gridCol>
                <a:gridCol w="1056898">
                  <a:extLst>
                    <a:ext uri="{9D8B030D-6E8A-4147-A177-3AD203B41FA5}">
                      <a16:colId xmlns:a16="http://schemas.microsoft.com/office/drawing/2014/main" val="419467026"/>
                    </a:ext>
                  </a:extLst>
                </a:gridCol>
                <a:gridCol w="1056898">
                  <a:extLst>
                    <a:ext uri="{9D8B030D-6E8A-4147-A177-3AD203B41FA5}">
                      <a16:colId xmlns:a16="http://schemas.microsoft.com/office/drawing/2014/main" val="3415444917"/>
                    </a:ext>
                  </a:extLst>
                </a:gridCol>
                <a:gridCol w="992843">
                  <a:extLst>
                    <a:ext uri="{9D8B030D-6E8A-4147-A177-3AD203B41FA5}">
                      <a16:colId xmlns:a16="http://schemas.microsoft.com/office/drawing/2014/main" val="2188722983"/>
                    </a:ext>
                  </a:extLst>
                </a:gridCol>
                <a:gridCol w="992843">
                  <a:extLst>
                    <a:ext uri="{9D8B030D-6E8A-4147-A177-3AD203B41FA5}">
                      <a16:colId xmlns:a16="http://schemas.microsoft.com/office/drawing/2014/main" val="4083121672"/>
                    </a:ext>
                  </a:extLst>
                </a:gridCol>
                <a:gridCol w="928790">
                  <a:extLst>
                    <a:ext uri="{9D8B030D-6E8A-4147-A177-3AD203B41FA5}">
                      <a16:colId xmlns:a16="http://schemas.microsoft.com/office/drawing/2014/main" val="1052127248"/>
                    </a:ext>
                  </a:extLst>
                </a:gridCol>
                <a:gridCol w="1120952">
                  <a:extLst>
                    <a:ext uri="{9D8B030D-6E8A-4147-A177-3AD203B41FA5}">
                      <a16:colId xmlns:a16="http://schemas.microsoft.com/office/drawing/2014/main" val="2801059313"/>
                    </a:ext>
                  </a:extLst>
                </a:gridCol>
                <a:gridCol w="1120952">
                  <a:extLst>
                    <a:ext uri="{9D8B030D-6E8A-4147-A177-3AD203B41FA5}">
                      <a16:colId xmlns:a16="http://schemas.microsoft.com/office/drawing/2014/main" val="2061994497"/>
                    </a:ext>
                  </a:extLst>
                </a:gridCol>
              </a:tblGrid>
              <a:tr h="200550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Random </a:t>
                      </a:r>
                      <a:r>
                        <a:rPr lang="fr-FR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access</a:t>
                      </a:r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37912"/>
                  </a:ext>
                </a:extLst>
              </a:tr>
              <a:tr h="200550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Over NNVC-6.0, --NnIntraPred=0, --NnlfOption=0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643064"/>
                  </a:ext>
                </a:extLst>
              </a:tr>
              <a:tr h="200550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EncT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DecT CPU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05628"/>
                  </a:ext>
                </a:extLst>
              </a:tr>
              <a:tr h="200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695292"/>
                  </a:ext>
                </a:extLst>
              </a:tr>
              <a:tr h="200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022295"/>
                  </a:ext>
                </a:extLst>
              </a:tr>
              <a:tr h="200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2963407"/>
                  </a:ext>
                </a:extLst>
              </a:tr>
              <a:tr h="200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780394"/>
                  </a:ext>
                </a:extLst>
              </a:tr>
              <a:tr h="200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411617"/>
                  </a:ext>
                </a:extLst>
              </a:tr>
              <a:tr h="200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-1.56%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942071"/>
                  </a:ext>
                </a:extLst>
              </a:tr>
              <a:tr h="200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-0.43%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699148"/>
                  </a:ext>
                </a:extLst>
              </a:tr>
              <a:tr h="200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3516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480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B40ED5-E025-41D6-973B-E1C33878A8C6}"/>
              </a:ext>
            </a:extLst>
          </p:cNvPr>
          <p:cNvSpPr txBox="1">
            <a:spLocks/>
          </p:cNvSpPr>
          <p:nvPr/>
        </p:nvSpPr>
        <p:spPr>
          <a:xfrm>
            <a:off x="467359" y="1146033"/>
            <a:ext cx="1716004" cy="2611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/>
              <a:t>1.2.1. AI configuration</a:t>
            </a:r>
            <a:endParaRPr lang="en-US" sz="1100" dirty="0">
              <a:solidFill>
                <a:srgbClr val="C00000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D3D3594-963B-4BCB-AA0D-04A9061FB620}"/>
              </a:ext>
            </a:extLst>
          </p:cNvPr>
          <p:cNvSpPr txBox="1">
            <a:spLocks/>
          </p:cNvSpPr>
          <p:nvPr/>
        </p:nvSpPr>
        <p:spPr>
          <a:xfrm>
            <a:off x="467357" y="3663745"/>
            <a:ext cx="1809309" cy="2611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/>
              <a:t>1.2.2 RA configuration</a:t>
            </a:r>
            <a:endParaRPr lang="en-US" sz="1100" dirty="0">
              <a:solidFill>
                <a:srgbClr val="C0000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3976570-3B28-9DC6-4E89-2114D7F93461}"/>
              </a:ext>
            </a:extLst>
          </p:cNvPr>
          <p:cNvSpPr txBox="1">
            <a:spLocks/>
          </p:cNvSpPr>
          <p:nvPr/>
        </p:nvSpPr>
        <p:spPr>
          <a:xfrm>
            <a:off x="0" y="139646"/>
            <a:ext cx="121920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1. Experiments over NNVC-6.0 anchor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EC41C42-5E7E-D75B-C7EE-7CA10DC5649A}"/>
              </a:ext>
            </a:extLst>
          </p:cNvPr>
          <p:cNvSpPr txBox="1">
            <a:spLocks/>
          </p:cNvSpPr>
          <p:nvPr/>
        </p:nvSpPr>
        <p:spPr>
          <a:xfrm>
            <a:off x="214604" y="839417"/>
            <a:ext cx="11161726" cy="2688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1.2. EE1-3.1 (--NnIntraPred=1, --NnlfOption=3) with the NN-intra models resulting from Oppo’s training cross-check, quantized in “int16”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8E8B359-B96B-F213-E7F9-FCA7C5183B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240177"/>
              </p:ext>
            </p:extLst>
          </p:nvPr>
        </p:nvGraphicFramePr>
        <p:xfrm>
          <a:off x="860730" y="1545054"/>
          <a:ext cx="10515600" cy="2066999"/>
        </p:xfrm>
        <a:graphic>
          <a:graphicData uri="http://schemas.openxmlformats.org/drawingml/2006/table">
            <a:tbl>
              <a:tblPr/>
              <a:tblGrid>
                <a:gridCol w="1612126">
                  <a:extLst>
                    <a:ext uri="{9D8B030D-6E8A-4147-A177-3AD203B41FA5}">
                      <a16:colId xmlns:a16="http://schemas.microsoft.com/office/drawing/2014/main" val="2712058132"/>
                    </a:ext>
                  </a:extLst>
                </a:gridCol>
                <a:gridCol w="1633298">
                  <a:extLst>
                    <a:ext uri="{9D8B030D-6E8A-4147-A177-3AD203B41FA5}">
                      <a16:colId xmlns:a16="http://schemas.microsoft.com/office/drawing/2014/main" val="2269222931"/>
                    </a:ext>
                  </a:extLst>
                </a:gridCol>
                <a:gridCol w="1056898">
                  <a:extLst>
                    <a:ext uri="{9D8B030D-6E8A-4147-A177-3AD203B41FA5}">
                      <a16:colId xmlns:a16="http://schemas.microsoft.com/office/drawing/2014/main" val="3018332445"/>
                    </a:ext>
                  </a:extLst>
                </a:gridCol>
                <a:gridCol w="1056898">
                  <a:extLst>
                    <a:ext uri="{9D8B030D-6E8A-4147-A177-3AD203B41FA5}">
                      <a16:colId xmlns:a16="http://schemas.microsoft.com/office/drawing/2014/main" val="1847355330"/>
                    </a:ext>
                  </a:extLst>
                </a:gridCol>
                <a:gridCol w="992843">
                  <a:extLst>
                    <a:ext uri="{9D8B030D-6E8A-4147-A177-3AD203B41FA5}">
                      <a16:colId xmlns:a16="http://schemas.microsoft.com/office/drawing/2014/main" val="1657518873"/>
                    </a:ext>
                  </a:extLst>
                </a:gridCol>
                <a:gridCol w="992843">
                  <a:extLst>
                    <a:ext uri="{9D8B030D-6E8A-4147-A177-3AD203B41FA5}">
                      <a16:colId xmlns:a16="http://schemas.microsoft.com/office/drawing/2014/main" val="1725568088"/>
                    </a:ext>
                  </a:extLst>
                </a:gridCol>
                <a:gridCol w="928790">
                  <a:extLst>
                    <a:ext uri="{9D8B030D-6E8A-4147-A177-3AD203B41FA5}">
                      <a16:colId xmlns:a16="http://schemas.microsoft.com/office/drawing/2014/main" val="706787867"/>
                    </a:ext>
                  </a:extLst>
                </a:gridCol>
                <a:gridCol w="1120952">
                  <a:extLst>
                    <a:ext uri="{9D8B030D-6E8A-4147-A177-3AD203B41FA5}">
                      <a16:colId xmlns:a16="http://schemas.microsoft.com/office/drawing/2014/main" val="1365365518"/>
                    </a:ext>
                  </a:extLst>
                </a:gridCol>
                <a:gridCol w="1120952">
                  <a:extLst>
                    <a:ext uri="{9D8B030D-6E8A-4147-A177-3AD203B41FA5}">
                      <a16:colId xmlns:a16="http://schemas.microsoft.com/office/drawing/2014/main" val="4048576317"/>
                    </a:ext>
                  </a:extLst>
                </a:gridCol>
              </a:tblGrid>
              <a:tr h="187909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950403"/>
                  </a:ext>
                </a:extLst>
              </a:tr>
              <a:tr h="187909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Over NNVC-6.0, --NnIntraPred=1, --NnlfOption=3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4327157"/>
                  </a:ext>
                </a:extLst>
              </a:tr>
              <a:tr h="187909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DecT CPU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57217"/>
                  </a:ext>
                </a:extLst>
              </a:tr>
              <a:tr h="18790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2741757"/>
                  </a:ext>
                </a:extLst>
              </a:tr>
              <a:tr h="18790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931222"/>
                  </a:ext>
                </a:extLst>
              </a:tr>
              <a:tr h="18790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859698"/>
                  </a:ext>
                </a:extLst>
              </a:tr>
              <a:tr h="18790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0.74%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495557"/>
                  </a:ext>
                </a:extLst>
              </a:tr>
              <a:tr h="18790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372678"/>
                  </a:ext>
                </a:extLst>
              </a:tr>
              <a:tr h="18790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028763"/>
                  </a:ext>
                </a:extLst>
              </a:tr>
              <a:tr h="18790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187494"/>
                  </a:ext>
                </a:extLst>
              </a:tr>
              <a:tr h="18790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0.42%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270931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A5DEBB-7BF6-2AE5-937A-48A3486C9D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35826"/>
              </p:ext>
            </p:extLst>
          </p:nvPr>
        </p:nvGraphicFramePr>
        <p:xfrm>
          <a:off x="860732" y="4050455"/>
          <a:ext cx="10515598" cy="2206413"/>
        </p:xfrm>
        <a:graphic>
          <a:graphicData uri="http://schemas.openxmlformats.org/drawingml/2006/table">
            <a:tbl>
              <a:tblPr/>
              <a:tblGrid>
                <a:gridCol w="1603068">
                  <a:extLst>
                    <a:ext uri="{9D8B030D-6E8A-4147-A177-3AD203B41FA5}">
                      <a16:colId xmlns:a16="http://schemas.microsoft.com/office/drawing/2014/main" val="3504920544"/>
                    </a:ext>
                  </a:extLst>
                </a:gridCol>
                <a:gridCol w="1642355">
                  <a:extLst>
                    <a:ext uri="{9D8B030D-6E8A-4147-A177-3AD203B41FA5}">
                      <a16:colId xmlns:a16="http://schemas.microsoft.com/office/drawing/2014/main" val="2433257690"/>
                    </a:ext>
                  </a:extLst>
                </a:gridCol>
                <a:gridCol w="1056898">
                  <a:extLst>
                    <a:ext uri="{9D8B030D-6E8A-4147-A177-3AD203B41FA5}">
                      <a16:colId xmlns:a16="http://schemas.microsoft.com/office/drawing/2014/main" val="1948525475"/>
                    </a:ext>
                  </a:extLst>
                </a:gridCol>
                <a:gridCol w="1056898">
                  <a:extLst>
                    <a:ext uri="{9D8B030D-6E8A-4147-A177-3AD203B41FA5}">
                      <a16:colId xmlns:a16="http://schemas.microsoft.com/office/drawing/2014/main" val="908128690"/>
                    </a:ext>
                  </a:extLst>
                </a:gridCol>
                <a:gridCol w="992843">
                  <a:extLst>
                    <a:ext uri="{9D8B030D-6E8A-4147-A177-3AD203B41FA5}">
                      <a16:colId xmlns:a16="http://schemas.microsoft.com/office/drawing/2014/main" val="3492613122"/>
                    </a:ext>
                  </a:extLst>
                </a:gridCol>
                <a:gridCol w="992843">
                  <a:extLst>
                    <a:ext uri="{9D8B030D-6E8A-4147-A177-3AD203B41FA5}">
                      <a16:colId xmlns:a16="http://schemas.microsoft.com/office/drawing/2014/main" val="2614556468"/>
                    </a:ext>
                  </a:extLst>
                </a:gridCol>
                <a:gridCol w="928789">
                  <a:extLst>
                    <a:ext uri="{9D8B030D-6E8A-4147-A177-3AD203B41FA5}">
                      <a16:colId xmlns:a16="http://schemas.microsoft.com/office/drawing/2014/main" val="3947173397"/>
                    </a:ext>
                  </a:extLst>
                </a:gridCol>
                <a:gridCol w="1120952">
                  <a:extLst>
                    <a:ext uri="{9D8B030D-6E8A-4147-A177-3AD203B41FA5}">
                      <a16:colId xmlns:a16="http://schemas.microsoft.com/office/drawing/2014/main" val="3324897515"/>
                    </a:ext>
                  </a:extLst>
                </a:gridCol>
                <a:gridCol w="1120952">
                  <a:extLst>
                    <a:ext uri="{9D8B030D-6E8A-4147-A177-3AD203B41FA5}">
                      <a16:colId xmlns:a16="http://schemas.microsoft.com/office/drawing/2014/main" val="278222434"/>
                    </a:ext>
                  </a:extLst>
                </a:gridCol>
              </a:tblGrid>
              <a:tr h="200583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Random </a:t>
                      </a:r>
                      <a:r>
                        <a:rPr lang="fr-FR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access</a:t>
                      </a:r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7541757"/>
                  </a:ext>
                </a:extLst>
              </a:tr>
              <a:tr h="200583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Over NNVC-6.0, --NnIntraPred=1, --NnlfOption=3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749642"/>
                  </a:ext>
                </a:extLst>
              </a:tr>
              <a:tr h="200583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DecT CPU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697831"/>
                  </a:ext>
                </a:extLst>
              </a:tr>
              <a:tr h="200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279736"/>
                  </a:ext>
                </a:extLst>
              </a:tr>
              <a:tr h="200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569627"/>
                  </a:ext>
                </a:extLst>
              </a:tr>
              <a:tr h="200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800114"/>
                  </a:ext>
                </a:extLst>
              </a:tr>
              <a:tr h="200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461527"/>
                  </a:ext>
                </a:extLst>
              </a:tr>
              <a:tr h="200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4699"/>
                  </a:ext>
                </a:extLst>
              </a:tr>
              <a:tr h="200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4147307"/>
                  </a:ext>
                </a:extLst>
              </a:tr>
              <a:tr h="200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941689"/>
                  </a:ext>
                </a:extLst>
              </a:tr>
              <a:tr h="2005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907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2284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B40ED5-E025-41D6-973B-E1C33878A8C6}"/>
              </a:ext>
            </a:extLst>
          </p:cNvPr>
          <p:cNvSpPr txBox="1">
            <a:spLocks/>
          </p:cNvSpPr>
          <p:nvPr/>
        </p:nvSpPr>
        <p:spPr>
          <a:xfrm>
            <a:off x="467359" y="1146033"/>
            <a:ext cx="1716004" cy="2611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/>
              <a:t>2.1.1. AI configuration</a:t>
            </a:r>
            <a:endParaRPr lang="en-US" sz="1100" dirty="0">
              <a:solidFill>
                <a:srgbClr val="C0000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3976570-3B28-9DC6-4E89-2114D7F93461}"/>
              </a:ext>
            </a:extLst>
          </p:cNvPr>
          <p:cNvSpPr txBox="1">
            <a:spLocks/>
          </p:cNvSpPr>
          <p:nvPr/>
        </p:nvSpPr>
        <p:spPr>
          <a:xfrm>
            <a:off x="0" y="139646"/>
            <a:ext cx="121920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2. Experiments over NNVC-7.0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EC41C42-5E7E-D75B-C7EE-7CA10DC5649A}"/>
              </a:ext>
            </a:extLst>
          </p:cNvPr>
          <p:cNvSpPr txBox="1">
            <a:spLocks/>
          </p:cNvSpPr>
          <p:nvPr/>
        </p:nvSpPr>
        <p:spPr>
          <a:xfrm>
            <a:off x="214604" y="839417"/>
            <a:ext cx="11161726" cy="2688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/>
              <a:t>2.1. EE1-3.1 (--NnIntraPred=1, --NnlfOption=1) with the NN-intra models resulting from Oppo’s training cross-check, quantized in “int16”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69712FC-EE07-7E18-9EDA-63D5895830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643944"/>
              </p:ext>
            </p:extLst>
          </p:nvPr>
        </p:nvGraphicFramePr>
        <p:xfrm>
          <a:off x="861330" y="1554102"/>
          <a:ext cx="10514999" cy="2054580"/>
        </p:xfrm>
        <a:graphic>
          <a:graphicData uri="http://schemas.openxmlformats.org/drawingml/2006/table">
            <a:tbl>
              <a:tblPr/>
              <a:tblGrid>
                <a:gridCol w="1643474">
                  <a:extLst>
                    <a:ext uri="{9D8B030D-6E8A-4147-A177-3AD203B41FA5}">
                      <a16:colId xmlns:a16="http://schemas.microsoft.com/office/drawing/2014/main" val="265616905"/>
                    </a:ext>
                  </a:extLst>
                </a:gridCol>
                <a:gridCol w="1601764">
                  <a:extLst>
                    <a:ext uri="{9D8B030D-6E8A-4147-A177-3AD203B41FA5}">
                      <a16:colId xmlns:a16="http://schemas.microsoft.com/office/drawing/2014/main" val="252717260"/>
                    </a:ext>
                  </a:extLst>
                </a:gridCol>
                <a:gridCol w="1056838">
                  <a:extLst>
                    <a:ext uri="{9D8B030D-6E8A-4147-A177-3AD203B41FA5}">
                      <a16:colId xmlns:a16="http://schemas.microsoft.com/office/drawing/2014/main" val="1483027091"/>
                    </a:ext>
                  </a:extLst>
                </a:gridCol>
                <a:gridCol w="1056838">
                  <a:extLst>
                    <a:ext uri="{9D8B030D-6E8A-4147-A177-3AD203B41FA5}">
                      <a16:colId xmlns:a16="http://schemas.microsoft.com/office/drawing/2014/main" val="1510205741"/>
                    </a:ext>
                  </a:extLst>
                </a:gridCol>
                <a:gridCol w="992786">
                  <a:extLst>
                    <a:ext uri="{9D8B030D-6E8A-4147-A177-3AD203B41FA5}">
                      <a16:colId xmlns:a16="http://schemas.microsoft.com/office/drawing/2014/main" val="276385634"/>
                    </a:ext>
                  </a:extLst>
                </a:gridCol>
                <a:gridCol w="992786">
                  <a:extLst>
                    <a:ext uri="{9D8B030D-6E8A-4147-A177-3AD203B41FA5}">
                      <a16:colId xmlns:a16="http://schemas.microsoft.com/office/drawing/2014/main" val="2080407480"/>
                    </a:ext>
                  </a:extLst>
                </a:gridCol>
                <a:gridCol w="928737">
                  <a:extLst>
                    <a:ext uri="{9D8B030D-6E8A-4147-A177-3AD203B41FA5}">
                      <a16:colId xmlns:a16="http://schemas.microsoft.com/office/drawing/2014/main" val="4050315431"/>
                    </a:ext>
                  </a:extLst>
                </a:gridCol>
                <a:gridCol w="1120888">
                  <a:extLst>
                    <a:ext uri="{9D8B030D-6E8A-4147-A177-3AD203B41FA5}">
                      <a16:colId xmlns:a16="http://schemas.microsoft.com/office/drawing/2014/main" val="608138827"/>
                    </a:ext>
                  </a:extLst>
                </a:gridCol>
                <a:gridCol w="1120888">
                  <a:extLst>
                    <a:ext uri="{9D8B030D-6E8A-4147-A177-3AD203B41FA5}">
                      <a16:colId xmlns:a16="http://schemas.microsoft.com/office/drawing/2014/main" val="3075106147"/>
                    </a:ext>
                  </a:extLst>
                </a:gridCol>
              </a:tblGrid>
              <a:tr h="186780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872478"/>
                  </a:ext>
                </a:extLst>
              </a:tr>
              <a:tr h="186780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Over NNVC-7.0, --NnIntraPred=1, --</a:t>
                      </a:r>
                      <a:r>
                        <a:rPr lang="fr-FR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NnlfOption</a:t>
                      </a:r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=1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0053230"/>
                  </a:ext>
                </a:extLst>
              </a:tr>
              <a:tr h="186780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V-PSNR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V-MSIM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DecT</a:t>
                      </a:r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CPU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066332"/>
                  </a:ext>
                </a:extLst>
              </a:tr>
              <a:tr h="1867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24763"/>
                  </a:ext>
                </a:extLst>
              </a:tr>
              <a:tr h="1867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329701"/>
                  </a:ext>
                </a:extLst>
              </a:tr>
              <a:tr h="1867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50679"/>
                  </a:ext>
                </a:extLst>
              </a:tr>
              <a:tr h="1867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0.85%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319273"/>
                  </a:ext>
                </a:extLst>
              </a:tr>
              <a:tr h="1867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0.42%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732643"/>
                  </a:ext>
                </a:extLst>
              </a:tr>
              <a:tr h="1867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055374"/>
                  </a:ext>
                </a:extLst>
              </a:tr>
              <a:tr h="1867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342183"/>
                  </a:ext>
                </a:extLst>
              </a:tr>
              <a:tr h="1867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0.49%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965673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C39D128D-58D2-6F86-BBBE-EDB227157B24}"/>
              </a:ext>
            </a:extLst>
          </p:cNvPr>
          <p:cNvSpPr/>
          <p:nvPr/>
        </p:nvSpPr>
        <p:spPr>
          <a:xfrm>
            <a:off x="2472855" y="919037"/>
            <a:ext cx="1200647" cy="26881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0D6441-FF0C-49B4-D664-8302C90AD29D}"/>
              </a:ext>
            </a:extLst>
          </p:cNvPr>
          <p:cNvSpPr txBox="1"/>
          <p:nvPr/>
        </p:nvSpPr>
        <p:spPr>
          <a:xfrm>
            <a:off x="2719346" y="1187851"/>
            <a:ext cx="1119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rgbClr val="FFC000"/>
                </a:solidFill>
              </a:rPr>
              <a:t>LOP.2 on</a:t>
            </a:r>
            <a:endParaRPr lang="fr-FR" sz="2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073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11/16/2023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0" y="139646"/>
            <a:ext cx="121920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3. Conclusion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BE55D56-E66E-B6C8-BB6E-F83443F7A968}"/>
              </a:ext>
            </a:extLst>
          </p:cNvPr>
          <p:cNvSpPr txBox="1">
            <a:spLocks/>
          </p:cNvSpPr>
          <p:nvPr/>
        </p:nvSpPr>
        <p:spPr>
          <a:xfrm>
            <a:off x="480060" y="2100482"/>
            <a:ext cx="10157459" cy="672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b="1" dirty="0"/>
              <a:t>Suggestion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/>
              <a:t>Putting the models resulting from Oppo’s training cross-check into the low-complexity version of the NN-based intra prediction mode in NNVC-7.1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CA" sz="1100" dirty="0">
              <a:ea typeface="Times New Roman" panose="02020603050405020304" pitchFamily="18" charset="0"/>
            </a:endParaRP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83EB16E1-8719-8EAD-D295-793F9D0A7C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536910"/>
              </p:ext>
            </p:extLst>
          </p:nvPr>
        </p:nvGraphicFramePr>
        <p:xfrm>
          <a:off x="480061" y="867411"/>
          <a:ext cx="10949939" cy="9923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5851">
                  <a:extLst>
                    <a:ext uri="{9D8B030D-6E8A-4147-A177-3AD203B41FA5}">
                      <a16:colId xmlns:a16="http://schemas.microsoft.com/office/drawing/2014/main" val="3169043263"/>
                    </a:ext>
                  </a:extLst>
                </a:gridCol>
                <a:gridCol w="2926543">
                  <a:extLst>
                    <a:ext uri="{9D8B030D-6E8A-4147-A177-3AD203B41FA5}">
                      <a16:colId xmlns:a16="http://schemas.microsoft.com/office/drawing/2014/main" val="83331740"/>
                    </a:ext>
                  </a:extLst>
                </a:gridCol>
                <a:gridCol w="4827545">
                  <a:extLst>
                    <a:ext uri="{9D8B030D-6E8A-4147-A177-3AD203B41FA5}">
                      <a16:colId xmlns:a16="http://schemas.microsoft.com/office/drawing/2014/main" val="3616910798"/>
                    </a:ext>
                  </a:extLst>
                </a:gridCol>
              </a:tblGrid>
              <a:tr h="393431"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noProof="0" dirty="0">
                          <a:solidFill>
                            <a:schemeClr val="tx1"/>
                          </a:solidFill>
                        </a:rPr>
                        <a:t>mean BD-rate gains of NNVC-6.0 (--NnIntraPred=1, --NnlfOption=3) with JVET-AF0139</a:t>
                      </a:r>
                    </a:p>
                    <a:p>
                      <a:pPr algn="ctr"/>
                      <a:r>
                        <a:rPr lang="en-US" sz="1100" noProof="0" dirty="0">
                          <a:solidFill>
                            <a:schemeClr val="tx1"/>
                          </a:solidFill>
                        </a:rPr>
                        <a:t>with respect to NNVC-6.0 anchor (--NnIntraPred=1, --NnlfOption=3)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100" noProof="0" dirty="0">
                          <a:solidFill>
                            <a:schemeClr val="tx1"/>
                          </a:solidFill>
                        </a:rPr>
                        <a:t>change in the worst-case complexity of the NN-based intra prediction mode via JVET-AF0139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4439671"/>
                  </a:ext>
                </a:extLst>
              </a:tr>
              <a:tr h="238869">
                <a:tc>
                  <a:txBody>
                    <a:bodyPr/>
                    <a:lstStyle/>
                    <a:p>
                      <a:pPr algn="ctr"/>
                      <a:r>
                        <a:rPr lang="en-US" sz="1100" b="1" noProof="0" dirty="0">
                          <a:solidFill>
                            <a:schemeClr val="tx1"/>
                          </a:solidFill>
                        </a:rPr>
                        <a:t>AI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noProof="0" dirty="0">
                          <a:solidFill>
                            <a:schemeClr val="tx1"/>
                          </a:solidFill>
                        </a:rPr>
                        <a:t>RA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904073"/>
                  </a:ext>
                </a:extLst>
              </a:tr>
              <a:tr h="3065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</a:rPr>
                        <a:t>0.37%</a:t>
                      </a:r>
                      <a:endParaRPr lang="en-US" sz="1100" b="1" noProof="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noProof="0" dirty="0">
                          <a:solidFill>
                            <a:srgbClr val="C00000"/>
                          </a:solidFill>
                        </a:rPr>
                        <a:t>0.11%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noProof="0" dirty="0">
                          <a:solidFill>
                            <a:srgbClr val="C00000"/>
                          </a:solidFill>
                        </a:rPr>
                        <a:t>-3 </a:t>
                      </a:r>
                      <a:r>
                        <a:rPr lang="en-US" sz="1100" b="1" noProof="0" dirty="0" err="1">
                          <a:solidFill>
                            <a:srgbClr val="C00000"/>
                          </a:solidFill>
                        </a:rPr>
                        <a:t>kMACs</a:t>
                      </a:r>
                      <a:r>
                        <a:rPr lang="en-US" sz="1100" b="1" noProof="0" dirty="0">
                          <a:solidFill>
                            <a:srgbClr val="C00000"/>
                          </a:solidFill>
                        </a:rPr>
                        <a:t>/pixel 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</a:rPr>
                        <a:t>(from 7.8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</a:rPr>
                        <a:t>kMACs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</a:rPr>
                        <a:t>/pixel to 4.8 </a:t>
                      </a:r>
                      <a:r>
                        <a:rPr lang="en-US" sz="1100" noProof="0" dirty="0" err="1">
                          <a:solidFill>
                            <a:schemeClr val="tx1"/>
                          </a:solidFill>
                        </a:rPr>
                        <a:t>kMACs</a:t>
                      </a:r>
                      <a:r>
                        <a:rPr lang="en-US" sz="1100" noProof="0" dirty="0">
                          <a:solidFill>
                            <a:schemeClr val="tx1"/>
                          </a:solidFill>
                        </a:rPr>
                        <a:t>/pixel)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648847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071197-1A50-4A1D-6BED-9122B777BF47}"/>
              </a:ext>
            </a:extLst>
          </p:cNvPr>
          <p:cNvSpPr txBox="1">
            <a:spLocks/>
          </p:cNvSpPr>
          <p:nvPr/>
        </p:nvSpPr>
        <p:spPr>
          <a:xfrm>
            <a:off x="480061" y="2904935"/>
            <a:ext cx="9793492" cy="672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b="1" dirty="0"/>
              <a:t>Acknowledgments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dirty="0"/>
              <a:t>Many thanks to </a:t>
            </a:r>
            <a:r>
              <a:rPr lang="en-US" sz="1100" b="1" dirty="0">
                <a:solidFill>
                  <a:srgbClr val="C00000"/>
                </a:solidFill>
              </a:rPr>
              <a:t>Oppo</a:t>
            </a:r>
            <a:r>
              <a:rPr lang="en-US" sz="1100" dirty="0"/>
              <a:t> and </a:t>
            </a:r>
            <a:r>
              <a:rPr lang="en-US" sz="1100" b="1" dirty="0">
                <a:solidFill>
                  <a:srgbClr val="C00000"/>
                </a:solidFill>
              </a:rPr>
              <a:t>Qualcomm</a:t>
            </a:r>
            <a:r>
              <a:rPr lang="en-US" sz="1100" dirty="0"/>
              <a:t> for cross-checking the training of JVET-AF0139.</a:t>
            </a:r>
            <a:endParaRPr lang="en-CA" sz="11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530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5" ma:contentTypeDescription="My Content Type" ma:contentTypeScope="" ma:versionID="78ca1e752426a52f0d391c53b4a1c1d9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5385fe265d226f3aa20533b2605e3749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540012FB-DD5C-4F9B-BEE2-B45BABD7A31C"/>
    <ds:schemaRef ds:uri="41e335c9-c7dd-45dc-84b8-eddb87d3556b"/>
    <ds:schemaRef ds:uri="540012fb-dd5c-4f9b-bee2-b45babd7a31c"/>
    <ds:schemaRef ds:uri="9370b037-d122-4fa6-98b2-d3ea85b5d53b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59719FB7-32FE-4E1B-8B08-194163FF94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2776</TotalTime>
  <Words>1193</Words>
  <Application>Microsoft Office PowerPoint</Application>
  <PresentationFormat>Widescreen</PresentationFormat>
  <Paragraphs>439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Times New Roman</vt:lpstr>
      <vt:lpstr>Office Theme</vt:lpstr>
      <vt:lpstr>JVET-AF0139  EE1-3.1: experiments using the models resulting from Oppo’s training cross-check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Franck Galpin</cp:lastModifiedBy>
  <cp:revision>551</cp:revision>
  <dcterms:created xsi:type="dcterms:W3CDTF">2021-03-31T15:29:37Z</dcterms:created>
  <dcterms:modified xsi:type="dcterms:W3CDTF">2023-11-16T13:52:35Z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