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5"/>
  </p:notesMasterIdLst>
  <p:handoutMasterIdLst>
    <p:handoutMasterId r:id="rId6"/>
  </p:handoutMasterIdLst>
  <p:sldIdLst>
    <p:sldId id="2142533612" r:id="rId2"/>
    <p:sldId id="2142533609" r:id="rId3"/>
    <p:sldId id="2142533613"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612"/>
            <p14:sldId id="2142533609"/>
            <p14:sldId id="214253361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C109D3-77C4-4FEF-9B2F-4039D14E3144}" v="7" dt="2023-11-17T06:17:13.1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311" autoAdjust="0"/>
  </p:normalViewPr>
  <p:slideViewPr>
    <p:cSldViewPr snapToGrid="0">
      <p:cViewPr varScale="1">
        <p:scale>
          <a:sx n="112" d="100"/>
          <a:sy n="112" d="100"/>
        </p:scale>
        <p:origin x="414" y="96"/>
      </p:cViewPr>
      <p:guideLst/>
    </p:cSldViewPr>
  </p:slideViewPr>
  <p:outlineViewPr>
    <p:cViewPr>
      <p:scale>
        <a:sx n="33" d="100"/>
        <a:sy n="33" d="100"/>
      </p:scale>
      <p:origin x="0" y="-144384"/>
    </p:cViewPr>
  </p:outlineViewPr>
  <p:notesTextViewPr>
    <p:cViewPr>
      <p:scale>
        <a:sx n="1" d="1"/>
        <a:sy n="1" d="1"/>
      </p:scale>
      <p:origin x="0" y="0"/>
    </p:cViewPr>
  </p:notesTextViewPr>
  <p:sorterViewPr>
    <p:cViewPr varScale="1">
      <p:scale>
        <a:sx n="1" d="1"/>
        <a:sy n="1" d="1"/>
      </p:scale>
      <p:origin x="0" y="-558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11/16/2023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16.11.2023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28448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DA9BD4B6-2425-BB73-59A1-48C2AAAAD400}"/>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722ABFC3-157C-C0E4-DA8B-80E18DAD1BEC}"/>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F733B71-D555-941E-8384-FA2B78E9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73E3A743-A15B-FB4C-BEF7-099512A606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C42ABEF2-6954-6E10-9F6A-D9762ADCCB58}"/>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E5A8B1D4-C59D-98CB-5E9E-DD01E14C9A49}"/>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C19F3497-BE7B-EED0-EF42-BE38199946CE}"/>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5323572D-CC57-61FF-8DE1-810CB61B9EE2}"/>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2">
                    <a:lumMod val="40000"/>
                    <a:lumOff val="60000"/>
                  </a:schemeClr>
                </a:solidFill>
              </a:rPr>
              <a:t>Confidential – Qualcomm Technologies, Inc.</a:t>
            </a:r>
            <a:br>
              <a:rPr lang="en-US" dirty="0">
                <a:solidFill>
                  <a:schemeClr val="accent2">
                    <a:lumMod val="40000"/>
                    <a:lumOff val="60000"/>
                  </a:schemeClr>
                </a:solidFill>
              </a:rPr>
            </a:br>
            <a:r>
              <a:rPr lang="en-US" dirty="0">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40000"/>
                    <a:lumOff val="60000"/>
                  </a:schemeClr>
                </a:solidFill>
              </a:rPr>
              <a:t>Confidential – Qualcomm Technologies, Inc.</a:t>
            </a:r>
            <a:br>
              <a:rPr lang="en-US" dirty="0">
                <a:solidFill>
                  <a:schemeClr val="accent6">
                    <a:lumMod val="40000"/>
                    <a:lumOff val="60000"/>
                  </a:schemeClr>
                </a:solidFill>
              </a:rPr>
            </a:br>
            <a:r>
              <a:rPr lang="en-US" dirty="0">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5">
                    <a:lumMod val="40000"/>
                    <a:lumOff val="60000"/>
                  </a:schemeClr>
                </a:solidFill>
              </a:rPr>
              <a:t>Confidential – Qualcomm Technologies, Inc.</a:t>
            </a:r>
            <a:br>
              <a:rPr lang="en-US" dirty="0">
                <a:solidFill>
                  <a:schemeClr val="accent5">
                    <a:lumMod val="40000"/>
                    <a:lumOff val="60000"/>
                  </a:schemeClr>
                </a:solidFill>
              </a:rPr>
            </a:br>
            <a:r>
              <a:rPr lang="en-US" dirty="0">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30964"/>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483A49E2-03F1-FB81-4857-480C3233491E}"/>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D4E47903-071B-4212-ECFD-B7A2055B0278}"/>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30964"/>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ED49A75-06CD-3502-6C3D-84B03760AF3D}"/>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89453F4E-8993-0315-6CE9-8ADDAD84B08F}"/>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
        <p:nvSpPr>
          <p:cNvPr id="4" name="Freeform 5">
            <a:extLst>
              <a:ext uri="{FF2B5EF4-FFF2-40B4-BE49-F238E27FC236}">
                <a16:creationId xmlns:a16="http://schemas.microsoft.com/office/drawing/2014/main" id="{611395AE-F788-800D-F496-A47372190BB0}"/>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5" name="TextBox 4">
            <a:extLst>
              <a:ext uri="{FF2B5EF4-FFF2-40B4-BE49-F238E27FC236}">
                <a16:creationId xmlns:a16="http://schemas.microsoft.com/office/drawing/2014/main" id="{E1016209-6557-3175-B875-D7CC1341262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grpSp>
        <p:nvGrpSpPr>
          <p:cNvPr id="6" name="Group 5">
            <a:extLst>
              <a:ext uri="{FF2B5EF4-FFF2-40B4-BE49-F238E27FC236}">
                <a16:creationId xmlns:a16="http://schemas.microsoft.com/office/drawing/2014/main" id="{80DD8E69-F0E7-3AD8-0D85-D203D513A27E}"/>
              </a:ext>
            </a:extLst>
          </p:cNvPr>
          <p:cNvGrpSpPr/>
          <p:nvPr userDrawn="1"/>
        </p:nvGrpSpPr>
        <p:grpSpPr>
          <a:xfrm>
            <a:off x="1710812" y="5611728"/>
            <a:ext cx="1036171" cy="137160"/>
            <a:chOff x="2442332" y="4081331"/>
            <a:chExt cx="1036171" cy="137160"/>
          </a:xfrm>
          <a:solidFill>
            <a:schemeClr val="bg1"/>
          </a:solidFill>
        </p:grpSpPr>
        <p:sp>
          <p:nvSpPr>
            <p:cNvPr id="7" name="Freeform 12">
              <a:extLst>
                <a:ext uri="{FF2B5EF4-FFF2-40B4-BE49-F238E27FC236}">
                  <a16:creationId xmlns:a16="http://schemas.microsoft.com/office/drawing/2014/main" id="{55F0E7AD-2925-6ED5-D4A9-7F0013BB89FD}"/>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8" name="Group 5">
              <a:extLst>
                <a:ext uri="{FF2B5EF4-FFF2-40B4-BE49-F238E27FC236}">
                  <a16:creationId xmlns:a16="http://schemas.microsoft.com/office/drawing/2014/main" id="{BFB7A35B-2DC5-171E-DD09-ED9DC5131CDE}"/>
                </a:ext>
              </a:extLst>
            </p:cNvPr>
            <p:cNvGrpSpPr>
              <a:grpSpLocks noChangeAspect="1"/>
            </p:cNvGrpSpPr>
            <p:nvPr/>
          </p:nvGrpSpPr>
          <p:grpSpPr bwMode="gray">
            <a:xfrm>
              <a:off x="2442332" y="4081331"/>
              <a:ext cx="138792" cy="137160"/>
              <a:chOff x="3331" y="1656"/>
              <a:chExt cx="1020" cy="1008"/>
            </a:xfrm>
            <a:grpFill/>
          </p:grpSpPr>
          <p:sp>
            <p:nvSpPr>
              <p:cNvPr id="15" name="Freeform 6">
                <a:extLst>
                  <a:ext uri="{FF2B5EF4-FFF2-40B4-BE49-F238E27FC236}">
                    <a16:creationId xmlns:a16="http://schemas.microsoft.com/office/drawing/2014/main" id="{9C726D27-5E24-9C66-D052-422A40ECE4C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16" name="Freeform 7">
                <a:extLst>
                  <a:ext uri="{FF2B5EF4-FFF2-40B4-BE49-F238E27FC236}">
                    <a16:creationId xmlns:a16="http://schemas.microsoft.com/office/drawing/2014/main" id="{3E27308A-329D-DF04-0615-7A39AA36C9D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9" name="Group 4">
              <a:extLst>
                <a:ext uri="{FF2B5EF4-FFF2-40B4-BE49-F238E27FC236}">
                  <a16:creationId xmlns:a16="http://schemas.microsoft.com/office/drawing/2014/main" id="{3FE5738A-0AFB-D196-A211-43B4D082D7EA}"/>
                </a:ext>
              </a:extLst>
            </p:cNvPr>
            <p:cNvGrpSpPr>
              <a:grpSpLocks noChangeAspect="1"/>
            </p:cNvGrpSpPr>
            <p:nvPr/>
          </p:nvGrpSpPr>
          <p:grpSpPr bwMode="auto">
            <a:xfrm>
              <a:off x="2877851" y="4081836"/>
              <a:ext cx="136034" cy="136150"/>
              <a:chOff x="2653" y="972"/>
              <a:chExt cx="2372" cy="2374"/>
            </a:xfrm>
            <a:grpFill/>
          </p:grpSpPr>
          <p:sp>
            <p:nvSpPr>
              <p:cNvPr id="12" name="Freeform 5">
                <a:extLst>
                  <a:ext uri="{FF2B5EF4-FFF2-40B4-BE49-F238E27FC236}">
                    <a16:creationId xmlns:a16="http://schemas.microsoft.com/office/drawing/2014/main" id="{01343E5D-6AB4-F81D-21D3-FDDFD2CD1FAB}"/>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6">
                <a:extLst>
                  <a:ext uri="{FF2B5EF4-FFF2-40B4-BE49-F238E27FC236}">
                    <a16:creationId xmlns:a16="http://schemas.microsoft.com/office/drawing/2014/main" id="{49B13639-947D-1722-E3BC-71CB96DC8E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7">
                <a:extLst>
                  <a:ext uri="{FF2B5EF4-FFF2-40B4-BE49-F238E27FC236}">
                    <a16:creationId xmlns:a16="http://schemas.microsoft.com/office/drawing/2014/main" id="{9A9D9176-3B92-B09F-D95D-A51B55CAE53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0" name="Graphic 9">
              <a:extLst>
                <a:ext uri="{FF2B5EF4-FFF2-40B4-BE49-F238E27FC236}">
                  <a16:creationId xmlns:a16="http://schemas.microsoft.com/office/drawing/2014/main" id="{D3CDBBDC-CC9A-971A-366F-DEECE821AC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11" name="Graphic 10">
              <a:extLst>
                <a:ext uri="{FF2B5EF4-FFF2-40B4-BE49-F238E27FC236}">
                  <a16:creationId xmlns:a16="http://schemas.microsoft.com/office/drawing/2014/main" id="{63513B7C-8A2A-2556-97A7-A26C9CBDE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19" name="TextBox 18">
            <a:extLst>
              <a:ext uri="{FF2B5EF4-FFF2-40B4-BE49-F238E27FC236}">
                <a16:creationId xmlns:a16="http://schemas.microsoft.com/office/drawing/2014/main" id="{25E03AD3-75EC-0A3F-17AE-90F05F668C0A}"/>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5" name="TextBox 34">
            <a:extLst>
              <a:ext uri="{FF2B5EF4-FFF2-40B4-BE49-F238E27FC236}">
                <a16:creationId xmlns:a16="http://schemas.microsoft.com/office/drawing/2014/main" id="{64A2CAC8-DA79-7E2F-D0D5-1EE3BA1AAA1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11728"/>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992FB1A9-72B5-9D2B-39EA-A611919B7757}"/>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5" name="TextBox 4">
            <a:extLst>
              <a:ext uri="{FF2B5EF4-FFF2-40B4-BE49-F238E27FC236}">
                <a16:creationId xmlns:a16="http://schemas.microsoft.com/office/drawing/2014/main" id="{15FE49E7-0672-950E-AE46-B453541DB6A5}"/>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11728"/>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B2876B11-DF5D-866B-9899-3ABA19AAC69F}"/>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56FD5B54-E3FC-C6C9-1C95-4B400813490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
        <p:nvSpPr>
          <p:cNvPr id="6" name="TextBox 5">
            <a:extLst>
              <a:ext uri="{FF2B5EF4-FFF2-40B4-BE49-F238E27FC236}">
                <a16:creationId xmlns:a16="http://schemas.microsoft.com/office/drawing/2014/main" id="{71F88E0A-636B-0D47-AC95-D4F0E44882E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F0F13CD8-5C10-D961-C673-CCEB8E53BEE9}"/>
              </a:ext>
            </a:extLst>
          </p:cNvPr>
          <p:cNvSpPr>
            <a:spLocks noGrp="1"/>
          </p:cNvSpPr>
          <p:nvPr>
            <p:ph sz="quarter" idx="14"/>
          </p:nvPr>
        </p:nvSpPr>
        <p:spPr>
          <a:xfrm>
            <a:off x="411462" y="1469176"/>
            <a:ext cx="11187112" cy="1248564"/>
          </a:xfrm>
        </p:spPr>
        <p:txBody>
          <a:bodyPr/>
          <a:lstStyle/>
          <a:p>
            <a:pPr>
              <a:spcBef>
                <a:spcPts val="300"/>
              </a:spcBef>
            </a:pPr>
            <a:r>
              <a:rPr lang="en-US" sz="1800" dirty="0"/>
              <a:t>Last JVET meeting decisions:</a:t>
            </a:r>
          </a:p>
          <a:p>
            <a:pPr lvl="1">
              <a:spcBef>
                <a:spcPts val="300"/>
              </a:spcBef>
            </a:pPr>
            <a:r>
              <a:rPr lang="en-CA" dirty="0">
                <a:solidFill>
                  <a:schemeClr val="tx1"/>
                </a:solidFill>
                <a:ea typeface="SimSun" panose="02010600030101010101" pitchFamily="2" charset="-122"/>
                <a:cs typeface="Times New Roman" panose="02020603050405020304" pitchFamily="18" charset="0"/>
              </a:rPr>
              <a:t>Adopt HOP training with Y:U:V weights: 12:1:1.</a:t>
            </a:r>
          </a:p>
          <a:p>
            <a:pPr lvl="1">
              <a:spcBef>
                <a:spcPts val="300"/>
              </a:spcBef>
            </a:pPr>
            <a:r>
              <a:rPr lang="en-CA" sz="1600" dirty="0">
                <a:solidFill>
                  <a:schemeClr val="tx1"/>
                </a:solidFill>
                <a:effectLst/>
                <a:ea typeface="SimSun" panose="02010600030101010101" pitchFamily="2" charset="-122"/>
                <a:cs typeface="Times New Roman" panose="02020603050405020304" pitchFamily="18" charset="0"/>
              </a:rPr>
              <a:t>Adopt HOP inference with </a:t>
            </a:r>
            <a:r>
              <a:rPr lang="en-CA" sz="1600" dirty="0" err="1">
                <a:solidFill>
                  <a:schemeClr val="tx1"/>
                </a:solidFill>
                <a:effectLst/>
                <a:ea typeface="SimSun" panose="02010600030101010101" pitchFamily="2" charset="-122"/>
                <a:cs typeface="Times New Roman" panose="02020603050405020304" pitchFamily="18" charset="0"/>
              </a:rPr>
              <a:t>chromaQP</a:t>
            </a:r>
            <a:r>
              <a:rPr lang="en-CA" sz="1600" dirty="0">
                <a:solidFill>
                  <a:schemeClr val="tx1"/>
                </a:solidFill>
                <a:effectLst/>
                <a:ea typeface="SimSun" panose="02010600030101010101" pitchFamily="2" charset="-122"/>
                <a:cs typeface="Times New Roman" panose="02020603050405020304" pitchFamily="18" charset="0"/>
              </a:rPr>
              <a:t> offset + 1.</a:t>
            </a:r>
          </a:p>
          <a:p>
            <a:pPr lvl="1">
              <a:spcBef>
                <a:spcPts val="300"/>
              </a:spcBef>
            </a:pPr>
            <a:endParaRPr lang="en-CA" sz="1600" dirty="0">
              <a:solidFill>
                <a:schemeClr val="tx1"/>
              </a:solidFill>
              <a:effectLst/>
              <a:ea typeface="SimSun" panose="02010600030101010101" pitchFamily="2" charset="-122"/>
              <a:cs typeface="Times New Roman" panose="02020603050405020304" pitchFamily="18" charset="0"/>
            </a:endParaRPr>
          </a:p>
          <a:p>
            <a:pPr>
              <a:spcBef>
                <a:spcPts val="300"/>
              </a:spcBef>
            </a:pPr>
            <a:r>
              <a:rPr lang="en-US" sz="1800" dirty="0"/>
              <a:t>Inference test:</a:t>
            </a:r>
          </a:p>
          <a:p>
            <a:pPr lvl="1">
              <a:spcBef>
                <a:spcPts val="300"/>
              </a:spcBef>
            </a:pPr>
            <a:r>
              <a:rPr lang="en-CA" dirty="0">
                <a:solidFill>
                  <a:schemeClr val="tx1"/>
                </a:solidFill>
                <a:ea typeface="SimSun" panose="02010600030101010101" pitchFamily="2" charset="-122"/>
                <a:cs typeface="Times New Roman" panose="02020603050405020304" pitchFamily="18" charset="0"/>
              </a:rPr>
              <a:t>Anchor: NNVC6.0 (NN tools OFF), </a:t>
            </a:r>
            <a:r>
              <a:rPr lang="en-CA" dirty="0" err="1">
                <a:solidFill>
                  <a:schemeClr val="tx1"/>
                </a:solidFill>
                <a:ea typeface="SimSun" panose="02010600030101010101" pitchFamily="2" charset="-122"/>
                <a:cs typeface="Times New Roman" panose="02020603050405020304" pitchFamily="18" charset="0"/>
              </a:rPr>
              <a:t>chromaQP</a:t>
            </a:r>
            <a:r>
              <a:rPr lang="en-CA" dirty="0">
                <a:solidFill>
                  <a:schemeClr val="tx1"/>
                </a:solidFill>
                <a:ea typeface="SimSun" panose="02010600030101010101" pitchFamily="2" charset="-122"/>
                <a:cs typeface="Times New Roman" panose="02020603050405020304" pitchFamily="18" charset="0"/>
              </a:rPr>
              <a:t> offset = 0.</a:t>
            </a:r>
          </a:p>
          <a:p>
            <a:pPr lvl="1">
              <a:spcBef>
                <a:spcPts val="300"/>
              </a:spcBef>
            </a:pPr>
            <a:r>
              <a:rPr lang="en-CA" dirty="0">
                <a:solidFill>
                  <a:schemeClr val="tx1"/>
                </a:solidFill>
                <a:ea typeface="SimSun" panose="02010600030101010101" pitchFamily="2" charset="-122"/>
                <a:cs typeface="Times New Roman" panose="02020603050405020304" pitchFamily="18" charset="0"/>
              </a:rPr>
              <a:t>Test:</a:t>
            </a:r>
          </a:p>
          <a:p>
            <a:pPr lvl="2">
              <a:spcBef>
                <a:spcPts val="300"/>
              </a:spcBef>
            </a:pPr>
            <a:r>
              <a:rPr lang="en-CA" sz="1600" dirty="0">
                <a:solidFill>
                  <a:schemeClr val="tx1"/>
                </a:solidFill>
                <a:ea typeface="SimSun" panose="02010600030101010101" pitchFamily="2" charset="-122"/>
                <a:cs typeface="Times New Roman" panose="02020603050405020304" pitchFamily="18" charset="0"/>
              </a:rPr>
              <a:t>HOP Stage 3 model trained with Y:U:V weights: 12:1:1</a:t>
            </a:r>
          </a:p>
          <a:p>
            <a:pPr lvl="2">
              <a:spcBef>
                <a:spcPts val="300"/>
              </a:spcBef>
            </a:pPr>
            <a:r>
              <a:rPr lang="en-CA" sz="1600" dirty="0">
                <a:solidFill>
                  <a:schemeClr val="tx1"/>
                </a:solidFill>
                <a:ea typeface="SimSun" panose="02010600030101010101" pitchFamily="2" charset="-122"/>
                <a:cs typeface="Times New Roman" panose="02020603050405020304" pitchFamily="18" charset="0"/>
              </a:rPr>
              <a:t>Inference with </a:t>
            </a:r>
            <a:r>
              <a:rPr lang="en-CA" sz="1600" dirty="0" err="1">
                <a:solidFill>
                  <a:schemeClr val="tx1"/>
                </a:solidFill>
                <a:ea typeface="SimSun" panose="02010600030101010101" pitchFamily="2" charset="-122"/>
                <a:cs typeface="Times New Roman" panose="02020603050405020304" pitchFamily="18" charset="0"/>
              </a:rPr>
              <a:t>chromaQP</a:t>
            </a:r>
            <a:r>
              <a:rPr lang="en-CA" sz="1600" dirty="0">
                <a:solidFill>
                  <a:schemeClr val="tx1"/>
                </a:solidFill>
                <a:ea typeface="SimSun" panose="02010600030101010101" pitchFamily="2" charset="-122"/>
                <a:cs typeface="Times New Roman" panose="02020603050405020304" pitchFamily="18" charset="0"/>
              </a:rPr>
              <a:t> offset +1.</a:t>
            </a:r>
          </a:p>
          <a:p>
            <a:pPr marL="190500" lvl="1" indent="0">
              <a:spcBef>
                <a:spcPts val="300"/>
              </a:spcBef>
              <a:buNone/>
            </a:pPr>
            <a:endParaRPr lang="en-CA" sz="1600" dirty="0">
              <a:solidFill>
                <a:schemeClr val="tx1"/>
              </a:solidFill>
              <a:effectLst/>
              <a:ea typeface="SimSun" panose="02010600030101010101" pitchFamily="2" charset="-122"/>
              <a:cs typeface="Times New Roman" panose="02020603050405020304" pitchFamily="18" charset="0"/>
            </a:endParaRPr>
          </a:p>
        </p:txBody>
      </p:sp>
      <p:sp>
        <p:nvSpPr>
          <p:cNvPr id="6" name="Title 1">
            <a:extLst>
              <a:ext uri="{FF2B5EF4-FFF2-40B4-BE49-F238E27FC236}">
                <a16:creationId xmlns:a16="http://schemas.microsoft.com/office/drawing/2014/main" id="{94F3EB17-6F5B-EE2A-E07A-EF8B01C4026D}"/>
              </a:ext>
            </a:extLst>
          </p:cNvPr>
          <p:cNvSpPr>
            <a:spLocks noGrp="1"/>
          </p:cNvSpPr>
          <p:nvPr>
            <p:ph type="title"/>
          </p:nvPr>
        </p:nvSpPr>
        <p:spPr>
          <a:xfrm>
            <a:off x="495300" y="642645"/>
            <a:ext cx="11187112" cy="361959"/>
          </a:xfrm>
        </p:spPr>
        <p:txBody>
          <a:bodyPr/>
          <a:lstStyle/>
          <a:p>
            <a:r>
              <a:rPr lang="en-US" dirty="0"/>
              <a:t>Combination of HOP weights 12:1:1 and ChromaQP+1 (Qualcomm)</a:t>
            </a:r>
          </a:p>
        </p:txBody>
      </p:sp>
      <p:graphicFrame>
        <p:nvGraphicFramePr>
          <p:cNvPr id="2" name="Table 1">
            <a:extLst>
              <a:ext uri="{FF2B5EF4-FFF2-40B4-BE49-F238E27FC236}">
                <a16:creationId xmlns:a16="http://schemas.microsoft.com/office/drawing/2014/main" id="{0DE1D427-49A4-2D1F-8D24-D8D9B1B38D13}"/>
              </a:ext>
            </a:extLst>
          </p:cNvPr>
          <p:cNvGraphicFramePr>
            <a:graphicFrameLocks noGrp="1"/>
          </p:cNvGraphicFramePr>
          <p:nvPr>
            <p:extLst>
              <p:ext uri="{D42A27DB-BD31-4B8C-83A1-F6EECF244321}">
                <p14:modId xmlns:p14="http://schemas.microsoft.com/office/powerpoint/2010/main" val="3826696922"/>
              </p:ext>
            </p:extLst>
          </p:nvPr>
        </p:nvGraphicFramePr>
        <p:xfrm>
          <a:off x="6096000" y="4252144"/>
          <a:ext cx="4686299" cy="2273359"/>
        </p:xfrm>
        <a:graphic>
          <a:graphicData uri="http://schemas.openxmlformats.org/drawingml/2006/table">
            <a:tbl>
              <a:tblPr/>
              <a:tblGrid>
                <a:gridCol w="1038585">
                  <a:extLst>
                    <a:ext uri="{9D8B030D-6E8A-4147-A177-3AD203B41FA5}">
                      <a16:colId xmlns:a16="http://schemas.microsoft.com/office/drawing/2014/main" val="424349176"/>
                    </a:ext>
                  </a:extLst>
                </a:gridCol>
                <a:gridCol w="636450">
                  <a:extLst>
                    <a:ext uri="{9D8B030D-6E8A-4147-A177-3AD203B41FA5}">
                      <a16:colId xmlns:a16="http://schemas.microsoft.com/office/drawing/2014/main" val="2419503072"/>
                    </a:ext>
                  </a:extLst>
                </a:gridCol>
                <a:gridCol w="636450">
                  <a:extLst>
                    <a:ext uri="{9D8B030D-6E8A-4147-A177-3AD203B41FA5}">
                      <a16:colId xmlns:a16="http://schemas.microsoft.com/office/drawing/2014/main" val="417462022"/>
                    </a:ext>
                  </a:extLst>
                </a:gridCol>
                <a:gridCol w="636450">
                  <a:extLst>
                    <a:ext uri="{9D8B030D-6E8A-4147-A177-3AD203B41FA5}">
                      <a16:colId xmlns:a16="http://schemas.microsoft.com/office/drawing/2014/main" val="2231623037"/>
                    </a:ext>
                  </a:extLst>
                </a:gridCol>
                <a:gridCol w="598453">
                  <a:extLst>
                    <a:ext uri="{9D8B030D-6E8A-4147-A177-3AD203B41FA5}">
                      <a16:colId xmlns:a16="http://schemas.microsoft.com/office/drawing/2014/main" val="76185957"/>
                    </a:ext>
                  </a:extLst>
                </a:gridCol>
                <a:gridCol w="579455">
                  <a:extLst>
                    <a:ext uri="{9D8B030D-6E8A-4147-A177-3AD203B41FA5}">
                      <a16:colId xmlns:a16="http://schemas.microsoft.com/office/drawing/2014/main" val="1112214156"/>
                    </a:ext>
                  </a:extLst>
                </a:gridCol>
                <a:gridCol w="560456">
                  <a:extLst>
                    <a:ext uri="{9D8B030D-6E8A-4147-A177-3AD203B41FA5}">
                      <a16:colId xmlns:a16="http://schemas.microsoft.com/office/drawing/2014/main" val="2124365557"/>
                    </a:ext>
                  </a:extLst>
                </a:gridCol>
              </a:tblGrid>
              <a:tr h="161925">
                <a:tc rowSpan="3">
                  <a:txBody>
                    <a:bodyPr/>
                    <a:lstStyle/>
                    <a:p>
                      <a:pPr algn="ctr" fontAlgn="ctr"/>
                      <a:r>
                        <a:rPr lang="en-US" sz="900" b="1" i="0" u="none" strike="noStrike" dirty="0">
                          <a:solidFill>
                            <a:srgbClr val="000000"/>
                          </a:solidFill>
                          <a:effectLst/>
                          <a:latin typeface="Arial" panose="020B0604020202020204" pitchFamily="34" charset="0"/>
                        </a:rPr>
                        <a:t>NNVC6.0</a:t>
                      </a:r>
                    </a:p>
                    <a:p>
                      <a:pPr algn="ctr" fontAlgn="ctr"/>
                      <a:r>
                        <a:rPr lang="en-US" sz="900" b="1" i="0" u="none" strike="noStrike" dirty="0" err="1">
                          <a:solidFill>
                            <a:srgbClr val="000000"/>
                          </a:solidFill>
                          <a:effectLst/>
                          <a:highlight>
                            <a:srgbClr val="FFFF00"/>
                          </a:highlight>
                          <a:latin typeface="Arial" panose="020B0604020202020204" pitchFamily="34" charset="0"/>
                        </a:rPr>
                        <a:t>nnIntra</a:t>
                      </a:r>
                      <a:r>
                        <a:rPr lang="en-US" sz="900" b="1" i="0" u="none" strike="noStrike" dirty="0">
                          <a:solidFill>
                            <a:srgbClr val="000000"/>
                          </a:solidFill>
                          <a:effectLst/>
                          <a:highlight>
                            <a:srgbClr val="FFFF00"/>
                          </a:highlight>
                          <a:latin typeface="Arial" panose="020B0604020202020204" pitchFamily="34" charset="0"/>
                        </a:rPr>
                        <a:t> ON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fontAlgn="ctr"/>
                      <a:r>
                        <a:rPr lang="en-US" sz="900" b="1" i="0" u="none" strike="noStrike" dirty="0">
                          <a:solidFill>
                            <a:srgbClr val="000000"/>
                          </a:solidFill>
                          <a:effectLst/>
                          <a:latin typeface="Arial" panose="020B0604020202020204" pitchFamily="34" charset="0"/>
                        </a:rPr>
                        <a:t>Test vs Anchor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23603562"/>
                  </a:ext>
                </a:extLst>
              </a:tr>
              <a:tr h="209550">
                <a:tc v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All Intra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Random Access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776396"/>
                  </a:ext>
                </a:extLst>
              </a:tr>
              <a:tr h="209550">
                <a:tc v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U-PSNR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V-PSNR</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U-PSNR</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V-PSNR</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7091980"/>
                  </a:ext>
                </a:extLst>
              </a:tr>
              <a:tr h="209550">
                <a:tc>
                  <a:txBody>
                    <a:bodyPr/>
                    <a:lstStyle/>
                    <a:p>
                      <a:pPr algn="ctr" fontAlgn="ctr"/>
                      <a:r>
                        <a:rPr lang="en-US" sz="900" b="0" i="0" u="none" strike="noStrike">
                          <a:solidFill>
                            <a:srgbClr val="000000"/>
                          </a:solidFill>
                          <a:effectLst/>
                          <a:latin typeface="Arial" panose="020B0604020202020204" pitchFamily="34" charset="0"/>
                        </a:rPr>
                        <a:t>Class A1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-12.66%</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-7.74%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-13.27%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-15.28%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-9.13%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-17.76%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910744235"/>
                  </a:ext>
                </a:extLst>
              </a:tr>
              <a:tr h="209550">
                <a:tc>
                  <a:txBody>
                    <a:bodyPr/>
                    <a:lstStyle/>
                    <a:p>
                      <a:pPr algn="ctr" fontAlgn="ctr"/>
                      <a:r>
                        <a:rPr lang="en-US" sz="900" b="0" i="0" u="none" strike="noStrike">
                          <a:solidFill>
                            <a:srgbClr val="000000"/>
                          </a:solidFill>
                          <a:effectLst/>
                          <a:latin typeface="Arial" panose="020B0604020202020204" pitchFamily="34" charset="0"/>
                        </a:rPr>
                        <a:t>Class A2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-12.14%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-9.45%</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-8.46%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-14.38%</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-12.81%</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-9.55%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48054963"/>
                  </a:ext>
                </a:extLst>
              </a:tr>
              <a:tr h="209550">
                <a:tc>
                  <a:txBody>
                    <a:bodyPr/>
                    <a:lstStyle/>
                    <a:p>
                      <a:pPr algn="ctr" fontAlgn="ctr"/>
                      <a:r>
                        <a:rPr lang="en-US" sz="900" b="0" i="0" u="none" strike="noStrike">
                          <a:solidFill>
                            <a:srgbClr val="000000"/>
                          </a:solidFill>
                          <a:effectLst/>
                          <a:latin typeface="Arial" panose="020B0604020202020204" pitchFamily="34" charset="0"/>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-9.71%</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-12.61%</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-11.56%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941201409"/>
                  </a:ext>
                </a:extLst>
              </a:tr>
              <a:tr h="209550">
                <a:tc>
                  <a:txBody>
                    <a:bodyPr/>
                    <a:lstStyle/>
                    <a:p>
                      <a:pPr algn="ctr" fontAlgn="ctr"/>
                      <a:r>
                        <a:rPr lang="en-US" sz="900" b="0" i="0" u="none" strike="noStrike">
                          <a:solidFill>
                            <a:srgbClr val="000000"/>
                          </a:solidFill>
                          <a:effectLst/>
                          <a:latin typeface="Arial" panose="020B0604020202020204" pitchFamily="34" charset="0"/>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-11.87%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-11.29%</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-13.78%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-16.09%</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-15.50%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511670234"/>
                  </a:ext>
                </a:extLst>
              </a:tr>
              <a:tr h="209550">
                <a:tc>
                  <a:txBody>
                    <a:bodyPr/>
                    <a:lstStyle/>
                    <a:p>
                      <a:pPr algn="ctr" fontAlgn="ctr"/>
                      <a:r>
                        <a:rPr lang="en-US" sz="900" b="0" i="0" u="none" strike="noStrike">
                          <a:solidFill>
                            <a:srgbClr val="000000"/>
                          </a:solidFill>
                          <a:effectLst/>
                          <a:latin typeface="Arial" panose="020B0604020202020204" pitchFamily="34" charset="0"/>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-15.30%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-14.74%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-15.22%</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77686"/>
                  </a:ext>
                </a:extLst>
              </a:tr>
              <a:tr h="209550">
                <a:tc>
                  <a:txBody>
                    <a:bodyPr/>
                    <a:lstStyle/>
                    <a:p>
                      <a:pPr algn="ctr" fontAlgn="ctr"/>
                      <a:r>
                        <a:rPr lang="en-US" sz="900" b="1" i="0" u="none" strike="noStrike">
                          <a:solidFill>
                            <a:srgbClr val="000000"/>
                          </a:solidFill>
                          <a:effectLst/>
                          <a:latin typeface="Arial" panose="020B0604020202020204" pitchFamily="34" charset="0"/>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-12.34%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-10.53%</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-11.98%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-13.41%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-12.88%</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-13.45%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125448563"/>
                  </a:ext>
                </a:extLst>
              </a:tr>
              <a:tr h="225484">
                <a:tc>
                  <a:txBody>
                    <a:bodyPr/>
                    <a:lstStyle/>
                    <a:p>
                      <a:pPr algn="ctr" fontAlgn="ctr"/>
                      <a:r>
                        <a:rPr lang="en-US" sz="900" b="0" i="0" u="none" strike="noStrike">
                          <a:solidFill>
                            <a:srgbClr val="000000"/>
                          </a:solidFill>
                          <a:effectLst/>
                          <a:latin typeface="Arial" panose="020B0604020202020204" pitchFamily="34" charset="0"/>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-11.52%</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-10.14%</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-13.88%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-14.16%</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-15.47%</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-16.12%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97386534"/>
                  </a:ext>
                </a:extLst>
              </a:tr>
              <a:tr h="209550">
                <a:tc>
                  <a:txBody>
                    <a:bodyPr/>
                    <a:lstStyle/>
                    <a:p>
                      <a:pPr algn="ctr" fontAlgn="ctr"/>
                      <a:r>
                        <a:rPr lang="en-US" sz="900" b="0" i="0" u="none" strike="noStrike">
                          <a:solidFill>
                            <a:srgbClr val="000000"/>
                          </a:solidFill>
                          <a:effectLst/>
                          <a:latin typeface="Arial" panose="020B0604020202020204" pitchFamily="34" charset="0"/>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Data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is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missing</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-8.14%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-10.70%</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-9.32%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665396242"/>
                  </a:ext>
                </a:extLst>
              </a:tr>
            </a:tbl>
          </a:graphicData>
        </a:graphic>
      </p:graphicFrame>
      <p:graphicFrame>
        <p:nvGraphicFramePr>
          <p:cNvPr id="4" name="Table 3">
            <a:extLst>
              <a:ext uri="{FF2B5EF4-FFF2-40B4-BE49-F238E27FC236}">
                <a16:creationId xmlns:a16="http://schemas.microsoft.com/office/drawing/2014/main" id="{BB3EEFD5-1A6E-4543-2C53-DD330DA80154}"/>
              </a:ext>
            </a:extLst>
          </p:cNvPr>
          <p:cNvGraphicFramePr>
            <a:graphicFrameLocks noGrp="1"/>
          </p:cNvGraphicFramePr>
          <p:nvPr>
            <p:extLst>
              <p:ext uri="{D42A27DB-BD31-4B8C-83A1-F6EECF244321}">
                <p14:modId xmlns:p14="http://schemas.microsoft.com/office/powerpoint/2010/main" val="3445775910"/>
              </p:ext>
            </p:extLst>
          </p:nvPr>
        </p:nvGraphicFramePr>
        <p:xfrm>
          <a:off x="495300" y="4360735"/>
          <a:ext cx="4686299" cy="2257425"/>
        </p:xfrm>
        <a:graphic>
          <a:graphicData uri="http://schemas.openxmlformats.org/drawingml/2006/table">
            <a:tbl>
              <a:tblPr/>
              <a:tblGrid>
                <a:gridCol w="1038585">
                  <a:extLst>
                    <a:ext uri="{9D8B030D-6E8A-4147-A177-3AD203B41FA5}">
                      <a16:colId xmlns:a16="http://schemas.microsoft.com/office/drawing/2014/main" val="1472616264"/>
                    </a:ext>
                  </a:extLst>
                </a:gridCol>
                <a:gridCol w="636450">
                  <a:extLst>
                    <a:ext uri="{9D8B030D-6E8A-4147-A177-3AD203B41FA5}">
                      <a16:colId xmlns:a16="http://schemas.microsoft.com/office/drawing/2014/main" val="4033144816"/>
                    </a:ext>
                  </a:extLst>
                </a:gridCol>
                <a:gridCol w="636450">
                  <a:extLst>
                    <a:ext uri="{9D8B030D-6E8A-4147-A177-3AD203B41FA5}">
                      <a16:colId xmlns:a16="http://schemas.microsoft.com/office/drawing/2014/main" val="2270180547"/>
                    </a:ext>
                  </a:extLst>
                </a:gridCol>
                <a:gridCol w="636450">
                  <a:extLst>
                    <a:ext uri="{9D8B030D-6E8A-4147-A177-3AD203B41FA5}">
                      <a16:colId xmlns:a16="http://schemas.microsoft.com/office/drawing/2014/main" val="2027044347"/>
                    </a:ext>
                  </a:extLst>
                </a:gridCol>
                <a:gridCol w="598453">
                  <a:extLst>
                    <a:ext uri="{9D8B030D-6E8A-4147-A177-3AD203B41FA5}">
                      <a16:colId xmlns:a16="http://schemas.microsoft.com/office/drawing/2014/main" val="607431811"/>
                    </a:ext>
                  </a:extLst>
                </a:gridCol>
                <a:gridCol w="579455">
                  <a:extLst>
                    <a:ext uri="{9D8B030D-6E8A-4147-A177-3AD203B41FA5}">
                      <a16:colId xmlns:a16="http://schemas.microsoft.com/office/drawing/2014/main" val="2505981143"/>
                    </a:ext>
                  </a:extLst>
                </a:gridCol>
                <a:gridCol w="560456">
                  <a:extLst>
                    <a:ext uri="{9D8B030D-6E8A-4147-A177-3AD203B41FA5}">
                      <a16:colId xmlns:a16="http://schemas.microsoft.com/office/drawing/2014/main" val="3756625590"/>
                    </a:ext>
                  </a:extLst>
                </a:gridCol>
              </a:tblGrid>
              <a:tr h="161925">
                <a:tc rowSpan="3">
                  <a:txBody>
                    <a:bodyPr/>
                    <a:lstStyle/>
                    <a:p>
                      <a:pPr algn="ctr" fontAlgn="ctr"/>
                      <a:r>
                        <a:rPr lang="en-US" sz="900" b="1" i="0" u="none" strike="noStrike" dirty="0">
                          <a:solidFill>
                            <a:srgbClr val="000000"/>
                          </a:solidFill>
                          <a:effectLst/>
                          <a:latin typeface="Arial" panose="020B0604020202020204" pitchFamily="34" charset="0"/>
                        </a:rPr>
                        <a:t>NNVC6.0</a:t>
                      </a:r>
                    </a:p>
                    <a:p>
                      <a:pPr algn="ctr" fontAlgn="ctr"/>
                      <a:r>
                        <a:rPr lang="en-US" sz="900" b="1" i="0" u="none" strike="noStrike" dirty="0" err="1">
                          <a:solidFill>
                            <a:srgbClr val="000000"/>
                          </a:solidFill>
                          <a:effectLst/>
                          <a:highlight>
                            <a:srgbClr val="FFFF00"/>
                          </a:highlight>
                          <a:latin typeface="Arial" panose="020B0604020202020204" pitchFamily="34" charset="0"/>
                        </a:rPr>
                        <a:t>nnIntra</a:t>
                      </a:r>
                      <a:r>
                        <a:rPr lang="en-US" sz="900" b="1" i="0" u="none" strike="noStrike" dirty="0">
                          <a:solidFill>
                            <a:srgbClr val="000000"/>
                          </a:solidFill>
                          <a:effectLst/>
                          <a:highlight>
                            <a:srgbClr val="FFFF00"/>
                          </a:highlight>
                          <a:latin typeface="Arial" panose="020B0604020202020204" pitchFamily="34" charset="0"/>
                        </a:rPr>
                        <a:t> OFF</a:t>
                      </a:r>
                      <a:r>
                        <a:rPr lang="en-US" sz="900" b="1" i="0" u="none" strike="noStrike" dirty="0">
                          <a:solidFill>
                            <a:srgbClr val="000000"/>
                          </a:solidFill>
                          <a:effectLst/>
                          <a:latin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fontAlgn="ctr"/>
                      <a:r>
                        <a:rPr lang="en-US" sz="900" b="1" i="0" u="none" strike="noStrike" dirty="0">
                          <a:solidFill>
                            <a:srgbClr val="000000"/>
                          </a:solidFill>
                          <a:effectLst/>
                          <a:latin typeface="Arial" panose="020B0604020202020204" pitchFamily="34" charset="0"/>
                        </a:rPr>
                        <a:t>Test vs Anchor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95950866"/>
                  </a:ext>
                </a:extLst>
              </a:tr>
              <a:tr h="209550">
                <a:tc v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All Intra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Random Access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22524242"/>
                  </a:ext>
                </a:extLst>
              </a:tr>
              <a:tr h="209550">
                <a:tc v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U-PSNR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V-PSNR</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U-PSNR</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V-PSNR</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912549"/>
                  </a:ext>
                </a:extLst>
              </a:tr>
              <a:tr h="209550">
                <a:tc>
                  <a:txBody>
                    <a:bodyPr/>
                    <a:lstStyle/>
                    <a:p>
                      <a:pPr algn="ctr" fontAlgn="ctr"/>
                      <a:r>
                        <a:rPr lang="en-US" sz="900" b="0" i="0" u="none" strike="noStrike" dirty="0">
                          <a:solidFill>
                            <a:srgbClr val="000000"/>
                          </a:solidFill>
                          <a:effectLst/>
                          <a:latin typeface="Arial" panose="020B0604020202020204" pitchFamily="34" charset="0"/>
                        </a:rPr>
                        <a:t>Class A1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-9.13%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-4.19%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-13.59%</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-8.25%</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-16.70%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876467163"/>
                  </a:ext>
                </a:extLst>
              </a:tr>
              <a:tr h="209550">
                <a:tc>
                  <a:txBody>
                    <a:bodyPr/>
                    <a:lstStyle/>
                    <a:p>
                      <a:pPr algn="ctr" fontAlgn="ctr"/>
                      <a:r>
                        <a:rPr lang="en-US" sz="900" b="0" i="0" u="none" strike="noStrike">
                          <a:solidFill>
                            <a:srgbClr val="000000"/>
                          </a:solidFill>
                          <a:effectLst/>
                          <a:latin typeface="Arial" panose="020B0604020202020204" pitchFamily="34" charset="0"/>
                        </a:rPr>
                        <a:t>Class A2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-6.81%</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-5.96%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-13.33%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-12.25%</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-8.98%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747462261"/>
                  </a:ext>
                </a:extLst>
              </a:tr>
              <a:tr h="209550">
                <a:tc>
                  <a:txBody>
                    <a:bodyPr/>
                    <a:lstStyle/>
                    <a:p>
                      <a:pPr algn="ctr" fontAlgn="ctr"/>
                      <a:r>
                        <a:rPr lang="en-US" sz="900" b="0" i="0" u="none" strike="noStrike">
                          <a:solidFill>
                            <a:srgbClr val="000000"/>
                          </a:solidFill>
                          <a:effectLst/>
                          <a:latin typeface="Arial" panose="020B0604020202020204" pitchFamily="34" charset="0"/>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-8.23%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-6.31%</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-6.68%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-10.67%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-11.74%</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-10.73%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137752979"/>
                  </a:ext>
                </a:extLst>
              </a:tr>
              <a:tr h="209550">
                <a:tc>
                  <a:txBody>
                    <a:bodyPr/>
                    <a:lstStyle/>
                    <a:p>
                      <a:pPr algn="ctr" fontAlgn="ctr"/>
                      <a:r>
                        <a:rPr lang="en-US" sz="900" b="0" i="0" u="none" strike="noStrike">
                          <a:solidFill>
                            <a:srgbClr val="000000"/>
                          </a:solidFill>
                          <a:effectLst/>
                          <a:latin typeface="Arial" panose="020B0604020202020204" pitchFamily="34" charset="0"/>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-9.31%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-8.02%</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-10.51%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-11.73%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-15.30%</a:t>
                      </a:r>
                    </a:p>
                  </a:txBody>
                  <a:tcPr marL="0" marR="0" marT="0"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-14.49%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627406163"/>
                  </a:ext>
                </a:extLst>
              </a:tr>
              <a:tr h="209550">
                <a:tc>
                  <a:txBody>
                    <a:bodyPr/>
                    <a:lstStyle/>
                    <a:p>
                      <a:pPr algn="ctr" fontAlgn="ctr"/>
                      <a:r>
                        <a:rPr lang="en-US" sz="900" b="0" i="0" u="none" strike="noStrike">
                          <a:solidFill>
                            <a:srgbClr val="000000"/>
                          </a:solidFill>
                          <a:effectLst/>
                          <a:latin typeface="Arial" panose="020B0604020202020204" pitchFamily="34" charset="0"/>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-11.51%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-10.45%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-11.47%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7624904"/>
                  </a:ext>
                </a:extLst>
              </a:tr>
              <a:tr h="209550">
                <a:tc>
                  <a:txBody>
                    <a:bodyPr/>
                    <a:lstStyle/>
                    <a:p>
                      <a:pPr algn="ctr" fontAlgn="ctr"/>
                      <a:r>
                        <a:rPr lang="en-US" sz="900" b="1" i="0" u="none" strike="noStrike">
                          <a:solidFill>
                            <a:srgbClr val="000000"/>
                          </a:solidFill>
                          <a:effectLst/>
                          <a:latin typeface="Arial" panose="020B0604020202020204" pitchFamily="34" charset="0"/>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-9.41%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-7.11%</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-8.75%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-12.07%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-12.09%</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-12.58%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645987212"/>
                  </a:ext>
                </a:extLst>
              </a:tr>
              <a:tr h="209550">
                <a:tc>
                  <a:txBody>
                    <a:bodyPr/>
                    <a:lstStyle/>
                    <a:p>
                      <a:pPr algn="ctr" fontAlgn="ctr"/>
                      <a:r>
                        <a:rPr lang="en-US" sz="900" b="0" i="0" u="none" strike="noStrike">
                          <a:solidFill>
                            <a:srgbClr val="000000"/>
                          </a:solidFill>
                          <a:effectLst/>
                          <a:latin typeface="Arial" panose="020B0604020202020204" pitchFamily="34" charset="0"/>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-9.08%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-7.53%</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-10.76%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-13.05%</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-14.59%</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-15.53%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41048853"/>
                  </a:ext>
                </a:extLst>
              </a:tr>
              <a:tr h="209550">
                <a:tc>
                  <a:txBody>
                    <a:bodyPr/>
                    <a:lstStyle/>
                    <a:p>
                      <a:pPr algn="ctr" fontAlgn="ctr"/>
                      <a:r>
                        <a:rPr lang="en-US" sz="900" b="0" i="0" u="none" strike="noStrike">
                          <a:solidFill>
                            <a:srgbClr val="000000"/>
                          </a:solidFill>
                          <a:effectLst/>
                          <a:latin typeface="Arial" panose="020B0604020202020204" pitchFamily="34" charset="0"/>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Data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is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missing</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-7.34%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-9.85%</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-8.69%</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2246471632"/>
                  </a:ext>
                </a:extLst>
              </a:tr>
            </a:tbl>
          </a:graphicData>
        </a:graphic>
      </p:graphicFrame>
      <p:graphicFrame>
        <p:nvGraphicFramePr>
          <p:cNvPr id="5" name="Table 4">
            <a:extLst>
              <a:ext uri="{FF2B5EF4-FFF2-40B4-BE49-F238E27FC236}">
                <a16:creationId xmlns:a16="http://schemas.microsoft.com/office/drawing/2014/main" id="{435BD657-6A76-3170-EA67-92ED4F2C2764}"/>
              </a:ext>
            </a:extLst>
          </p:cNvPr>
          <p:cNvGraphicFramePr>
            <a:graphicFrameLocks noGrp="1"/>
          </p:cNvGraphicFramePr>
          <p:nvPr>
            <p:extLst>
              <p:ext uri="{D42A27DB-BD31-4B8C-83A1-F6EECF244321}">
                <p14:modId xmlns:p14="http://schemas.microsoft.com/office/powerpoint/2010/main" val="910815184"/>
              </p:ext>
            </p:extLst>
          </p:nvPr>
        </p:nvGraphicFramePr>
        <p:xfrm>
          <a:off x="6096000" y="1223533"/>
          <a:ext cx="4686299" cy="2257425"/>
        </p:xfrm>
        <a:graphic>
          <a:graphicData uri="http://schemas.openxmlformats.org/drawingml/2006/table">
            <a:tbl>
              <a:tblPr/>
              <a:tblGrid>
                <a:gridCol w="1038585">
                  <a:extLst>
                    <a:ext uri="{9D8B030D-6E8A-4147-A177-3AD203B41FA5}">
                      <a16:colId xmlns:a16="http://schemas.microsoft.com/office/drawing/2014/main" val="337718092"/>
                    </a:ext>
                  </a:extLst>
                </a:gridCol>
                <a:gridCol w="636450">
                  <a:extLst>
                    <a:ext uri="{9D8B030D-6E8A-4147-A177-3AD203B41FA5}">
                      <a16:colId xmlns:a16="http://schemas.microsoft.com/office/drawing/2014/main" val="3701000702"/>
                    </a:ext>
                  </a:extLst>
                </a:gridCol>
                <a:gridCol w="636450">
                  <a:extLst>
                    <a:ext uri="{9D8B030D-6E8A-4147-A177-3AD203B41FA5}">
                      <a16:colId xmlns:a16="http://schemas.microsoft.com/office/drawing/2014/main" val="2668125961"/>
                    </a:ext>
                  </a:extLst>
                </a:gridCol>
                <a:gridCol w="636450">
                  <a:extLst>
                    <a:ext uri="{9D8B030D-6E8A-4147-A177-3AD203B41FA5}">
                      <a16:colId xmlns:a16="http://schemas.microsoft.com/office/drawing/2014/main" val="440474363"/>
                    </a:ext>
                  </a:extLst>
                </a:gridCol>
                <a:gridCol w="598453">
                  <a:extLst>
                    <a:ext uri="{9D8B030D-6E8A-4147-A177-3AD203B41FA5}">
                      <a16:colId xmlns:a16="http://schemas.microsoft.com/office/drawing/2014/main" val="1963399940"/>
                    </a:ext>
                  </a:extLst>
                </a:gridCol>
                <a:gridCol w="579455">
                  <a:extLst>
                    <a:ext uri="{9D8B030D-6E8A-4147-A177-3AD203B41FA5}">
                      <a16:colId xmlns:a16="http://schemas.microsoft.com/office/drawing/2014/main" val="3258528712"/>
                    </a:ext>
                  </a:extLst>
                </a:gridCol>
                <a:gridCol w="560456">
                  <a:extLst>
                    <a:ext uri="{9D8B030D-6E8A-4147-A177-3AD203B41FA5}">
                      <a16:colId xmlns:a16="http://schemas.microsoft.com/office/drawing/2014/main" val="4112935715"/>
                    </a:ext>
                  </a:extLst>
                </a:gridCol>
              </a:tblGrid>
              <a:tr h="161925">
                <a:tc rowSpan="3">
                  <a:txBody>
                    <a:bodyPr/>
                    <a:lstStyle/>
                    <a:p>
                      <a:pPr algn="ctr" fontAlgn="ctr"/>
                      <a:r>
                        <a:rPr lang="en-US" sz="900" b="1" i="0" u="none" strike="noStrike" dirty="0">
                          <a:solidFill>
                            <a:srgbClr val="000000"/>
                          </a:solidFill>
                          <a:effectLst/>
                          <a:latin typeface="Arial" panose="020B0604020202020204" pitchFamily="34" charset="0"/>
                        </a:rPr>
                        <a:t>NNVC6.0</a:t>
                      </a:r>
                      <a:br>
                        <a:rPr lang="en-US" sz="900" b="1" i="0" u="none" strike="noStrike" dirty="0">
                          <a:solidFill>
                            <a:srgbClr val="000000"/>
                          </a:solidFill>
                          <a:effectLst/>
                          <a:latin typeface="Arial" panose="020B0604020202020204" pitchFamily="34" charset="0"/>
                        </a:rPr>
                      </a:br>
                      <a:r>
                        <a:rPr lang="en-US" sz="900" b="1" i="0" u="none" strike="noStrike" dirty="0" err="1">
                          <a:solidFill>
                            <a:srgbClr val="000000"/>
                          </a:solidFill>
                          <a:effectLst/>
                          <a:highlight>
                            <a:srgbClr val="FFFF00"/>
                          </a:highlight>
                          <a:latin typeface="Arial" panose="020B0604020202020204" pitchFamily="34" charset="0"/>
                        </a:rPr>
                        <a:t>nnIntra</a:t>
                      </a:r>
                      <a:r>
                        <a:rPr lang="en-US" sz="900" b="1" i="0" u="none" strike="noStrike" dirty="0">
                          <a:solidFill>
                            <a:srgbClr val="000000"/>
                          </a:solidFill>
                          <a:effectLst/>
                          <a:highlight>
                            <a:srgbClr val="FFFF00"/>
                          </a:highlight>
                          <a:latin typeface="Arial" panose="020B0604020202020204" pitchFamily="34" charset="0"/>
                        </a:rPr>
                        <a:t> ON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fontAlgn="ctr"/>
                      <a:r>
                        <a:rPr lang="en-US" sz="900" b="1" i="0" u="none" strike="noStrike" dirty="0">
                          <a:solidFill>
                            <a:srgbClr val="000000"/>
                          </a:solidFill>
                          <a:effectLst/>
                          <a:latin typeface="Arial" panose="020B0604020202020204" pitchFamily="34" charset="0"/>
                        </a:rPr>
                        <a:t>Adopted Changes vs. NNVC6.0 HOP</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86648854"/>
                  </a:ext>
                </a:extLst>
              </a:tr>
              <a:tr h="209550">
                <a:tc v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All Intra</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Random Access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55175388"/>
                  </a:ext>
                </a:extLst>
              </a:tr>
              <a:tr h="209550">
                <a:tc v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Y-PSNR</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U-PSNR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V-PSNR</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Y-PSNR</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U-PSNR</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V-PSNR</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4259453"/>
                  </a:ext>
                </a:extLst>
              </a:tr>
              <a:tr h="209550">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18.69%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17.01%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-3.43%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16.95%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12.68%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extLst>
                  <a:ext uri="{0D108BD9-81ED-4DB2-BD59-A6C34878D82A}">
                    <a16:rowId xmlns:a16="http://schemas.microsoft.com/office/drawing/2014/main" val="1599440809"/>
                  </a:ext>
                </a:extLst>
              </a:tr>
              <a:tr h="209550">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-2.90%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17.85%</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15.69%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-2.79%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15.74%</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18.09%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2133468263"/>
                  </a:ext>
                </a:extLst>
              </a:tr>
              <a:tr h="209550">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17.18%</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16.79%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-1.14%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19.74%</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18.27%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3565336576"/>
                  </a:ext>
                </a:extLst>
              </a:tr>
              <a:tr h="209550">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14.08%</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14.66%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-1.39%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17.78%</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18.33%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579700717"/>
                  </a:ext>
                </a:extLst>
              </a:tr>
              <a:tr h="209550">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13.89%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14.84%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334674"/>
                  </a:ext>
                </a:extLst>
              </a:tr>
              <a:tr h="209550">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16.31%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15.84%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-2.00%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17.86%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17.13%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1064070510"/>
                  </a:ext>
                </a:extLst>
              </a:tr>
              <a:tr h="209550">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14.58%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14.93%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-1.34%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17.10%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extLst>
                  <a:ext uri="{0D108BD9-81ED-4DB2-BD59-A6C34878D82A}">
                    <a16:rowId xmlns:a16="http://schemas.microsoft.com/office/drawing/2014/main" val="3185086724"/>
                  </a:ext>
                </a:extLst>
              </a:tr>
              <a:tr h="209550">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-1.74%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9.28%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-1.62%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11.05%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extLst>
                  <a:ext uri="{0D108BD9-81ED-4DB2-BD59-A6C34878D82A}">
                    <a16:rowId xmlns:a16="http://schemas.microsoft.com/office/drawing/2014/main" val="4102045428"/>
                  </a:ext>
                </a:extLst>
              </a:tr>
            </a:tbl>
          </a:graphicData>
        </a:graphic>
      </p:graphicFrame>
    </p:spTree>
    <p:extLst>
      <p:ext uri="{BB962C8B-B14F-4D97-AF65-F5344CB8AC3E}">
        <p14:creationId xmlns:p14="http://schemas.microsoft.com/office/powerpoint/2010/main" val="186697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4F3EB17-6F5B-EE2A-E07A-EF8B01C4026D}"/>
              </a:ext>
            </a:extLst>
          </p:cNvPr>
          <p:cNvSpPr>
            <a:spLocks noGrp="1"/>
          </p:cNvSpPr>
          <p:nvPr>
            <p:ph type="title"/>
          </p:nvPr>
        </p:nvSpPr>
        <p:spPr>
          <a:xfrm>
            <a:off x="495300" y="642645"/>
            <a:ext cx="11187112" cy="361959"/>
          </a:xfrm>
        </p:spPr>
        <p:txBody>
          <a:bodyPr/>
          <a:lstStyle/>
          <a:p>
            <a:r>
              <a:rPr lang="en-US" dirty="0"/>
              <a:t>HOP Training: Batch Size 32, Learning Rate 0.0002 (Qualcomm)</a:t>
            </a:r>
          </a:p>
        </p:txBody>
      </p:sp>
      <p:graphicFrame>
        <p:nvGraphicFramePr>
          <p:cNvPr id="3" name="Table 2">
            <a:extLst>
              <a:ext uri="{FF2B5EF4-FFF2-40B4-BE49-F238E27FC236}">
                <a16:creationId xmlns:a16="http://schemas.microsoft.com/office/drawing/2014/main" id="{332B0E30-071B-2581-0AA0-E279E9072323}"/>
              </a:ext>
            </a:extLst>
          </p:cNvPr>
          <p:cNvGraphicFramePr>
            <a:graphicFrameLocks noGrp="1"/>
          </p:cNvGraphicFramePr>
          <p:nvPr>
            <p:extLst>
              <p:ext uri="{D42A27DB-BD31-4B8C-83A1-F6EECF244321}">
                <p14:modId xmlns:p14="http://schemas.microsoft.com/office/powerpoint/2010/main" val="674901565"/>
              </p:ext>
            </p:extLst>
          </p:nvPr>
        </p:nvGraphicFramePr>
        <p:xfrm>
          <a:off x="5899248" y="2428329"/>
          <a:ext cx="5073551" cy="2278380"/>
        </p:xfrm>
        <a:graphic>
          <a:graphicData uri="http://schemas.openxmlformats.org/drawingml/2006/table">
            <a:tbl>
              <a:tblPr/>
              <a:tblGrid>
                <a:gridCol w="1124409">
                  <a:extLst>
                    <a:ext uri="{9D8B030D-6E8A-4147-A177-3AD203B41FA5}">
                      <a16:colId xmlns:a16="http://schemas.microsoft.com/office/drawing/2014/main" val="3351400724"/>
                    </a:ext>
                  </a:extLst>
                </a:gridCol>
                <a:gridCol w="689043">
                  <a:extLst>
                    <a:ext uri="{9D8B030D-6E8A-4147-A177-3AD203B41FA5}">
                      <a16:colId xmlns:a16="http://schemas.microsoft.com/office/drawing/2014/main" val="1951751368"/>
                    </a:ext>
                  </a:extLst>
                </a:gridCol>
                <a:gridCol w="689043">
                  <a:extLst>
                    <a:ext uri="{9D8B030D-6E8A-4147-A177-3AD203B41FA5}">
                      <a16:colId xmlns:a16="http://schemas.microsoft.com/office/drawing/2014/main" val="3943209693"/>
                    </a:ext>
                  </a:extLst>
                </a:gridCol>
                <a:gridCol w="689043">
                  <a:extLst>
                    <a:ext uri="{9D8B030D-6E8A-4147-A177-3AD203B41FA5}">
                      <a16:colId xmlns:a16="http://schemas.microsoft.com/office/drawing/2014/main" val="1977472533"/>
                    </a:ext>
                  </a:extLst>
                </a:gridCol>
                <a:gridCol w="647906">
                  <a:extLst>
                    <a:ext uri="{9D8B030D-6E8A-4147-A177-3AD203B41FA5}">
                      <a16:colId xmlns:a16="http://schemas.microsoft.com/office/drawing/2014/main" val="2513542147"/>
                    </a:ext>
                  </a:extLst>
                </a:gridCol>
                <a:gridCol w="627338">
                  <a:extLst>
                    <a:ext uri="{9D8B030D-6E8A-4147-A177-3AD203B41FA5}">
                      <a16:colId xmlns:a16="http://schemas.microsoft.com/office/drawing/2014/main" val="1503855501"/>
                    </a:ext>
                  </a:extLst>
                </a:gridCol>
                <a:gridCol w="606769">
                  <a:extLst>
                    <a:ext uri="{9D8B030D-6E8A-4147-A177-3AD203B41FA5}">
                      <a16:colId xmlns:a16="http://schemas.microsoft.com/office/drawing/2014/main" val="1607737894"/>
                    </a:ext>
                  </a:extLst>
                </a:gridCol>
              </a:tblGrid>
              <a:tr h="97656">
                <a:tc rowSpan="3">
                  <a:txBody>
                    <a:bodyPr/>
                    <a:lstStyle/>
                    <a:p>
                      <a:pPr algn="ctr" fontAlgn="ctr"/>
                      <a:r>
                        <a:rPr lang="en-US" sz="1200" b="1" i="0" u="none" strike="noStrike" dirty="0">
                          <a:solidFill>
                            <a:srgbClr val="000000"/>
                          </a:solidFill>
                          <a:effectLst/>
                          <a:latin typeface="Arial" panose="020B0604020202020204" pitchFamily="34" charset="0"/>
                        </a:rPr>
                        <a:t>NNVC6.0</a:t>
                      </a:r>
                      <a:br>
                        <a:rPr lang="en-US" sz="1200" b="1" i="0" u="none" strike="noStrike" dirty="0">
                          <a:solidFill>
                            <a:srgbClr val="000000"/>
                          </a:solidFill>
                          <a:effectLst/>
                          <a:latin typeface="Arial" panose="020B0604020202020204" pitchFamily="34" charset="0"/>
                        </a:rPr>
                      </a:br>
                      <a:r>
                        <a:rPr lang="en-US" sz="1200" b="1" i="0" u="none" strike="noStrike" dirty="0" err="1">
                          <a:solidFill>
                            <a:srgbClr val="000000"/>
                          </a:solidFill>
                          <a:effectLst/>
                          <a:latin typeface="Arial" panose="020B0604020202020204" pitchFamily="34" charset="0"/>
                        </a:rPr>
                        <a:t>nnIntra</a:t>
                      </a:r>
                      <a:r>
                        <a:rPr lang="en-US" sz="1200" b="1" i="0" u="none" strike="noStrike" dirty="0">
                          <a:solidFill>
                            <a:srgbClr val="000000"/>
                          </a:solidFill>
                          <a:effectLst/>
                          <a:latin typeface="Arial" panose="020B0604020202020204" pitchFamily="34" charset="0"/>
                        </a:rPr>
                        <a:t> OFF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fontAlgn="ctr"/>
                      <a:r>
                        <a:rPr lang="en-US" sz="1200" b="1" i="0" u="none" strike="noStrike" dirty="0">
                          <a:solidFill>
                            <a:srgbClr val="000000"/>
                          </a:solidFill>
                          <a:effectLst/>
                          <a:latin typeface="Arial" panose="020B0604020202020204" pitchFamily="34" charset="0"/>
                        </a:rPr>
                        <a:t>EE1-0 (bs32 lr0.0001) vs Anchor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6370186"/>
                  </a:ext>
                </a:extLst>
              </a:tr>
              <a:tr h="209550">
                <a:tc vMerge="1">
                  <a:txBody>
                    <a:bodyPr/>
                    <a:lstStyle/>
                    <a:p>
                      <a:endParaRPr lang="en-US"/>
                    </a:p>
                  </a:txBody>
                  <a:tcPr/>
                </a:tc>
                <a:tc gridSpan="3">
                  <a:txBody>
                    <a:bodyPr/>
                    <a:lstStyle/>
                    <a:p>
                      <a:pPr algn="ctr" fontAlgn="ctr"/>
                      <a:r>
                        <a:rPr lang="en-US" sz="1200" b="1" i="0" u="none" strike="noStrike">
                          <a:solidFill>
                            <a:srgbClr val="000000"/>
                          </a:solidFill>
                          <a:effectLst/>
                          <a:latin typeface="Arial" panose="020B0604020202020204" pitchFamily="34" charset="0"/>
                        </a:rPr>
                        <a:t>All Intra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ctr"/>
                      <a:r>
                        <a:rPr lang="en-US" sz="1200" b="1" i="0" u="none" strike="noStrike">
                          <a:solidFill>
                            <a:srgbClr val="000000"/>
                          </a:solidFill>
                          <a:effectLst/>
                          <a:latin typeface="Arial" panose="020B0604020202020204" pitchFamily="34" charset="0"/>
                        </a:rPr>
                        <a:t>Random Access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2649687"/>
                  </a:ext>
                </a:extLst>
              </a:tr>
              <a:tr h="209550">
                <a:tc vMerge="1">
                  <a:txBody>
                    <a:bodyPr/>
                    <a:lstStyle/>
                    <a:p>
                      <a:endParaRPr lang="en-US"/>
                    </a:p>
                  </a:txBody>
                  <a:tcPr/>
                </a:tc>
                <a:tc>
                  <a:txBody>
                    <a:bodyPr/>
                    <a:lstStyle/>
                    <a:p>
                      <a:pPr algn="ctr" fontAlgn="ctr"/>
                      <a:r>
                        <a:rPr lang="en-US" sz="12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U-PSNR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V-PSNR</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U-PSNR</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V-PSNR</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9851251"/>
                  </a:ext>
                </a:extLst>
              </a:tr>
              <a:tr h="209550">
                <a:tc>
                  <a:txBody>
                    <a:bodyPr/>
                    <a:lstStyle/>
                    <a:p>
                      <a:pPr algn="ctr" fontAlgn="ctr"/>
                      <a:r>
                        <a:rPr lang="en-US" sz="1200" b="0" i="0" u="none" strike="noStrike">
                          <a:solidFill>
                            <a:srgbClr val="000000"/>
                          </a:solidFill>
                          <a:effectLst/>
                          <a:latin typeface="Arial" panose="020B0604020202020204" pitchFamily="34" charset="0"/>
                        </a:rPr>
                        <a:t>Class A1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-0.61%</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-2.83%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41408833"/>
                  </a:ext>
                </a:extLst>
              </a:tr>
              <a:tr h="209550">
                <a:tc>
                  <a:txBody>
                    <a:bodyPr/>
                    <a:lstStyle/>
                    <a:p>
                      <a:pPr algn="ctr" fontAlgn="ctr"/>
                      <a:r>
                        <a:rPr lang="en-US" sz="1200" b="0" i="0" u="none" strike="noStrike">
                          <a:solidFill>
                            <a:srgbClr val="000000"/>
                          </a:solidFill>
                          <a:effectLst/>
                          <a:latin typeface="Arial" panose="020B0604020202020204" pitchFamily="34" charset="0"/>
                        </a:rPr>
                        <a:t>Class A2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-0.82%</a:t>
                      </a:r>
                    </a:p>
                  </a:txBody>
                  <a:tcPr marL="0" marR="0" marT="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0" marR="0" marT="0" marB="0" anchor="ctr">
                    <a:lnL>
                      <a:noFill/>
                    </a:lnL>
                    <a:lnR>
                      <a:noFill/>
                    </a:lnR>
                    <a:lnT>
                      <a:noFill/>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31813865"/>
                  </a:ext>
                </a:extLst>
              </a:tr>
              <a:tr h="209550">
                <a:tc>
                  <a:txBody>
                    <a:bodyPr/>
                    <a:lstStyle/>
                    <a:p>
                      <a:pPr algn="ctr" fontAlgn="ctr"/>
                      <a:r>
                        <a:rPr lang="en-US" sz="1200" b="0" i="0" u="none" strike="noStrike">
                          <a:solidFill>
                            <a:srgbClr val="000000"/>
                          </a:solidFill>
                          <a:effectLst/>
                          <a:latin typeface="Arial" panose="020B0604020202020204" pitchFamily="34" charset="0"/>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-1.25%</a:t>
                      </a:r>
                    </a:p>
                  </a:txBody>
                  <a:tcPr marL="0" marR="0" marT="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0.89%</a:t>
                      </a:r>
                    </a:p>
                  </a:txBody>
                  <a:tcPr marL="0" marR="0" marT="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0.41%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3702665"/>
                  </a:ext>
                </a:extLst>
              </a:tr>
              <a:tr h="209550">
                <a:tc>
                  <a:txBody>
                    <a:bodyPr/>
                    <a:lstStyle/>
                    <a:p>
                      <a:pPr algn="ctr" fontAlgn="ctr"/>
                      <a:r>
                        <a:rPr lang="en-US" sz="1200" b="0" i="0" u="none" strike="noStrike">
                          <a:solidFill>
                            <a:srgbClr val="000000"/>
                          </a:solidFill>
                          <a:effectLst/>
                          <a:latin typeface="Arial" panose="020B0604020202020204" pitchFamily="34" charset="0"/>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-0.32%</a:t>
                      </a:r>
                    </a:p>
                  </a:txBody>
                  <a:tcPr marL="0" marR="0" marT="0"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-0.20%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0" marR="0" marT="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1747991"/>
                  </a:ext>
                </a:extLst>
              </a:tr>
              <a:tr h="209550">
                <a:tc>
                  <a:txBody>
                    <a:bodyPr/>
                    <a:lstStyle/>
                    <a:p>
                      <a:pPr algn="ctr" fontAlgn="ctr"/>
                      <a:r>
                        <a:rPr lang="en-US" sz="1200" b="0" i="0" u="none" strike="noStrike">
                          <a:solidFill>
                            <a:srgbClr val="000000"/>
                          </a:solidFill>
                          <a:effectLst/>
                          <a:latin typeface="Arial" panose="020B0604020202020204" pitchFamily="34" charset="0"/>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0.86%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507390"/>
                  </a:ext>
                </a:extLst>
              </a:tr>
              <a:tr h="209550">
                <a:tc>
                  <a:txBody>
                    <a:bodyPr/>
                    <a:lstStyle/>
                    <a:p>
                      <a:pPr algn="ctr" fontAlgn="ctr"/>
                      <a:r>
                        <a:rPr lang="en-US" sz="1200" b="1" i="0" u="none" strike="noStrike">
                          <a:solidFill>
                            <a:srgbClr val="000000"/>
                          </a:solidFill>
                          <a:effectLst/>
                          <a:latin typeface="Arial" panose="020B0604020202020204" pitchFamily="34" charset="0"/>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-0.60%</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9392100"/>
                  </a:ext>
                </a:extLst>
              </a:tr>
              <a:tr h="209550">
                <a:tc>
                  <a:txBody>
                    <a:bodyPr/>
                    <a:lstStyle/>
                    <a:p>
                      <a:pPr algn="ctr" fontAlgn="ctr"/>
                      <a:r>
                        <a:rPr lang="en-US" sz="1200" b="0" i="0" u="none" strike="noStrike">
                          <a:solidFill>
                            <a:srgbClr val="000000"/>
                          </a:solidFill>
                          <a:effectLst/>
                          <a:latin typeface="Arial" panose="020B0604020202020204" pitchFamily="34" charset="0"/>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-0.20%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0.34%</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0997711"/>
                  </a:ext>
                </a:extLst>
              </a:tr>
              <a:tr h="209550">
                <a:tc>
                  <a:txBody>
                    <a:bodyPr/>
                    <a:lstStyle/>
                    <a:p>
                      <a:pPr algn="ctr" fontAlgn="ctr"/>
                      <a:r>
                        <a:rPr lang="en-US" sz="1200" b="0" i="0" u="none" strike="noStrike">
                          <a:solidFill>
                            <a:srgbClr val="000000"/>
                          </a:solidFill>
                          <a:effectLst/>
                          <a:latin typeface="Arial" panose="020B0604020202020204" pitchFamily="34" charset="0"/>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0.87%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-0.26%</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0.72%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4878610"/>
                  </a:ext>
                </a:extLst>
              </a:tr>
            </a:tbl>
          </a:graphicData>
        </a:graphic>
      </p:graphicFrame>
      <p:sp>
        <p:nvSpPr>
          <p:cNvPr id="2" name="Content Placeholder 3">
            <a:extLst>
              <a:ext uri="{FF2B5EF4-FFF2-40B4-BE49-F238E27FC236}">
                <a16:creationId xmlns:a16="http://schemas.microsoft.com/office/drawing/2014/main" id="{804FA5BD-CAAA-23AD-D2D9-DE84023AABAD}"/>
              </a:ext>
            </a:extLst>
          </p:cNvPr>
          <p:cNvSpPr>
            <a:spLocks noGrp="1"/>
          </p:cNvSpPr>
          <p:nvPr>
            <p:ph sz="quarter" idx="14"/>
          </p:nvPr>
        </p:nvSpPr>
        <p:spPr>
          <a:xfrm>
            <a:off x="411462" y="1469176"/>
            <a:ext cx="11187112" cy="4196686"/>
          </a:xfrm>
        </p:spPr>
        <p:txBody>
          <a:bodyPr/>
          <a:lstStyle/>
          <a:p>
            <a:pPr>
              <a:spcBef>
                <a:spcPts val="300"/>
              </a:spcBef>
            </a:pPr>
            <a:r>
              <a:rPr lang="en-US" sz="1800" b="1" dirty="0"/>
              <a:t>Anchor</a:t>
            </a:r>
            <a:r>
              <a:rPr lang="en-US" sz="1800" dirty="0"/>
              <a:t> HOP training: </a:t>
            </a:r>
          </a:p>
          <a:p>
            <a:pPr lvl="1">
              <a:spcBef>
                <a:spcPts val="300"/>
              </a:spcBef>
            </a:pPr>
            <a:r>
              <a:rPr lang="en-CA" dirty="0">
                <a:solidFill>
                  <a:schemeClr val="tx1"/>
                </a:solidFill>
                <a:ea typeface="SimSun" panose="02010600030101010101" pitchFamily="2" charset="-122"/>
                <a:cs typeface="Times New Roman" panose="02020603050405020304" pitchFamily="18" charset="0"/>
              </a:rPr>
              <a:t>Batch Size 64, Learning Rate: 0.0001.</a:t>
            </a:r>
          </a:p>
          <a:p>
            <a:pPr lvl="1">
              <a:spcBef>
                <a:spcPts val="300"/>
              </a:spcBef>
            </a:pPr>
            <a:r>
              <a:rPr lang="en-CA" dirty="0">
                <a:solidFill>
                  <a:schemeClr val="tx1"/>
                </a:solidFill>
                <a:ea typeface="SimSun" panose="02010600030101010101" pitchFamily="2" charset="-122"/>
                <a:cs typeface="Times New Roman" panose="02020603050405020304" pitchFamily="18" charset="0"/>
              </a:rPr>
              <a:t>Weights YUV: 12:1:1</a:t>
            </a:r>
          </a:p>
          <a:p>
            <a:pPr lvl="1">
              <a:spcBef>
                <a:spcPts val="300"/>
              </a:spcBef>
            </a:pPr>
            <a:endParaRPr lang="en-CA" dirty="0">
              <a:solidFill>
                <a:schemeClr val="tx1"/>
              </a:solidFill>
              <a:ea typeface="SimSun" panose="02010600030101010101" pitchFamily="2" charset="-122"/>
              <a:cs typeface="Times New Roman" panose="02020603050405020304" pitchFamily="18" charset="0"/>
            </a:endParaRPr>
          </a:p>
          <a:p>
            <a:pPr>
              <a:spcBef>
                <a:spcPts val="300"/>
              </a:spcBef>
            </a:pPr>
            <a:r>
              <a:rPr lang="en-US" sz="1800" dirty="0"/>
              <a:t>EE1-0 joint training: (Qualcomm)</a:t>
            </a:r>
          </a:p>
          <a:p>
            <a:pPr lvl="1">
              <a:spcBef>
                <a:spcPts val="300"/>
              </a:spcBef>
            </a:pPr>
            <a:r>
              <a:rPr lang="en-CA" dirty="0">
                <a:solidFill>
                  <a:schemeClr val="tx1"/>
                </a:solidFill>
                <a:ea typeface="SimSun" panose="02010600030101010101" pitchFamily="2" charset="-122"/>
                <a:cs typeface="Times New Roman" panose="02020603050405020304" pitchFamily="18" charset="0"/>
              </a:rPr>
              <a:t>Batch Size 32, Learning Rate: 0.0002. </a:t>
            </a:r>
          </a:p>
          <a:p>
            <a:pPr lvl="1">
              <a:spcBef>
                <a:spcPts val="300"/>
              </a:spcBef>
            </a:pPr>
            <a:r>
              <a:rPr lang="en-CA" dirty="0">
                <a:solidFill>
                  <a:schemeClr val="tx1"/>
                </a:solidFill>
                <a:ea typeface="SimSun" panose="02010600030101010101" pitchFamily="2" charset="-122"/>
                <a:cs typeface="Times New Roman" panose="02020603050405020304" pitchFamily="18" charset="0"/>
              </a:rPr>
              <a:t>Weights YUV: 12:1:1</a:t>
            </a:r>
          </a:p>
          <a:p>
            <a:pPr lvl="1">
              <a:spcBef>
                <a:spcPts val="300"/>
              </a:spcBef>
            </a:pPr>
            <a:endParaRPr lang="en-CA" dirty="0">
              <a:solidFill>
                <a:schemeClr val="tx1"/>
              </a:solidFill>
              <a:ea typeface="SimSun" panose="02010600030101010101" pitchFamily="2" charset="-122"/>
              <a:cs typeface="Times New Roman" panose="02020603050405020304" pitchFamily="18" charset="0"/>
            </a:endParaRPr>
          </a:p>
          <a:p>
            <a:pPr>
              <a:spcBef>
                <a:spcPts val="300"/>
              </a:spcBef>
            </a:pPr>
            <a:r>
              <a:rPr lang="en-US" sz="1800" dirty="0"/>
              <a:t>Inference test:</a:t>
            </a:r>
          </a:p>
          <a:p>
            <a:pPr lvl="1">
              <a:spcBef>
                <a:spcPts val="300"/>
              </a:spcBef>
            </a:pPr>
            <a:r>
              <a:rPr lang="en-CA" dirty="0" err="1">
                <a:solidFill>
                  <a:schemeClr val="tx1"/>
                </a:solidFill>
                <a:ea typeface="SimSun" panose="02010600030101010101" pitchFamily="2" charset="-122"/>
                <a:cs typeface="Times New Roman" panose="02020603050405020304" pitchFamily="18" charset="0"/>
              </a:rPr>
              <a:t>ChromaQP</a:t>
            </a:r>
            <a:r>
              <a:rPr lang="en-CA" dirty="0">
                <a:solidFill>
                  <a:schemeClr val="tx1"/>
                </a:solidFill>
                <a:ea typeface="SimSun" panose="02010600030101010101" pitchFamily="2" charset="-122"/>
                <a:cs typeface="Times New Roman" panose="02020603050405020304" pitchFamily="18" charset="0"/>
              </a:rPr>
              <a:t> offset +1 enabled for Anchor and Test.</a:t>
            </a:r>
          </a:p>
          <a:p>
            <a:pPr lvl="1">
              <a:spcBef>
                <a:spcPts val="300"/>
              </a:spcBef>
            </a:pPr>
            <a:r>
              <a:rPr lang="en-CA" dirty="0">
                <a:solidFill>
                  <a:schemeClr val="tx1"/>
                </a:solidFill>
                <a:ea typeface="SimSun" panose="02010600030101010101" pitchFamily="2" charset="-122"/>
                <a:cs typeface="Times New Roman" panose="02020603050405020304" pitchFamily="18" charset="0"/>
              </a:rPr>
              <a:t>NNVC6.0 SW.</a:t>
            </a:r>
          </a:p>
          <a:p>
            <a:pPr lvl="1">
              <a:spcBef>
                <a:spcPts val="300"/>
              </a:spcBef>
            </a:pPr>
            <a:endParaRPr lang="en-CA" dirty="0">
              <a:solidFill>
                <a:schemeClr val="tx1"/>
              </a:solidFill>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4063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3">
            <a:extLst>
              <a:ext uri="{FF2B5EF4-FFF2-40B4-BE49-F238E27FC236}">
                <a16:creationId xmlns:a16="http://schemas.microsoft.com/office/drawing/2014/main" id="{804FA5BD-CAAA-23AD-D2D9-DE84023AABAD}"/>
              </a:ext>
            </a:extLst>
          </p:cNvPr>
          <p:cNvSpPr>
            <a:spLocks noGrp="1"/>
          </p:cNvSpPr>
          <p:nvPr>
            <p:ph sz="quarter" idx="14"/>
          </p:nvPr>
        </p:nvSpPr>
        <p:spPr>
          <a:xfrm>
            <a:off x="411462" y="1469176"/>
            <a:ext cx="11187112" cy="4196686"/>
          </a:xfrm>
        </p:spPr>
        <p:txBody>
          <a:bodyPr/>
          <a:lstStyle/>
          <a:p>
            <a:pPr>
              <a:spcBef>
                <a:spcPts val="300"/>
              </a:spcBef>
            </a:pPr>
            <a:r>
              <a:rPr lang="en-US" sz="1800" b="1" dirty="0"/>
              <a:t>Common settings: </a:t>
            </a:r>
          </a:p>
          <a:p>
            <a:pPr lvl="1">
              <a:spcBef>
                <a:spcPts val="300"/>
              </a:spcBef>
            </a:pPr>
            <a:r>
              <a:rPr lang="en-CA" sz="1400" dirty="0">
                <a:solidFill>
                  <a:schemeClr val="tx1"/>
                </a:solidFill>
                <a:ea typeface="SimSun" panose="02010600030101010101" pitchFamily="2" charset="-122"/>
                <a:cs typeface="Times New Roman" panose="02020603050405020304" pitchFamily="18" charset="0"/>
              </a:rPr>
              <a:t>Batch Size 32, Learning Rate: 0.0002.</a:t>
            </a:r>
          </a:p>
          <a:p>
            <a:pPr lvl="1">
              <a:spcBef>
                <a:spcPts val="300"/>
              </a:spcBef>
            </a:pPr>
            <a:r>
              <a:rPr lang="en-CA" sz="1400" dirty="0">
                <a:solidFill>
                  <a:schemeClr val="tx1"/>
                </a:solidFill>
                <a:ea typeface="SimSun" panose="02010600030101010101" pitchFamily="2" charset="-122"/>
                <a:cs typeface="Times New Roman" panose="02020603050405020304" pitchFamily="18" charset="0"/>
              </a:rPr>
              <a:t>Weights YUV: 12:1:1.</a:t>
            </a:r>
          </a:p>
          <a:p>
            <a:pPr lvl="1">
              <a:spcBef>
                <a:spcPts val="300"/>
              </a:spcBef>
            </a:pPr>
            <a:r>
              <a:rPr lang="en-CA" sz="1400" dirty="0">
                <a:solidFill>
                  <a:schemeClr val="tx1"/>
                </a:solidFill>
                <a:ea typeface="SimSun" panose="02010600030101010101" pitchFamily="2" charset="-122"/>
                <a:cs typeface="Times New Roman" panose="02020603050405020304" pitchFamily="18" charset="0"/>
              </a:rPr>
              <a:t>Chroma QP Offset +1.</a:t>
            </a:r>
          </a:p>
          <a:p>
            <a:pPr lvl="1">
              <a:spcBef>
                <a:spcPts val="300"/>
              </a:spcBef>
            </a:pPr>
            <a:r>
              <a:rPr lang="en-CA" sz="1400" dirty="0" err="1">
                <a:solidFill>
                  <a:schemeClr val="tx1"/>
                </a:solidFill>
                <a:ea typeface="SimSun" panose="02010600030101010101" pitchFamily="2" charset="-122"/>
                <a:cs typeface="Times New Roman" panose="02020603050405020304" pitchFamily="18" charset="0"/>
              </a:rPr>
              <a:t>nnIntraOFF</a:t>
            </a:r>
            <a:r>
              <a:rPr lang="en-CA" sz="1400" dirty="0">
                <a:solidFill>
                  <a:schemeClr val="tx1"/>
                </a:solidFill>
                <a:ea typeface="SimSun" panose="02010600030101010101" pitchFamily="2" charset="-122"/>
                <a:cs typeface="Times New Roman" panose="02020603050405020304" pitchFamily="18" charset="0"/>
              </a:rPr>
              <a:t>.</a:t>
            </a:r>
          </a:p>
          <a:p>
            <a:pPr lvl="1">
              <a:spcBef>
                <a:spcPts val="300"/>
              </a:spcBef>
            </a:pPr>
            <a:endParaRPr lang="en-US" sz="1400" b="1" dirty="0"/>
          </a:p>
          <a:p>
            <a:pPr>
              <a:spcBef>
                <a:spcPts val="300"/>
              </a:spcBef>
            </a:pPr>
            <a:r>
              <a:rPr lang="en-US" sz="1800" b="1" dirty="0"/>
              <a:t>Anchor: NNVC6.0.</a:t>
            </a:r>
            <a:endParaRPr lang="en-US" sz="1800" dirty="0"/>
          </a:p>
          <a:p>
            <a:pPr>
              <a:spcBef>
                <a:spcPts val="300"/>
              </a:spcBef>
            </a:pPr>
            <a:r>
              <a:rPr lang="en-US" sz="1800" b="1" dirty="0"/>
              <a:t>Test: NNVC7.0.</a:t>
            </a:r>
            <a:endParaRPr lang="en-US" sz="1800" dirty="0"/>
          </a:p>
        </p:txBody>
      </p:sp>
      <p:sp>
        <p:nvSpPr>
          <p:cNvPr id="6" name="Title 1">
            <a:extLst>
              <a:ext uri="{FF2B5EF4-FFF2-40B4-BE49-F238E27FC236}">
                <a16:creationId xmlns:a16="http://schemas.microsoft.com/office/drawing/2014/main" id="{94F3EB17-6F5B-EE2A-E07A-EF8B01C4026D}"/>
              </a:ext>
            </a:extLst>
          </p:cNvPr>
          <p:cNvSpPr>
            <a:spLocks noGrp="1"/>
          </p:cNvSpPr>
          <p:nvPr>
            <p:ph type="title"/>
          </p:nvPr>
        </p:nvSpPr>
        <p:spPr>
          <a:xfrm>
            <a:off x="495300" y="642645"/>
            <a:ext cx="11187112" cy="361959"/>
          </a:xfrm>
        </p:spPr>
        <p:txBody>
          <a:bodyPr/>
          <a:lstStyle/>
          <a:p>
            <a:r>
              <a:rPr lang="en-US" dirty="0"/>
              <a:t>NNVC7.0 Inference (Qualcomm):</a:t>
            </a:r>
          </a:p>
        </p:txBody>
      </p:sp>
      <p:graphicFrame>
        <p:nvGraphicFramePr>
          <p:cNvPr id="3" name="Table 2">
            <a:extLst>
              <a:ext uri="{FF2B5EF4-FFF2-40B4-BE49-F238E27FC236}">
                <a16:creationId xmlns:a16="http://schemas.microsoft.com/office/drawing/2014/main" id="{332B0E30-071B-2581-0AA0-E279E9072323}"/>
              </a:ext>
            </a:extLst>
          </p:cNvPr>
          <p:cNvGraphicFramePr>
            <a:graphicFrameLocks noGrp="1"/>
          </p:cNvGraphicFramePr>
          <p:nvPr>
            <p:extLst>
              <p:ext uri="{D42A27DB-BD31-4B8C-83A1-F6EECF244321}">
                <p14:modId xmlns:p14="http://schemas.microsoft.com/office/powerpoint/2010/main" val="1634830474"/>
              </p:ext>
            </p:extLst>
          </p:nvPr>
        </p:nvGraphicFramePr>
        <p:xfrm>
          <a:off x="5899248" y="2428329"/>
          <a:ext cx="5073551" cy="2278380"/>
        </p:xfrm>
        <a:graphic>
          <a:graphicData uri="http://schemas.openxmlformats.org/drawingml/2006/table">
            <a:tbl>
              <a:tblPr/>
              <a:tblGrid>
                <a:gridCol w="1124409">
                  <a:extLst>
                    <a:ext uri="{9D8B030D-6E8A-4147-A177-3AD203B41FA5}">
                      <a16:colId xmlns:a16="http://schemas.microsoft.com/office/drawing/2014/main" val="3351400724"/>
                    </a:ext>
                  </a:extLst>
                </a:gridCol>
                <a:gridCol w="689043">
                  <a:extLst>
                    <a:ext uri="{9D8B030D-6E8A-4147-A177-3AD203B41FA5}">
                      <a16:colId xmlns:a16="http://schemas.microsoft.com/office/drawing/2014/main" val="1951751368"/>
                    </a:ext>
                  </a:extLst>
                </a:gridCol>
                <a:gridCol w="689043">
                  <a:extLst>
                    <a:ext uri="{9D8B030D-6E8A-4147-A177-3AD203B41FA5}">
                      <a16:colId xmlns:a16="http://schemas.microsoft.com/office/drawing/2014/main" val="3943209693"/>
                    </a:ext>
                  </a:extLst>
                </a:gridCol>
                <a:gridCol w="689043">
                  <a:extLst>
                    <a:ext uri="{9D8B030D-6E8A-4147-A177-3AD203B41FA5}">
                      <a16:colId xmlns:a16="http://schemas.microsoft.com/office/drawing/2014/main" val="1977472533"/>
                    </a:ext>
                  </a:extLst>
                </a:gridCol>
                <a:gridCol w="647906">
                  <a:extLst>
                    <a:ext uri="{9D8B030D-6E8A-4147-A177-3AD203B41FA5}">
                      <a16:colId xmlns:a16="http://schemas.microsoft.com/office/drawing/2014/main" val="2513542147"/>
                    </a:ext>
                  </a:extLst>
                </a:gridCol>
                <a:gridCol w="627338">
                  <a:extLst>
                    <a:ext uri="{9D8B030D-6E8A-4147-A177-3AD203B41FA5}">
                      <a16:colId xmlns:a16="http://schemas.microsoft.com/office/drawing/2014/main" val="1503855501"/>
                    </a:ext>
                  </a:extLst>
                </a:gridCol>
                <a:gridCol w="606769">
                  <a:extLst>
                    <a:ext uri="{9D8B030D-6E8A-4147-A177-3AD203B41FA5}">
                      <a16:colId xmlns:a16="http://schemas.microsoft.com/office/drawing/2014/main" val="1607737894"/>
                    </a:ext>
                  </a:extLst>
                </a:gridCol>
              </a:tblGrid>
              <a:tr h="97656">
                <a:tc rowSpan="3">
                  <a:txBody>
                    <a:bodyPr/>
                    <a:lstStyle/>
                    <a:p>
                      <a:pPr algn="ctr" fontAlgn="ctr"/>
                      <a:r>
                        <a:rPr lang="en-US" sz="1200" b="1" i="0" u="none" strike="noStrike" dirty="0" err="1">
                          <a:solidFill>
                            <a:srgbClr val="000000"/>
                          </a:solidFill>
                          <a:effectLst/>
                          <a:latin typeface="Arial" panose="020B0604020202020204" pitchFamily="34" charset="0"/>
                        </a:rPr>
                        <a:t>nnIntra</a:t>
                      </a:r>
                      <a:r>
                        <a:rPr lang="en-US" sz="1200" b="1" i="0" u="none" strike="noStrike" dirty="0">
                          <a:solidFill>
                            <a:srgbClr val="000000"/>
                          </a:solidFill>
                          <a:effectLst/>
                          <a:latin typeface="Arial" panose="020B0604020202020204" pitchFamily="34" charset="0"/>
                        </a:rPr>
                        <a:t> OFF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fontAlgn="ctr"/>
                      <a:r>
                        <a:rPr lang="en-US" sz="1200" b="1" i="0" u="none" strike="noStrike" dirty="0">
                          <a:solidFill>
                            <a:srgbClr val="000000"/>
                          </a:solidFill>
                          <a:effectLst/>
                          <a:latin typeface="Arial" panose="020B0604020202020204" pitchFamily="34" charset="0"/>
                        </a:rPr>
                        <a:t>Test vs Anchor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6370186"/>
                  </a:ext>
                </a:extLst>
              </a:tr>
              <a:tr h="209550">
                <a:tc vMerge="1">
                  <a:txBody>
                    <a:bodyPr/>
                    <a:lstStyle/>
                    <a:p>
                      <a:endParaRPr lang="en-US"/>
                    </a:p>
                  </a:txBody>
                  <a:tcPr/>
                </a:tc>
                <a:tc gridSpan="3">
                  <a:txBody>
                    <a:bodyPr/>
                    <a:lstStyle/>
                    <a:p>
                      <a:pPr algn="ctr" fontAlgn="ctr"/>
                      <a:r>
                        <a:rPr lang="en-US" sz="1200" b="1" i="0" u="none" strike="noStrike">
                          <a:solidFill>
                            <a:srgbClr val="000000"/>
                          </a:solidFill>
                          <a:effectLst/>
                          <a:latin typeface="Arial" panose="020B0604020202020204" pitchFamily="34" charset="0"/>
                        </a:rPr>
                        <a:t>All Intra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ctr"/>
                      <a:r>
                        <a:rPr lang="en-US" sz="1200" b="1" i="0" u="none" strike="noStrike">
                          <a:solidFill>
                            <a:srgbClr val="000000"/>
                          </a:solidFill>
                          <a:effectLst/>
                          <a:latin typeface="Arial" panose="020B0604020202020204" pitchFamily="34" charset="0"/>
                        </a:rPr>
                        <a:t>Random Access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2649687"/>
                  </a:ext>
                </a:extLst>
              </a:tr>
              <a:tr h="209550">
                <a:tc vMerge="1">
                  <a:txBody>
                    <a:bodyPr/>
                    <a:lstStyle/>
                    <a:p>
                      <a:endParaRPr lang="en-US"/>
                    </a:p>
                  </a:txBody>
                  <a:tcPr/>
                </a:tc>
                <a:tc>
                  <a:txBody>
                    <a:bodyPr/>
                    <a:lstStyle/>
                    <a:p>
                      <a:pPr algn="ctr" fontAlgn="ctr"/>
                      <a:r>
                        <a:rPr lang="en-US" sz="12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U-PSNR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V-PSNR</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Y-PSNR</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U-PSNR</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V-PSNR</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9851251"/>
                  </a:ext>
                </a:extLst>
              </a:tr>
              <a:tr h="209550">
                <a:tc>
                  <a:txBody>
                    <a:bodyPr/>
                    <a:lstStyle/>
                    <a:p>
                      <a:pPr algn="ctr" fontAlgn="ctr"/>
                      <a:r>
                        <a:rPr lang="en-US" sz="1200" b="0" i="0" u="none" strike="noStrike">
                          <a:solidFill>
                            <a:srgbClr val="000000"/>
                          </a:solidFill>
                          <a:effectLst/>
                          <a:latin typeface="Arial" panose="020B0604020202020204" pitchFamily="34" charset="0"/>
                        </a:rPr>
                        <a:t>Class A1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dirty="0">
                          <a:solidFill>
                            <a:srgbClr val="000000"/>
                          </a:solidFill>
                          <a:effectLst/>
                          <a:latin typeface="Arial" panose="020B0604020202020204" pitchFamily="34" charset="0"/>
                          <a:ea typeface="+mn-ea"/>
                          <a:cs typeface="+mn-cs"/>
                        </a:rPr>
                        <a:t>-0.11%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0.27%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endParaRPr lang="en-US"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endParaRPr lang="en-US" sz="1200" b="0" i="0" u="none" strike="noStrike" kern="1200">
                        <a:solidFill>
                          <a:srgbClr val="000000"/>
                        </a:solidFill>
                        <a:effectLst/>
                        <a:latin typeface="Arial" panose="020B0604020202020204" pitchFamily="34" charset="0"/>
                        <a:ea typeface="+mn-ea"/>
                        <a:cs typeface="+mn-cs"/>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endParaRPr lang="en-US" sz="1200" b="0" i="0" u="none" strike="noStrike" kern="1200">
                        <a:solidFill>
                          <a:srgbClr val="000000"/>
                        </a:solidFill>
                        <a:effectLst/>
                        <a:latin typeface="Arial" panose="020B0604020202020204" pitchFamily="34" charset="0"/>
                        <a:ea typeface="+mn-ea"/>
                        <a:cs typeface="+mn-cs"/>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41408833"/>
                  </a:ext>
                </a:extLst>
              </a:tr>
              <a:tr h="209550">
                <a:tc>
                  <a:txBody>
                    <a:bodyPr/>
                    <a:lstStyle/>
                    <a:p>
                      <a:pPr algn="ctr" fontAlgn="ctr"/>
                      <a:r>
                        <a:rPr lang="en-US" sz="1200" b="0" i="0" u="none" strike="noStrike">
                          <a:solidFill>
                            <a:srgbClr val="000000"/>
                          </a:solidFill>
                          <a:effectLst/>
                          <a:latin typeface="Arial" panose="020B0604020202020204" pitchFamily="34" charset="0"/>
                        </a:rPr>
                        <a:t>Class A2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sz="1200" b="0" i="0" u="none" strike="noStrike" kern="1200" dirty="0">
                          <a:solidFill>
                            <a:srgbClr val="000000"/>
                          </a:solidFill>
                          <a:effectLst/>
                          <a:latin typeface="Arial" panose="020B0604020202020204" pitchFamily="34" charset="0"/>
                          <a:ea typeface="+mn-ea"/>
                          <a:cs typeface="+mn-cs"/>
                        </a:rPr>
                        <a:t>-0.21%</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-0.21%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endParaRPr lang="en-US"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endParaRPr lang="en-US" sz="1200" b="0" i="0" u="none" strike="noStrike" kern="1200">
                        <a:solidFill>
                          <a:srgbClr val="000000"/>
                        </a:solidFill>
                        <a:effectLst/>
                        <a:latin typeface="Arial" panose="020B0604020202020204" pitchFamily="34" charset="0"/>
                        <a:ea typeface="+mn-ea"/>
                        <a:cs typeface="+mn-cs"/>
                      </a:endParaRPr>
                    </a:p>
                  </a:txBody>
                  <a:tcPr marL="9525" marR="9525" marT="9525" marB="0" anchor="ctr">
                    <a:lnL>
                      <a:noFill/>
                    </a:lnL>
                    <a:lnR>
                      <a:noFill/>
                    </a:lnR>
                    <a:lnT>
                      <a:noFill/>
                    </a:lnT>
                    <a:lnB>
                      <a:noFill/>
                    </a:lnB>
                  </a:tcPr>
                </a:tc>
                <a:tc>
                  <a:txBody>
                    <a:bodyPr/>
                    <a:lstStyle/>
                    <a:p>
                      <a:pPr marL="0" algn="ctr" defTabSz="914400" rtl="0" eaLnBrk="1" fontAlgn="ctr" latinLnBrk="0" hangingPunct="1"/>
                      <a:endParaRPr lang="en-US" sz="1200" b="0" i="0" u="none" strike="noStrike" kern="1200">
                        <a:solidFill>
                          <a:srgbClr val="000000"/>
                        </a:solidFill>
                        <a:effectLst/>
                        <a:latin typeface="Arial" panose="020B0604020202020204" pitchFamily="34" charset="0"/>
                        <a:ea typeface="+mn-ea"/>
                        <a:cs typeface="+mn-cs"/>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31813865"/>
                  </a:ext>
                </a:extLst>
              </a:tr>
              <a:tr h="209550">
                <a:tc>
                  <a:txBody>
                    <a:bodyPr/>
                    <a:lstStyle/>
                    <a:p>
                      <a:pPr algn="ctr" fontAlgn="ctr"/>
                      <a:r>
                        <a:rPr lang="en-US" sz="1200" b="0" i="0" u="none" strike="noStrike">
                          <a:solidFill>
                            <a:srgbClr val="000000"/>
                          </a:solidFill>
                          <a:effectLst/>
                          <a:latin typeface="Arial" panose="020B0604020202020204" pitchFamily="34" charset="0"/>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-0.08%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0.12%</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1200" b="0" i="0" u="none" strike="noStrike" kern="1200" dirty="0">
                          <a:solidFill>
                            <a:srgbClr val="000000"/>
                          </a:solidFill>
                          <a:effectLst/>
                          <a:latin typeface="Arial" panose="020B0604020202020204" pitchFamily="34" charset="0"/>
                          <a:ea typeface="+mn-ea"/>
                          <a:cs typeface="+mn-cs"/>
                        </a:rPr>
                        <a:t>0.06%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-0.48%</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-0.86%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3702665"/>
                  </a:ext>
                </a:extLst>
              </a:tr>
              <a:tr h="209550">
                <a:tc>
                  <a:txBody>
                    <a:bodyPr/>
                    <a:lstStyle/>
                    <a:p>
                      <a:pPr algn="ctr" fontAlgn="ctr"/>
                      <a:r>
                        <a:rPr lang="en-US" sz="1200" b="0" i="0" u="none" strike="noStrike">
                          <a:solidFill>
                            <a:srgbClr val="000000"/>
                          </a:solidFill>
                          <a:effectLst/>
                          <a:latin typeface="Arial" panose="020B0604020202020204" pitchFamily="34" charset="0"/>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-0.82%</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fontAlgn="ctr" latinLnBrk="0" hangingPunct="1"/>
                      <a:r>
                        <a:rPr lang="en-US" sz="1200" b="0" i="0" u="none" strike="noStrike" kern="1200" dirty="0">
                          <a:solidFill>
                            <a:srgbClr val="000000"/>
                          </a:solidFill>
                          <a:effectLst/>
                          <a:latin typeface="Arial" panose="020B0604020202020204" pitchFamily="34" charset="0"/>
                          <a:ea typeface="+mn-ea"/>
                          <a:cs typeface="+mn-cs"/>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-0.80%</a:t>
                      </a:r>
                    </a:p>
                  </a:txBody>
                  <a:tcPr marL="9525" marR="9525" marT="9525" marB="0" anchor="ctr">
                    <a:lnL>
                      <a:noFill/>
                    </a:lnL>
                    <a:lnR>
                      <a:noFill/>
                    </a:lnR>
                    <a:lnT>
                      <a:noFill/>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-1.13%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1747991"/>
                  </a:ext>
                </a:extLst>
              </a:tr>
              <a:tr h="209550">
                <a:tc>
                  <a:txBody>
                    <a:bodyPr/>
                    <a:lstStyle/>
                    <a:p>
                      <a:pPr algn="ctr" fontAlgn="ctr"/>
                      <a:r>
                        <a:rPr lang="en-US" sz="1200" b="0" i="0" u="none" strike="noStrike">
                          <a:solidFill>
                            <a:srgbClr val="000000"/>
                          </a:solidFill>
                          <a:effectLst/>
                          <a:latin typeface="Arial" panose="020B0604020202020204" pitchFamily="34" charset="0"/>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0.68%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0.65%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507390"/>
                  </a:ext>
                </a:extLst>
              </a:tr>
              <a:tr h="209550">
                <a:tc>
                  <a:txBody>
                    <a:bodyPr/>
                    <a:lstStyle/>
                    <a:p>
                      <a:pPr algn="ctr" fontAlgn="ctr"/>
                      <a:r>
                        <a:rPr lang="en-US" sz="1200" b="1" i="0" u="none" strike="noStrike">
                          <a:solidFill>
                            <a:srgbClr val="000000"/>
                          </a:solidFill>
                          <a:effectLst/>
                          <a:latin typeface="Arial" panose="020B0604020202020204" pitchFamily="34" charset="0"/>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Arial" panose="020B0604020202020204" pitchFamily="34" charset="0"/>
                        <a:ea typeface="+mn-ea"/>
                        <a:cs typeface="+mn-cs"/>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9392100"/>
                  </a:ext>
                </a:extLst>
              </a:tr>
              <a:tr h="209550">
                <a:tc>
                  <a:txBody>
                    <a:bodyPr/>
                    <a:lstStyle/>
                    <a:p>
                      <a:pPr algn="ctr" fontAlgn="ctr"/>
                      <a:r>
                        <a:rPr lang="en-US" sz="1200" b="0" i="0" u="none" strike="noStrike">
                          <a:solidFill>
                            <a:srgbClr val="000000"/>
                          </a:solidFill>
                          <a:effectLst/>
                          <a:latin typeface="Arial" panose="020B0604020202020204" pitchFamily="34" charset="0"/>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-0.13%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-0.76%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-1.09%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-1.05%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Arial" panose="020B0604020202020204" pitchFamily="34" charset="0"/>
                          <a:ea typeface="+mn-ea"/>
                          <a:cs typeface="+mn-cs"/>
                        </a:rPr>
                        <a:t>-1.30%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0997711"/>
                  </a:ext>
                </a:extLst>
              </a:tr>
              <a:tr h="209550">
                <a:tc>
                  <a:txBody>
                    <a:bodyPr/>
                    <a:lstStyle/>
                    <a:p>
                      <a:pPr algn="ctr" fontAlgn="ctr"/>
                      <a:r>
                        <a:rPr lang="en-US" sz="1200" b="0" i="0" u="none" strike="noStrike">
                          <a:solidFill>
                            <a:srgbClr val="000000"/>
                          </a:solidFill>
                          <a:effectLst/>
                          <a:latin typeface="Arial" panose="020B0604020202020204" pitchFamily="34" charset="0"/>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-0.20%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-0.98%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dirty="0">
                          <a:solidFill>
                            <a:srgbClr val="000000"/>
                          </a:solidFill>
                          <a:effectLst/>
                          <a:latin typeface="Arial" panose="020B0604020202020204" pitchFamily="34" charset="0"/>
                          <a:ea typeface="+mn-ea"/>
                          <a:cs typeface="+mn-cs"/>
                        </a:rPr>
                        <a:t>0.09%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-0.09%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a:solidFill>
                            <a:srgbClr val="000000"/>
                          </a:solidFill>
                          <a:effectLst/>
                          <a:latin typeface="Arial" panose="020B0604020202020204" pitchFamily="34" charset="0"/>
                          <a:ea typeface="+mn-ea"/>
                          <a:cs typeface="+mn-cs"/>
                        </a:rPr>
                        <a:t>-0.99%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algn="ctr" defTabSz="914400" rtl="0" eaLnBrk="1" fontAlgn="ctr" latinLnBrk="0" hangingPunct="1"/>
                      <a:r>
                        <a:rPr lang="en-US" sz="1200" b="0" i="0" u="none" strike="noStrike" kern="1200" dirty="0">
                          <a:solidFill>
                            <a:srgbClr val="000000"/>
                          </a:solidFill>
                          <a:effectLst/>
                          <a:latin typeface="Arial" panose="020B0604020202020204" pitchFamily="34" charset="0"/>
                          <a:ea typeface="+mn-ea"/>
                          <a:cs typeface="+mn-cs"/>
                        </a:rPr>
                        <a:t>-0.80%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4878610"/>
                  </a:ext>
                </a:extLst>
              </a:tr>
            </a:tbl>
          </a:graphicData>
        </a:graphic>
      </p:graphicFrame>
    </p:spTree>
    <p:extLst>
      <p:ext uri="{BB962C8B-B14F-4D97-AF65-F5344CB8AC3E}">
        <p14:creationId xmlns:p14="http://schemas.microsoft.com/office/powerpoint/2010/main" val="4010196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Confidential_Template-Feb 2023_v06.pptx" id="{C5E27F2E-50EA-46A0-8058-3713286022F1}" vid="{102756C9-D5CF-472F-8639-B269F36F4E13}"/>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1364</TotalTime>
  <Words>915</Words>
  <Application>Microsoft Office PowerPoint</Application>
  <PresentationFormat>Widescreen</PresentationFormat>
  <Paragraphs>340</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 Corporate Confidential Template - May2022</vt:lpstr>
      <vt:lpstr>Combination of HOP weights 12:1:1 and ChromaQP+1 (Qualcomm)</vt:lpstr>
      <vt:lpstr>HOP Training: Batch Size 32, Learning Rate 0.0002 (Qualcomm)</vt:lpstr>
      <vt:lpstr>NNVC7.0 Inference (Qualcomm):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Confidential Template</dc:title>
  <dc:creator>Dmytro Rusanovskyy</dc:creator>
  <cp:lastModifiedBy>Dmytro Rusanovskyy</cp:lastModifiedBy>
  <cp:revision>4</cp:revision>
  <dcterms:created xsi:type="dcterms:W3CDTF">2023-11-16T07:21:16Z</dcterms:created>
  <dcterms:modified xsi:type="dcterms:W3CDTF">2023-11-17T06:20:50Z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