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1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34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2C0F2-13FD-45E9-B6DC-286765F714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151C9D-5184-4595-AC8C-C754E5F97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6AB97-D402-4804-9FBB-AF3FE0527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49B07-C9A0-496C-8D66-1B6BBB94D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9C8745-4B9F-4552-9AB3-23398F561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51040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7440B-A3A1-4784-B1B5-CB6FDC224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9F7113-D5CC-469A-BED4-0E849DCB41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7BE0B-D79B-4D48-85AD-1CA10B201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70124-AB85-4FC0-A398-D73F0EE55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DCFA0-3850-43C2-BE6B-75F20253B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750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4C025D-8445-47FF-8C04-AB09E38274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2FEA6F-B0FF-4EBF-AE76-34AD13A5CD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D0F31-3D74-4F26-ACE8-B51AAA7DA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D5957-5B9F-4D51-9D27-749531D9D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49A65B-1CAD-47D2-8DB5-2639AFB98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32761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5047A-00D7-4398-8F2F-234670EB6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E84F4-1234-4917-9A15-0A172E68D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FD089-F678-40A4-99DF-A8BDF9E6F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1AF1-6DB8-4FAB-B0CA-CD71DD5A2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46DF-7A45-4DCE-9FF1-BD41414D0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6636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BA031-4E31-41DF-A856-B4FB8193A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A43ADF-4BD9-45AA-8411-516B3999F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59D56-405F-4B77-8D7A-30B2E472E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43760-5091-4E31-BCF7-75EC7F81B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D85CF-DDD4-4107-AC36-69F8FF915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60672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EF6B9-47E7-46BB-A995-8091BAC1E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C45ED-8D9F-4DDF-9BD5-8E33A35CCF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7DD929-E333-4227-B782-639983C31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90E0E1-3690-4768-A856-0B1280169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887CC3-A08B-475E-9A7E-FC6054F00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99A194-2E5C-4C8F-A547-4E1E09BA2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84831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6A468-7240-4C14-AD00-8D59499C3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0A69D-B457-4E25-BE87-7BEC5CFAB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6A109-DFB5-43E2-99EF-6E0AE7222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B891CD-B477-44AD-83D9-FAC5C840A0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364BB7-2B47-4966-8205-09C267A023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455EF5-6385-49B5-9022-670E0D65F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DE62E7-BA81-45D3-A752-0F44EB619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8F7E2C-B96A-45EC-BBC1-3499CB8EE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70262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AA011-2863-4375-AEAE-DA522C43A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E772B3-C241-466D-AEFC-F2D65CFF7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65AB5E-E30D-4CC4-A85C-9B4AD875F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06F0AC-17BD-4CA0-A786-74D9192CF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08851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B0638F-CA6D-4B98-AD20-0FEFA1BEF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FEC2BF-DDD2-4530-9CAD-2D927E76F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CF1B0-4671-42B8-9A50-BE7EC79A7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8812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83590-E695-49C5-818C-FBB54DC9A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79445A-A4BC-4E4E-87CB-522DF410A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7C23A0-38B2-46D2-A16D-41D0C1C6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F80E50-8F08-47C3-AC21-EC69B4A97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8DA844-60D7-4420-941F-A046A43BF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817DF5-4458-48F5-A412-413D4AABE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71210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512ED-CF82-4EBD-8B72-40C96109F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6F0CA9-75AD-4715-B9F2-537D10F25F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672D3-B7BF-494C-AE40-4280198596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4133DA-5A8A-417F-BED3-9F0F34EBC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F3842A-F15F-46AA-B9AB-B79446E29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41D86-B451-489E-9842-9469D49D5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91464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F3804B-5F8B-422A-B797-F69118EBE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303D47-1C8C-4DE6-9C54-B99AB1C29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EBC18-E22F-4BF2-B7F1-4AEB775B4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EB379-DF59-4E95-9300-64F7C8E8EFFB}" type="datetimeFigureOut">
              <a:rPr lang="en-DE" smtClean="0"/>
              <a:t>17/01/2024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C7C48-47F2-4E4D-A516-42710C99FF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B29BC-03E3-4B0C-A7B4-2608C76206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54312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730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718" TargetMode="External"/><Relationship Id="rId5" Type="http://schemas.openxmlformats.org/officeDocument/2006/relationships/hyperlink" Target="https://jvet-experts.org/doc_end_user/current_document.php?id=13612" TargetMode="External"/><Relationship Id="rId4" Type="http://schemas.openxmlformats.org/officeDocument/2006/relationships/hyperlink" Target="https://jvet-experts.org/doc_end_user/current_document.php?id=1373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jvet-experts.org/doc_end_user/current_document.php?id=13667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jvet-experts.org/doc_end_user/current_document.php?id=13719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612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719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jvet-experts.org/doc_end_user/current_document.php?id=13678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hyperlink" Target="https://jvet-experts.org/doc_end_user/current_document.php?id=13686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jvet-experts.org/doc_end_user/current_document.php?id=13686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686" TargetMode="External"/><Relationship Id="rId2" Type="http://schemas.openxmlformats.org/officeDocument/2006/relationships/hyperlink" Target="https://jvet-experts.org/doc_end_user/documents/30_Antalya/wg11/JVET-AD0014-v3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571" TargetMode="External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hyperlink" Target="https://jvet-experts.org/doc_end_user/current_document.php?id=1359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730" TargetMode="Externa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hyperlink" Target="https://jvet-experts.org/doc_end_user/current_document.php?id=13731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s://jvet-experts.org/doc_end_user/current_document.php?id=1373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612" TargetMode="External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jvet-experts.org/doc_end_user/current_document.php?id=1371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4A66A-1E30-4CD4-B692-4F5C12F19F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1358" y="1122363"/>
            <a:ext cx="9636642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EE1: Summary report of exploration experiment on neural network-based video coding</a:t>
            </a:r>
            <a:endParaRPr lang="en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1EC47D-4029-495D-84FC-46B1F0F8C1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7675" y="3665833"/>
            <a:ext cx="9144000" cy="165576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E. Alshina,  F. Galpin,  Y. Li, </a:t>
            </a:r>
            <a:r>
              <a:rPr lang="fi-FI" dirty="0"/>
              <a:t>D. Rusanovskyy,  M. Santamaria, J. </a:t>
            </a:r>
            <a:r>
              <a:rPr lang="de-DE" dirty="0"/>
              <a:t>Ström, </a:t>
            </a:r>
            <a:endParaRPr lang="en-DE" dirty="0"/>
          </a:p>
          <a:p>
            <a:pPr hangingPunct="0"/>
            <a:r>
              <a:rPr lang="fr-FR" dirty="0"/>
              <a:t>R. Chang, Z. Xie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583409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in HOP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6021069"/>
              </p:ext>
            </p:extLst>
          </p:nvPr>
        </p:nvGraphicFramePr>
        <p:xfrm>
          <a:off x="266952" y="1844961"/>
          <a:ext cx="10202928" cy="17319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9236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72554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56016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1408176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72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8333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485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477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JVET-AG0014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474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JVET-AG0174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-2.4%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-1.1%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-1.8%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-1.3%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481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473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JVET-AG0175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EE1-1.4 (HOP)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485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477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JVET-AG0056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998346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EE1-1.5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-7.6%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-5.7%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-5.5%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-4.7%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483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6"/>
                        </a:rPr>
                        <a:t>JVET-AG0162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15549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25878" y="3731164"/>
            <a:ext cx="1062553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EE1-1.0 Joint training of HOP2 in NNVC-7.1, agreed by AhG11/14 call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EE1-1.1 Joint training of 4 EE1 complexity reduction tests from JVET-AF. Filter complexity increased to meet HOP2 level (477kMAC/</a:t>
            </a:r>
            <a:r>
              <a:rPr lang="en-US" sz="1400" dirty="0" err="1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). 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EE1-1.3 Separate models for Luma and Chroma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EE1-1.4 Filter usage aspect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EE1-1.5 HOP with Transformer</a:t>
            </a:r>
            <a:endParaRPr lang="en-DE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999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EE1-2.2:</a:t>
            </a:r>
            <a:r>
              <a:rPr lang="en-CA" dirty="0"/>
              <a:t> </a:t>
            </a:r>
            <a:r>
              <a:rPr lang="fr-FR" dirty="0"/>
              <a:t>LOP Content adaptive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4032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EE1-2.2 </a:t>
            </a:r>
            <a:r>
              <a:rPr lang="en-US" u="sng" dirty="0">
                <a:hlinkClick r:id="rId2"/>
              </a:rPr>
              <a:t>JVET-AG0111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Based on LOP1 filter architecture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content adaptivity for LOP, overfitting multiplier in activation in K layers (K depends on bit-rate overhead),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11E83C-874B-4FF6-AF60-8FB174961DE2}"/>
                  </a:ext>
                </a:extLst>
              </p:cNvPr>
              <p:cNvSpPr/>
              <p:nvPr/>
            </p:nvSpPr>
            <p:spPr>
              <a:xfrm>
                <a:off x="1105888" y="3966982"/>
                <a:ext cx="2170851" cy="404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DE" i="0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DE" i="1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DE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11E83C-874B-4FF6-AF60-8FB174961D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888" y="3966982"/>
                <a:ext cx="2170851" cy="4049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EA35B5-1EBA-41F7-B420-1181812E32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289597"/>
              </p:ext>
            </p:extLst>
          </p:nvPr>
        </p:nvGraphicFramePr>
        <p:xfrm>
          <a:off x="443753" y="4629734"/>
          <a:ext cx="3178860" cy="744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4715">
                  <a:extLst>
                    <a:ext uri="{9D8B030D-6E8A-4147-A177-3AD203B41FA5}">
                      <a16:colId xmlns:a16="http://schemas.microsoft.com/office/drawing/2014/main" val="2334716608"/>
                    </a:ext>
                  </a:extLst>
                </a:gridCol>
                <a:gridCol w="794715">
                  <a:extLst>
                    <a:ext uri="{9D8B030D-6E8A-4147-A177-3AD203B41FA5}">
                      <a16:colId xmlns:a16="http://schemas.microsoft.com/office/drawing/2014/main" val="1486446431"/>
                    </a:ext>
                  </a:extLst>
                </a:gridCol>
                <a:gridCol w="794715">
                  <a:extLst>
                    <a:ext uri="{9D8B030D-6E8A-4147-A177-3AD203B41FA5}">
                      <a16:colId xmlns:a16="http://schemas.microsoft.com/office/drawing/2014/main" val="2974763316"/>
                    </a:ext>
                  </a:extLst>
                </a:gridCol>
                <a:gridCol w="794715">
                  <a:extLst>
                    <a:ext uri="{9D8B030D-6E8A-4147-A177-3AD203B41FA5}">
                      <a16:colId xmlns:a16="http://schemas.microsoft.com/office/drawing/2014/main" val="1544923927"/>
                    </a:ext>
                  </a:extLst>
                </a:gridCol>
              </a:tblGrid>
              <a:tr h="129119">
                <a:tc>
                  <a:txBody>
                    <a:bodyPr/>
                    <a:lstStyle/>
                    <a:p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RA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cfg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 BD-rate Over NNVC-7.1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095241"/>
                  </a:ext>
                </a:extLst>
              </a:tr>
              <a:tr h="129119">
                <a:tc>
                  <a:txBody>
                    <a:bodyPr/>
                    <a:lstStyle/>
                    <a:p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Y-PSNR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U-PSNR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V-PSNR</a:t>
                      </a:r>
                      <a:endParaRPr lang="en-DE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9289375"/>
                  </a:ext>
                </a:extLst>
              </a:tr>
              <a:tr h="1291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9417297"/>
                  </a:ext>
                </a:extLst>
              </a:tr>
              <a:tr h="1291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0264587"/>
                  </a:ext>
                </a:extLst>
              </a:tr>
            </a:tbl>
          </a:graphicData>
        </a:graphic>
      </p:graphicFrame>
      <p:sp>
        <p:nvSpPr>
          <p:cNvPr id="256" name="TextBox 255">
            <a:extLst>
              <a:ext uri="{FF2B5EF4-FFF2-40B4-BE49-F238E27FC236}">
                <a16:creationId xmlns:a16="http://schemas.microsoft.com/office/drawing/2014/main" id="{49C60D39-B8C1-4D0F-A903-56DCECAA23B4}"/>
              </a:ext>
            </a:extLst>
          </p:cNvPr>
          <p:cNvSpPr txBox="1"/>
          <p:nvPr/>
        </p:nvSpPr>
        <p:spPr>
          <a:xfrm>
            <a:off x="710530" y="5777281"/>
            <a:ext cx="3007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Overfitting time reduced since last EE1 test</a:t>
            </a:r>
          </a:p>
          <a:p>
            <a:pPr algn="ctr"/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Class A: 1 day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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1 hour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AD3329-E70A-47DB-93B0-AB91B0094EEE}"/>
              </a:ext>
            </a:extLst>
          </p:cNvPr>
          <p:cNvSpPr txBox="1"/>
          <p:nvPr/>
        </p:nvSpPr>
        <p:spPr>
          <a:xfrm>
            <a:off x="6389001" y="4459912"/>
            <a:ext cx="327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LOP1 filter architecture was used</a:t>
            </a:r>
            <a:endParaRPr lang="en-DE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121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EE1-2.3:</a:t>
            </a:r>
            <a:r>
              <a:rPr lang="en-CA" dirty="0"/>
              <a:t> Further complexity reduction of LOP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1" y="1951672"/>
            <a:ext cx="410114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EE1-2.3 </a:t>
            </a:r>
            <a:r>
              <a:rPr lang="en-US" u="sng" dirty="0">
                <a:hlinkClick r:id="rId2"/>
              </a:rPr>
              <a:t>JVET-AG0163</a:t>
            </a:r>
            <a:r>
              <a:rPr lang="en-US" dirty="0"/>
              <a:t> </a:t>
            </a:r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skip connection is modified to have </a:t>
            </a:r>
            <a:r>
              <a:rPr lang="en-US" dirty="0"/>
              <a:t>no start/end point between the two 1x1 convolutions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two 1x1 conv layers could be fused into one single 1x1 convolutional layer</a:t>
            </a:r>
            <a:r>
              <a:rPr lang="en-CA" dirty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training strategy changed.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lvl="0"/>
            <a:r>
              <a:rPr lang="en-CA" dirty="0"/>
              <a:t>Reduction in 3% of </a:t>
            </a:r>
            <a:r>
              <a:rPr lang="en-CA" dirty="0" err="1"/>
              <a:t>kMAC</a:t>
            </a:r>
            <a:r>
              <a:rPr lang="en-CA" dirty="0"/>
              <a:t> and 13% of layers (smaller latency).</a:t>
            </a:r>
          </a:p>
          <a:p>
            <a:r>
              <a:rPr lang="en-CA" dirty="0"/>
              <a:t>The tests provides luma/chroma coding gain shift.</a:t>
            </a:r>
          </a:p>
          <a:p>
            <a:r>
              <a:rPr lang="en-CA" dirty="0"/>
              <a:t>The source of the gain in luma probably provided by change in training strategy, compare to anchor (analyzed by cross-checker)</a:t>
            </a:r>
          </a:p>
          <a:p>
            <a:endParaRPr lang="en-CA" dirty="0"/>
          </a:p>
          <a:p>
            <a:pPr lvl="0"/>
            <a:endParaRPr lang="en-DE" dirty="0"/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B7388B43-1CBB-4D97-B6EC-A47E27D644E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898" y="1444246"/>
            <a:ext cx="7676325" cy="52034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4088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in LOP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4748389"/>
              </p:ext>
            </p:extLst>
          </p:nvPr>
        </p:nvGraphicFramePr>
        <p:xfrm>
          <a:off x="266952" y="1844961"/>
          <a:ext cx="10202928" cy="12149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9236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72554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56016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1408176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72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8333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EE1-1.4 (LOP)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JVET-AG0056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JVET-AG0163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25878" y="3731164"/>
            <a:ext cx="4602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NNVC-7.1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EE1-2.3 Simplification and training strategy improvement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EE1-1.4 Filter usage aspect</a:t>
            </a:r>
          </a:p>
        </p:txBody>
      </p:sp>
    </p:spTree>
    <p:extLst>
      <p:ext uri="{BB962C8B-B14F-4D97-AF65-F5344CB8AC3E}">
        <p14:creationId xmlns:p14="http://schemas.microsoft.com/office/powerpoint/2010/main" val="2006836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EE1-3.1: Deep Reference Frame Generation for Inter Prediction Enhancement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87531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EE1-3.1 </a:t>
            </a:r>
            <a:r>
              <a:rPr lang="en-US" u="sng" dirty="0">
                <a:hlinkClick r:id="rId2"/>
              </a:rPr>
              <a:t>JVET-AG0122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deep reference frame generation with down-sampled input, ‘small </a:t>
            </a:r>
            <a:r>
              <a:rPr lang="en-CA" dirty="0" err="1"/>
              <a:t>IFRNet</a:t>
            </a:r>
            <a:r>
              <a:rPr lang="en-CA" dirty="0"/>
              <a:t>’ and up-sampling resulting optical flow, reduced number of channels, removal some convolution operation.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The complexity of model is reduced from 504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 </a:t>
            </a:r>
            <a:r>
              <a:rPr lang="en-CA" dirty="0">
                <a:sym typeface="Symbol" panose="05050102010706020507" pitchFamily="18" charset="2"/>
              </a:rPr>
              <a:t></a:t>
            </a:r>
            <a:r>
              <a:rPr lang="en-CA" dirty="0"/>
              <a:t> 69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, num of parameters 3.8 M </a:t>
            </a:r>
            <a:r>
              <a:rPr lang="en-CA" dirty="0">
                <a:sym typeface="Symbol" panose="05050102010706020507" pitchFamily="18" charset="2"/>
              </a:rPr>
              <a:t></a:t>
            </a:r>
            <a:r>
              <a:rPr lang="en-CA" dirty="0"/>
              <a:t> 2.9 M during this EE.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Training uses license free HAA500 data base. </a:t>
            </a:r>
          </a:p>
          <a:p>
            <a:pPr lvl="0"/>
            <a:r>
              <a:rPr lang="en-CA" dirty="0"/>
              <a:t>Training and inference are cross-checked by OPPO, MR to SADL for supporting needed operation available</a:t>
            </a:r>
            <a:endParaRPr lang="en-DE" dirty="0"/>
          </a:p>
        </p:txBody>
      </p:sp>
      <p:pic>
        <p:nvPicPr>
          <p:cNvPr id="6" name="图片 28" descr="drf">
            <a:extLst>
              <a:ext uri="{FF2B5EF4-FFF2-40B4-BE49-F238E27FC236}">
                <a16:creationId xmlns:a16="http://schemas.microsoft.com/office/drawing/2014/main" id="{34BFC7E2-A68C-405F-B2C8-C535B0FF2FB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864608" y="1800479"/>
            <a:ext cx="6620256" cy="289039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7D04B70-EAA9-4D83-89BE-58BB869D8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780579"/>
              </p:ext>
            </p:extLst>
          </p:nvPr>
        </p:nvGraphicFramePr>
        <p:xfrm>
          <a:off x="4208787" y="5329555"/>
          <a:ext cx="7276077" cy="679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3499">
                  <a:extLst>
                    <a:ext uri="{9D8B030D-6E8A-4147-A177-3AD203B41FA5}">
                      <a16:colId xmlns:a16="http://schemas.microsoft.com/office/drawing/2014/main" val="600370649"/>
                    </a:ext>
                  </a:extLst>
                </a:gridCol>
                <a:gridCol w="426750">
                  <a:extLst>
                    <a:ext uri="{9D8B030D-6E8A-4147-A177-3AD203B41FA5}">
                      <a16:colId xmlns:a16="http://schemas.microsoft.com/office/drawing/2014/main" val="1282219786"/>
                    </a:ext>
                  </a:extLst>
                </a:gridCol>
                <a:gridCol w="426750">
                  <a:extLst>
                    <a:ext uri="{9D8B030D-6E8A-4147-A177-3AD203B41FA5}">
                      <a16:colId xmlns:a16="http://schemas.microsoft.com/office/drawing/2014/main" val="4111991482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2943229114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442409228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1722191459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2727640616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2325118827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4034189920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560986602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1347299740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4213396999"/>
                    </a:ext>
                  </a:extLst>
                </a:gridCol>
                <a:gridCol w="960187">
                  <a:extLst>
                    <a:ext uri="{9D8B030D-6E8A-4147-A177-3AD203B41FA5}">
                      <a16:colId xmlns:a16="http://schemas.microsoft.com/office/drawing/2014/main" val="3894801879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617144"/>
                  </a:ext>
                </a:extLst>
              </a:tr>
              <a:tr h="298450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4283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  <a:endParaRPr lang="en-DE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94.1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JVET-AG0122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548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498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EE1-4.1: Unified CNN super resolution for resampling-based video coding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8753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EE1-4.1 </a:t>
            </a:r>
            <a:r>
              <a:rPr lang="en-US" u="sng" dirty="0">
                <a:hlinkClick r:id="rId2"/>
              </a:rPr>
              <a:t>JVET-AG0130</a:t>
            </a:r>
            <a:r>
              <a:rPr lang="en-US" u="sng" dirty="0"/>
              <a:t> </a:t>
            </a:r>
            <a:endParaRPr lang="en-CA" dirty="0"/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Super-resolution filter in NNVC has 469kMAC/</a:t>
            </a:r>
            <a:r>
              <a:rPr lang="en-CA" dirty="0" err="1"/>
              <a:t>pxl</a:t>
            </a:r>
            <a:r>
              <a:rPr lang="en-CA" dirty="0"/>
              <a:t> complexity. Two variants of SR filter with Low complexity (20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 and same as existing SR filter complexity (469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),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both based on unified filter architecture are tested in absence of other NNVC tools (NNVC configured as VTM).</a:t>
            </a:r>
            <a:endParaRPr lang="en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9A5325-1444-416C-A464-0592531176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693284" y="1951672"/>
            <a:ext cx="6956171" cy="415652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EBFBD55-353B-448D-AA5D-DE83A3328F09}"/>
              </a:ext>
            </a:extLst>
          </p:cNvPr>
          <p:cNvSpPr/>
          <p:nvPr/>
        </p:nvSpPr>
        <p:spPr>
          <a:xfrm>
            <a:off x="6757416" y="1847088"/>
            <a:ext cx="1257516" cy="6766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64A3D4-9FCE-4816-A845-92D645323B63}"/>
              </a:ext>
            </a:extLst>
          </p:cNvPr>
          <p:cNvSpPr txBox="1"/>
          <p:nvPr/>
        </p:nvSpPr>
        <p:spPr>
          <a:xfrm>
            <a:off x="6757416" y="6213411"/>
            <a:ext cx="18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LOP: 20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39446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EE1-4.1: Unified CNN super resolution for resampling-based video coding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8753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EE1-4.1 </a:t>
            </a:r>
            <a:r>
              <a:rPr lang="en-US" u="sng" dirty="0">
                <a:hlinkClick r:id="rId2"/>
              </a:rPr>
              <a:t>JVET-AG0130</a:t>
            </a:r>
            <a:r>
              <a:rPr lang="en-US" u="sng" dirty="0"/>
              <a:t> </a:t>
            </a:r>
            <a:endParaRPr lang="en-CA" dirty="0"/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Super-resolution filter in NNVC has 469kMAC/</a:t>
            </a:r>
            <a:r>
              <a:rPr lang="en-CA" dirty="0" err="1"/>
              <a:t>pxl</a:t>
            </a:r>
            <a:r>
              <a:rPr lang="en-CA" dirty="0"/>
              <a:t> complexity. Two variants of SR filter with Low complexity (20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 and same as existing SR filter complexity (469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),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both based on unified filter architecture are tested in absence of other NNVC tools (NNVC configured as VTM).</a:t>
            </a:r>
            <a:endParaRPr lang="en-D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64A3D4-9FCE-4816-A845-92D645323B63}"/>
              </a:ext>
            </a:extLst>
          </p:cNvPr>
          <p:cNvSpPr txBox="1"/>
          <p:nvPr/>
        </p:nvSpPr>
        <p:spPr>
          <a:xfrm>
            <a:off x="6757416" y="6213411"/>
            <a:ext cx="2087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HOP: 469 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DE" dirty="0"/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55195EFF-93AD-41C0-8A87-372BE84F17A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284" y="1987170"/>
            <a:ext cx="7196964" cy="422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954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in NNSR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024126" y="3429000"/>
            <a:ext cx="45599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Tested on top of VTM only (no other NNVC tools enabled)</a:t>
            </a:r>
          </a:p>
          <a:p>
            <a:pPr fontAlgn="ctr"/>
            <a:r>
              <a:rPr lang="en-US" sz="1400" u="none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EE1-4.1.1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LOP NN Super Resolution</a:t>
            </a:r>
            <a:endParaRPr lang="en-US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ctr"/>
            <a:r>
              <a:rPr lang="en-US" sz="1400" u="none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EE1-4.1.2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HOP NN Super Resolution</a:t>
            </a:r>
            <a:endParaRPr lang="en-US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218B071-951D-49CE-91DB-5EF381F40E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413969"/>
              </p:ext>
            </p:extLst>
          </p:nvPr>
        </p:nvGraphicFramePr>
        <p:xfrm>
          <a:off x="484632" y="1851152"/>
          <a:ext cx="9134853" cy="15054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8343">
                  <a:extLst>
                    <a:ext uri="{9D8B030D-6E8A-4147-A177-3AD203B41FA5}">
                      <a16:colId xmlns:a16="http://schemas.microsoft.com/office/drawing/2014/main" val="1179361375"/>
                    </a:ext>
                  </a:extLst>
                </a:gridCol>
                <a:gridCol w="679172">
                  <a:extLst>
                    <a:ext uri="{9D8B030D-6E8A-4147-A177-3AD203B41FA5}">
                      <a16:colId xmlns:a16="http://schemas.microsoft.com/office/drawing/2014/main" val="3214237039"/>
                    </a:ext>
                  </a:extLst>
                </a:gridCol>
                <a:gridCol w="679172">
                  <a:extLst>
                    <a:ext uri="{9D8B030D-6E8A-4147-A177-3AD203B41FA5}">
                      <a16:colId xmlns:a16="http://schemas.microsoft.com/office/drawing/2014/main" val="2321993391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2225922531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2638764458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815203868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3497600254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3334900587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4238840611"/>
                    </a:ext>
                  </a:extLst>
                </a:gridCol>
                <a:gridCol w="1528136">
                  <a:extLst>
                    <a:ext uri="{9D8B030D-6E8A-4147-A177-3AD203B41FA5}">
                      <a16:colId xmlns:a16="http://schemas.microsoft.com/office/drawing/2014/main" val="2558393506"/>
                    </a:ext>
                  </a:extLst>
                </a:gridCol>
              </a:tblGrid>
              <a:tr h="3715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endParaRPr lang="en-US" sz="1400" u="none" strike="noStrike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3739503"/>
                  </a:ext>
                </a:extLst>
              </a:tr>
              <a:tr h="474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0005094"/>
                  </a:ext>
                </a:extLst>
              </a:tr>
              <a:tr h="1884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 existing SR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-1.1%</a:t>
                      </a:r>
                      <a:endParaRPr lang="en-DE" sz="14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-2.8%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469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 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JVET-AD0014</a:t>
                      </a:r>
                      <a:endParaRPr lang="en-US" sz="14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5644142"/>
                  </a:ext>
                </a:extLst>
              </a:tr>
              <a:tr h="1884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EE1-4.1.1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</a:t>
                      </a: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</a:t>
                      </a:r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0.08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JVET-AG0130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514192"/>
                  </a:ext>
                </a:extLst>
              </a:tr>
              <a:tr h="10708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EE1-4.1.2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0.3%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469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JVET-AG0130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3083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5560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89318-E6E5-4528-B6C1-ADFADF558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 SW </a:t>
            </a:r>
            <a:r>
              <a:rPr lang="en-US" dirty="0"/>
              <a:t>time line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4DF48F-6B3F-43DA-853E-E1421DAE4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hangingPunct="0">
              <a:buNone/>
            </a:pPr>
            <a:r>
              <a:rPr lang="en-US" dirty="0"/>
              <a:t>Write access EE1 GIT was limited by 02-Jan-2024 (as agreed in JVET-AF2023))</a:t>
            </a:r>
          </a:p>
          <a:p>
            <a:pPr marL="0" indent="0" hangingPunct="0">
              <a:buNone/>
            </a:pPr>
            <a:r>
              <a:rPr lang="en-US" dirty="0"/>
              <a:t>Last date for SW modification:</a:t>
            </a:r>
          </a:p>
          <a:p>
            <a:pPr hangingPunct="0"/>
            <a:r>
              <a:rPr lang="en-US" dirty="0"/>
              <a:t>EE1-1.0: 29/11</a:t>
            </a:r>
            <a:endParaRPr lang="en-DE" dirty="0"/>
          </a:p>
          <a:p>
            <a:pPr hangingPunct="0"/>
            <a:r>
              <a:rPr lang="en-US" dirty="0"/>
              <a:t>EE1-1.1: 04/01</a:t>
            </a:r>
            <a:endParaRPr lang="en-DE" dirty="0"/>
          </a:p>
          <a:p>
            <a:pPr hangingPunct="0"/>
            <a:r>
              <a:rPr lang="en-US" dirty="0"/>
              <a:t>EE1-1.3: 02/01</a:t>
            </a:r>
            <a:endParaRPr lang="en-DE" dirty="0"/>
          </a:p>
          <a:p>
            <a:pPr hangingPunct="0"/>
            <a:r>
              <a:rPr lang="en-US" dirty="0"/>
              <a:t>EE1-1.4: 02/01</a:t>
            </a:r>
            <a:endParaRPr lang="en-DE" dirty="0"/>
          </a:p>
          <a:p>
            <a:pPr hangingPunct="0"/>
            <a:r>
              <a:rPr lang="en-US" dirty="0"/>
              <a:t>EE1-1.5: 08/01</a:t>
            </a:r>
            <a:endParaRPr lang="en-DE" dirty="0"/>
          </a:p>
          <a:p>
            <a:pPr hangingPunct="0"/>
            <a:r>
              <a:rPr lang="en-US" dirty="0"/>
              <a:t>EE1-2.1: 03/01</a:t>
            </a:r>
            <a:endParaRPr lang="en-DE" dirty="0"/>
          </a:p>
          <a:p>
            <a:pPr hangingPunct="0"/>
            <a:r>
              <a:rPr lang="en-US" dirty="0"/>
              <a:t>EE1-2.2: 16/01 </a:t>
            </a:r>
            <a:endParaRPr lang="en-DE" dirty="0"/>
          </a:p>
          <a:p>
            <a:pPr hangingPunct="0"/>
            <a:r>
              <a:rPr lang="en-US" dirty="0"/>
              <a:t>EE1-2.3: 02/01</a:t>
            </a:r>
            <a:endParaRPr lang="en-DE" dirty="0"/>
          </a:p>
          <a:p>
            <a:pPr hangingPunct="0"/>
            <a:r>
              <a:rPr lang="en-US" dirty="0"/>
              <a:t>EE1-3.1: 04/01</a:t>
            </a:r>
            <a:endParaRPr lang="en-DE" dirty="0"/>
          </a:p>
          <a:p>
            <a:pPr hangingPunct="0"/>
            <a:r>
              <a:rPr lang="en-US" dirty="0"/>
              <a:t>EE1-4.1: 04/01</a:t>
            </a:r>
          </a:p>
          <a:p>
            <a:pPr marL="0" indent="0" hangingPunct="0">
              <a:buNone/>
            </a:pPr>
            <a:r>
              <a:rPr lang="en-US" dirty="0"/>
              <a:t>It is recommended to close write access 24 hours after deadline and request late up-dates to be announced to JET reflector</a:t>
            </a:r>
            <a:endParaRPr lang="en-DE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434667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CA" dirty="0"/>
              <a:t>EE1-1: HOP </a:t>
            </a:r>
            <a:endParaRPr lang="en-DE" dirty="0"/>
          </a:p>
          <a:p>
            <a:pPr lvl="1"/>
            <a:r>
              <a:rPr lang="en-CA" dirty="0"/>
              <a:t>EE1-1.0: HOP re-training and </a:t>
            </a:r>
            <a:r>
              <a:rPr lang="en-CA" dirty="0" err="1"/>
              <a:t>luma</a:t>
            </a:r>
            <a:r>
              <a:rPr lang="en-CA" dirty="0"/>
              <a:t>/chroma balance changes (</a:t>
            </a:r>
            <a:r>
              <a:rPr lang="en-CA" dirty="0">
                <a:hlinkClick r:id="rId2"/>
              </a:rPr>
              <a:t>JVET-AF0155</a:t>
            </a:r>
            <a:r>
              <a:rPr lang="en-CA" dirty="0"/>
              <a:t>, </a:t>
            </a:r>
            <a:r>
              <a:rPr lang="en-CA" dirty="0">
                <a:hlinkClick r:id="rId2"/>
              </a:rPr>
              <a:t>JVET-AF0180</a:t>
            </a:r>
            <a:r>
              <a:rPr lang="en-CA" dirty="0"/>
              <a:t>), possible tuning from JVET-AF0150, JVET-AF0296</a:t>
            </a:r>
            <a:endParaRPr lang="en-DE" dirty="0"/>
          </a:p>
          <a:p>
            <a:pPr lvl="1"/>
            <a:r>
              <a:rPr lang="en-CA" dirty="0"/>
              <a:t>EE1-1.1: EE1-0 with architecture change variant 1 (JVET-AF0102, JVET-AF0103, JVET-AF0182), as defined in </a:t>
            </a:r>
            <a:r>
              <a:rPr lang="en-US" u="sng" dirty="0">
                <a:hlinkClick r:id="rId3"/>
              </a:rPr>
              <a:t>JVET-AF0307</a:t>
            </a:r>
            <a:r>
              <a:rPr lang="en-US" dirty="0"/>
              <a:t>.</a:t>
            </a:r>
            <a:endParaRPr lang="en-DE" dirty="0"/>
          </a:p>
          <a:p>
            <a:pPr lvl="1"/>
            <a:r>
              <a:rPr lang="en-CA" dirty="0">
                <a:solidFill>
                  <a:schemeClr val="bg1">
                    <a:lumMod val="50000"/>
                  </a:schemeClr>
                </a:solidFill>
              </a:rPr>
              <a:t>EE1-1.2: EE1-0 with architecture change variant 2 (JVET-AF0102, JVET-AF0103, JVET-AF0153), as defined in </a:t>
            </a:r>
            <a:r>
              <a:rPr lang="en-US" u="sng" dirty="0">
                <a:solidFill>
                  <a:schemeClr val="bg1">
                    <a:lumMod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JVET-AF0307</a:t>
            </a:r>
            <a:r>
              <a:rPr lang="en-US" dirty="0"/>
              <a:t>.</a:t>
            </a:r>
            <a:endParaRPr lang="en-DE" dirty="0"/>
          </a:p>
          <a:p>
            <a:pPr lvl="1"/>
            <a:r>
              <a:rPr lang="en-CA" dirty="0"/>
              <a:t>EE1-1.3: Comparison test for HOP single model and two models (JVET-AF0183)</a:t>
            </a:r>
            <a:endParaRPr lang="en-DE" dirty="0"/>
          </a:p>
          <a:p>
            <a:pPr lvl="1"/>
            <a:r>
              <a:rPr lang="en-CA" dirty="0"/>
              <a:t>EE1-1.4: Study joint inference design of </a:t>
            </a:r>
            <a:r>
              <a:rPr lang="en-CA" dirty="0">
                <a:hlinkClick r:id="rId2"/>
              </a:rPr>
              <a:t>JVET-AF0154</a:t>
            </a:r>
            <a:r>
              <a:rPr lang="en-CA" dirty="0"/>
              <a:t> (rotation) and </a:t>
            </a:r>
            <a:r>
              <a:rPr lang="en-CA" dirty="0">
                <a:hlinkClick r:id="rId2"/>
              </a:rPr>
              <a:t>JVET-AF0086</a:t>
            </a:r>
            <a:r>
              <a:rPr lang="en-CA" dirty="0"/>
              <a:t> (flipping)</a:t>
            </a:r>
            <a:endParaRPr lang="en-DE" dirty="0"/>
          </a:p>
          <a:p>
            <a:pPr lvl="1"/>
            <a:r>
              <a:rPr lang="en-CA" dirty="0"/>
              <a:t>EE1-1.5: HOP In-loop filter with transformer blocks (JVET-AF0158)</a:t>
            </a:r>
            <a:endParaRPr lang="en-DE" dirty="0"/>
          </a:p>
          <a:p>
            <a:pPr lvl="0"/>
            <a:r>
              <a:rPr lang="en-CA" dirty="0"/>
              <a:t>EE1-2: LOP</a:t>
            </a:r>
            <a:endParaRPr lang="en-DE" dirty="0"/>
          </a:p>
          <a:p>
            <a:pPr lvl="1"/>
            <a:r>
              <a:rPr lang="en-CA" dirty="0">
                <a:solidFill>
                  <a:schemeClr val="bg1">
                    <a:lumMod val="50000"/>
                  </a:schemeClr>
                </a:solidFill>
              </a:rPr>
              <a:t>EE1-2.1: LOP/HOP fast training (JVET-AF0043, fast Stage III training)</a:t>
            </a:r>
            <a:endParaRPr lang="en-DE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fr-FR" dirty="0"/>
              <a:t>EE1-2.2: LOP Content adaptive (JVET-AF0056)</a:t>
            </a:r>
            <a:endParaRPr lang="en-DE" dirty="0"/>
          </a:p>
          <a:p>
            <a:pPr lvl="1"/>
            <a:r>
              <a:rPr lang="en-CA" dirty="0"/>
              <a:t>EE1-2.3: Further complexity reduction of LOP (JVET-AF0071)</a:t>
            </a:r>
            <a:endParaRPr lang="en-DE" dirty="0"/>
          </a:p>
          <a:p>
            <a:pPr lvl="0"/>
            <a:r>
              <a:rPr lang="en-CA" dirty="0"/>
              <a:t>EE1-3: inter prediction</a:t>
            </a:r>
            <a:endParaRPr lang="en-DE" dirty="0"/>
          </a:p>
          <a:p>
            <a:pPr lvl="1"/>
            <a:r>
              <a:rPr lang="en-CA" dirty="0"/>
              <a:t>EE1-3.1: Deep Reference Frame Generation for Inter Prediction Enhancement (JVET-AF0208)</a:t>
            </a:r>
            <a:endParaRPr lang="en-DE" dirty="0"/>
          </a:p>
          <a:p>
            <a:pPr lvl="0"/>
            <a:r>
              <a:rPr lang="en-CA" dirty="0"/>
              <a:t>EE1-4: super-resolution</a:t>
            </a:r>
          </a:p>
          <a:p>
            <a:pPr lvl="1"/>
            <a:r>
              <a:rPr lang="en-CA" dirty="0"/>
              <a:t>EE1-4.1: Unified CNN super resolution for resampling-based video coding (JVET-AF0143). 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9729"/>
              </p:ext>
            </p:extLst>
          </p:nvPr>
        </p:nvGraphicFramePr>
        <p:xfrm>
          <a:off x="4517041" y="548640"/>
          <a:ext cx="7385150" cy="576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NNVC-7.1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-7.9%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-10.6%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-10.7%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9031%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-6.8%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8426%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-6.8%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9076%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7892%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-12.4%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126%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8606%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-7.2%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-14.8%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-15.0%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7530%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-3.7%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-10.2%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3684%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8941%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-7.4%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-15.5%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-17.0%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7756%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-10.5%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9072%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-5.6%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-12.4%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-16.3%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121%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8558%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-15.4%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110%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7563%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4227%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-12.6%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6908%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-9.2%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5880%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-7.4%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181%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5701%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-14.6%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168%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4342%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-14.1%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6176%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179%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5644%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-15.0%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4159%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-10.8%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4847%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NNVC-7.1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EE1-1.0: </a:t>
            </a:r>
            <a:r>
              <a:rPr lang="en-CA" dirty="0"/>
              <a:t>HOP re-training and </a:t>
            </a:r>
            <a:r>
              <a:rPr lang="en-CA" dirty="0" err="1"/>
              <a:t>luma</a:t>
            </a:r>
            <a:r>
              <a:rPr lang="en-CA" dirty="0"/>
              <a:t>/chroma balance changes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EE1-1.0 discussed during telco </a:t>
            </a:r>
            <a:r>
              <a:rPr lang="en-US" dirty="0">
                <a:hlinkClick r:id="rId2"/>
              </a:rPr>
              <a:t>JVET-AG0041</a:t>
            </a:r>
            <a:r>
              <a:rPr lang="en-US" u="sng" dirty="0"/>
              <a:t> </a:t>
            </a:r>
          </a:p>
          <a:p>
            <a:r>
              <a:rPr lang="en-CA" dirty="0"/>
              <a:t>key aspects: re-training of existing HOP filter with: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/>
              <a:t>Loss function YUV weighting is changed from 6:1:1 to 12:1:1 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0.4% </a:t>
            </a:r>
            <a:r>
              <a:rPr lang="en-CA" sz="1400" dirty="0" err="1"/>
              <a:t>Luma</a:t>
            </a:r>
            <a:r>
              <a:rPr lang="en-CA" sz="1400" dirty="0"/>
              <a:t> gain 4% Chroma drop</a:t>
            </a:r>
            <a:endParaRPr lang="en-DE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/>
              <a:t>Learning rate from 0.0001 to 0.0002 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0.1% </a:t>
            </a:r>
            <a:r>
              <a:rPr lang="en-CA" sz="1400" dirty="0" err="1"/>
              <a:t>Luma</a:t>
            </a:r>
            <a:r>
              <a:rPr lang="en-CA" sz="1400" dirty="0"/>
              <a:t>, 0.8% Chroma (both gain)</a:t>
            </a:r>
            <a:endParaRPr lang="en-DE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/>
              <a:t>Batch size 64 to 32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almost same performance, but less memory</a:t>
            </a:r>
            <a:endParaRPr lang="en-DE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 err="1"/>
              <a:t>ChromaQPOffset</a:t>
            </a:r>
            <a:r>
              <a:rPr lang="en-CA" sz="1400" dirty="0"/>
              <a:t> +1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about 1% </a:t>
            </a:r>
            <a:r>
              <a:rPr lang="en-CA" sz="1400" dirty="0" err="1"/>
              <a:t>Luma</a:t>
            </a:r>
            <a:r>
              <a:rPr lang="en-CA" sz="1400" dirty="0"/>
              <a:t> gain and 10% Chroma drop (based on study in </a:t>
            </a:r>
            <a:r>
              <a:rPr lang="en-CA" sz="1400" dirty="0">
                <a:hlinkClick r:id="rId3"/>
              </a:rPr>
              <a:t>JVET-AF0155</a:t>
            </a:r>
            <a:r>
              <a:rPr lang="en-CA" sz="1400" dirty="0"/>
              <a:t>)</a:t>
            </a:r>
          </a:p>
          <a:p>
            <a:pPr lvl="1"/>
            <a:endParaRPr lang="en-CA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EE1-1.0 HOP2 in NNVC-7.1 by decision of JVET-AF meeting</a:t>
            </a:r>
            <a:endParaRPr lang="en-DE" dirty="0"/>
          </a:p>
        </p:txBody>
      </p:sp>
      <p:grpSp>
        <p:nvGrpSpPr>
          <p:cNvPr id="372" name="Group 371">
            <a:extLst>
              <a:ext uri="{FF2B5EF4-FFF2-40B4-BE49-F238E27FC236}">
                <a16:creationId xmlns:a16="http://schemas.microsoft.com/office/drawing/2014/main" id="{B3359627-33DD-475B-827C-F79EB9429AA8}"/>
              </a:ext>
            </a:extLst>
          </p:cNvPr>
          <p:cNvGrpSpPr/>
          <p:nvPr/>
        </p:nvGrpSpPr>
        <p:grpSpPr>
          <a:xfrm>
            <a:off x="4018198" y="2059803"/>
            <a:ext cx="7973971" cy="4302236"/>
            <a:chOff x="154523" y="232118"/>
            <a:chExt cx="11893107" cy="6337830"/>
          </a:xfrm>
        </p:grpSpPr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1E0EC570-6847-42F0-8892-D4B07232858F}"/>
                </a:ext>
              </a:extLst>
            </p:cNvPr>
            <p:cNvSpPr/>
            <p:nvPr/>
          </p:nvSpPr>
          <p:spPr>
            <a:xfrm>
              <a:off x="245496" y="1177767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[3]</a:t>
              </a: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094A5B2B-52B6-4259-A598-F2AF464D270D}"/>
                </a:ext>
              </a:extLst>
            </p:cNvPr>
            <p:cNvSpPr/>
            <p:nvPr/>
          </p:nvSpPr>
          <p:spPr>
            <a:xfrm>
              <a:off x="245498" y="1991648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Pred</a:t>
              </a:r>
              <a:r>
                <a:rPr lang="en-US" sz="1000" dirty="0">
                  <a:solidFill>
                    <a:schemeClr val="tx1"/>
                  </a:solidFill>
                </a:rPr>
                <a:t> [3]</a:t>
              </a: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74C93DBA-C930-457A-8380-039102DEACEB}"/>
                </a:ext>
              </a:extLst>
            </p:cNvPr>
            <p:cNvSpPr/>
            <p:nvPr/>
          </p:nvSpPr>
          <p:spPr>
            <a:xfrm>
              <a:off x="245497" y="280552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BS [3]</a:t>
              </a: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7262C956-58A6-4F0E-AE13-452F4B947EB5}"/>
                </a:ext>
              </a:extLst>
            </p:cNvPr>
            <p:cNvSpPr/>
            <p:nvPr/>
          </p:nvSpPr>
          <p:spPr>
            <a:xfrm>
              <a:off x="245496" y="3605179"/>
              <a:ext cx="507999" cy="721469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QPbase</a:t>
              </a:r>
              <a:endParaRPr lang="en-US" sz="10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2FA3DD09-51C6-4A55-B59A-1C22632864BC}"/>
                </a:ext>
              </a:extLst>
            </p:cNvPr>
            <p:cNvSpPr/>
            <p:nvPr/>
          </p:nvSpPr>
          <p:spPr>
            <a:xfrm>
              <a:off x="245496" y="443329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QPslice</a:t>
              </a:r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95B6565F-8104-4F10-8720-0DDEFC37AC1F}"/>
                </a:ext>
              </a:extLst>
            </p:cNvPr>
            <p:cNvSpPr/>
            <p:nvPr/>
          </p:nvSpPr>
          <p:spPr>
            <a:xfrm>
              <a:off x="1020467" y="1177767"/>
              <a:ext cx="507998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79D4FB03-6F80-4F38-91DE-E89B906B436F}"/>
                </a:ext>
              </a:extLst>
            </p:cNvPr>
            <p:cNvSpPr/>
            <p:nvPr/>
          </p:nvSpPr>
          <p:spPr>
            <a:xfrm>
              <a:off x="1020468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CCAB589D-6A44-4D21-A19A-B3DD02B20AF8}"/>
                </a:ext>
              </a:extLst>
            </p:cNvPr>
            <p:cNvSpPr/>
            <p:nvPr/>
          </p:nvSpPr>
          <p:spPr>
            <a:xfrm>
              <a:off x="1020467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915DCF56-5CE4-4707-9064-E77FA4821D05}"/>
                </a:ext>
              </a:extLst>
            </p:cNvPr>
            <p:cNvSpPr/>
            <p:nvPr/>
          </p:nvSpPr>
          <p:spPr>
            <a:xfrm>
              <a:off x="1020466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744BC0E6-25BF-4840-819C-5BEB3CC1E395}"/>
                </a:ext>
              </a:extLst>
            </p:cNvPr>
            <p:cNvSpPr/>
            <p:nvPr/>
          </p:nvSpPr>
          <p:spPr>
            <a:xfrm>
              <a:off x="1020466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</a:t>
              </a:r>
              <a:r>
                <a:rPr lang="en-US" sz="1000">
                  <a:solidFill>
                    <a:schemeClr val="tx1"/>
                  </a:solidFill>
                </a:rPr>
                <a:t>1</a:t>
              </a:r>
              <a:r>
                <a:rPr lang="en-US" sz="100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>
                  <a:solidFill>
                    <a:schemeClr val="tx1"/>
                  </a:solidFill>
                </a:rPr>
                <a:t>1,</a:t>
              </a:r>
              <a:r>
                <a:rPr lang="en-US" sz="1000">
                  <a:solidFill>
                    <a:srgbClr val="FF0000"/>
                  </a:solidFill>
                </a:rPr>
                <a:t>d</a:t>
              </a:r>
              <a:r>
                <a:rPr lang="en-US" sz="1000" baseline="-2500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2AC1A552-2759-4F68-9C81-E4AFDEC40FDB}"/>
                </a:ext>
              </a:extLst>
            </p:cNvPr>
            <p:cNvSpPr/>
            <p:nvPr/>
          </p:nvSpPr>
          <p:spPr>
            <a:xfrm>
              <a:off x="1810208" y="1177767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4" name="Rectangle 383">
              <a:extLst>
                <a:ext uri="{FF2B5EF4-FFF2-40B4-BE49-F238E27FC236}">
                  <a16:creationId xmlns:a16="http://schemas.microsoft.com/office/drawing/2014/main" id="{E5FF1511-E0A9-47FD-8A83-7A8FB230C8DF}"/>
                </a:ext>
              </a:extLst>
            </p:cNvPr>
            <p:cNvSpPr/>
            <p:nvPr/>
          </p:nvSpPr>
          <p:spPr>
            <a:xfrm>
              <a:off x="1810210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A2686E29-160E-409B-AACA-C40C1E60055E}"/>
                </a:ext>
              </a:extLst>
            </p:cNvPr>
            <p:cNvSpPr/>
            <p:nvPr/>
          </p:nvSpPr>
          <p:spPr>
            <a:xfrm>
              <a:off x="1810209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CE9D4C92-8ABB-4D36-86A6-8B1197D7EFA0}"/>
                </a:ext>
              </a:extLst>
            </p:cNvPr>
            <p:cNvSpPr/>
            <p:nvPr/>
          </p:nvSpPr>
          <p:spPr>
            <a:xfrm>
              <a:off x="1810208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7" name="Rectangle 386">
              <a:extLst>
                <a:ext uri="{FF2B5EF4-FFF2-40B4-BE49-F238E27FC236}">
                  <a16:creationId xmlns:a16="http://schemas.microsoft.com/office/drawing/2014/main" id="{5E05C9B7-ABA4-435A-AA7B-2B0A8766F4E7}"/>
                </a:ext>
              </a:extLst>
            </p:cNvPr>
            <p:cNvSpPr/>
            <p:nvPr/>
          </p:nvSpPr>
          <p:spPr>
            <a:xfrm>
              <a:off x="1810208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8" name="Rectangle 387">
              <a:extLst>
                <a:ext uri="{FF2B5EF4-FFF2-40B4-BE49-F238E27FC236}">
                  <a16:creationId xmlns:a16="http://schemas.microsoft.com/office/drawing/2014/main" id="{FC790EA9-9543-4A8C-A8C8-DA39BB013862}"/>
                </a:ext>
              </a:extLst>
            </p:cNvPr>
            <p:cNvSpPr/>
            <p:nvPr/>
          </p:nvSpPr>
          <p:spPr>
            <a:xfrm>
              <a:off x="2599951" y="2675106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 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</a:t>
              </a:r>
              <a:r>
                <a:rPr lang="en-US" sz="1000" dirty="0">
                  <a:solidFill>
                    <a:schemeClr val="tx1"/>
                  </a:solidFill>
                </a:rPr>
                <a:t>  </a:t>
              </a:r>
            </a:p>
          </p:txBody>
        </p:sp>
        <p:sp>
          <p:nvSpPr>
            <p:cNvPr id="389" name="Rectangle 388">
              <a:extLst>
                <a:ext uri="{FF2B5EF4-FFF2-40B4-BE49-F238E27FC236}">
                  <a16:creationId xmlns:a16="http://schemas.microsoft.com/office/drawing/2014/main" id="{15C0AC32-22A0-4B0C-A373-F4E5E651FBF1}"/>
                </a:ext>
              </a:extLst>
            </p:cNvPr>
            <p:cNvSpPr/>
            <p:nvPr/>
          </p:nvSpPr>
          <p:spPr>
            <a:xfrm>
              <a:off x="3350419" y="2681591"/>
              <a:ext cx="507999" cy="9378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390" name="Straight Arrow Connector 389">
              <a:extLst>
                <a:ext uri="{FF2B5EF4-FFF2-40B4-BE49-F238E27FC236}">
                  <a16:creationId xmlns:a16="http://schemas.microsoft.com/office/drawing/2014/main" id="{1E09A868-DD06-42E8-85BB-A2E43D6FA74E}"/>
                </a:ext>
              </a:extLst>
            </p:cNvPr>
            <p:cNvCxnSpPr>
              <a:stCxn id="373" idx="3"/>
              <a:endCxn id="378" idx="1"/>
            </p:cNvCxnSpPr>
            <p:nvPr/>
          </p:nvCxnSpPr>
          <p:spPr>
            <a:xfrm>
              <a:off x="753495" y="1522739"/>
              <a:ext cx="26697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Arrow Connector 390">
              <a:extLst>
                <a:ext uri="{FF2B5EF4-FFF2-40B4-BE49-F238E27FC236}">
                  <a16:creationId xmlns:a16="http://schemas.microsoft.com/office/drawing/2014/main" id="{DC8B3DAF-A99A-4FDF-8C4E-8ACCA527BAB8}"/>
                </a:ext>
              </a:extLst>
            </p:cNvPr>
            <p:cNvCxnSpPr/>
            <p:nvPr/>
          </p:nvCxnSpPr>
          <p:spPr>
            <a:xfrm>
              <a:off x="753495" y="2365803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Arrow Connector 391">
              <a:extLst>
                <a:ext uri="{FF2B5EF4-FFF2-40B4-BE49-F238E27FC236}">
                  <a16:creationId xmlns:a16="http://schemas.microsoft.com/office/drawing/2014/main" id="{76BC3AE8-35F5-45CA-A9EB-48F7A95DE271}"/>
                </a:ext>
              </a:extLst>
            </p:cNvPr>
            <p:cNvCxnSpPr/>
            <p:nvPr/>
          </p:nvCxnSpPr>
          <p:spPr>
            <a:xfrm>
              <a:off x="753495" y="317193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Arrow Connector 392">
              <a:extLst>
                <a:ext uri="{FF2B5EF4-FFF2-40B4-BE49-F238E27FC236}">
                  <a16:creationId xmlns:a16="http://schemas.microsoft.com/office/drawing/2014/main" id="{343D8B25-7702-49FE-83AA-2D9DCBB40DFF}"/>
                </a:ext>
              </a:extLst>
            </p:cNvPr>
            <p:cNvCxnSpPr/>
            <p:nvPr/>
          </p:nvCxnSpPr>
          <p:spPr>
            <a:xfrm>
              <a:off x="753495" y="400004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Arrow Connector 393">
              <a:extLst>
                <a:ext uri="{FF2B5EF4-FFF2-40B4-BE49-F238E27FC236}">
                  <a16:creationId xmlns:a16="http://schemas.microsoft.com/office/drawing/2014/main" id="{8CEF88E8-D080-406D-BBEC-486AB686ACB9}"/>
                </a:ext>
              </a:extLst>
            </p:cNvPr>
            <p:cNvCxnSpPr>
              <a:stCxn id="377" idx="3"/>
            </p:cNvCxnSpPr>
            <p:nvPr/>
          </p:nvCxnSpPr>
          <p:spPr>
            <a:xfrm flipV="1">
              <a:off x="753495" y="477826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Arrow Connector 394">
              <a:extLst>
                <a:ext uri="{FF2B5EF4-FFF2-40B4-BE49-F238E27FC236}">
                  <a16:creationId xmlns:a16="http://schemas.microsoft.com/office/drawing/2014/main" id="{3FA63D86-8460-437B-BC3D-622DACC15A1A}"/>
                </a:ext>
              </a:extLst>
            </p:cNvPr>
            <p:cNvCxnSpPr/>
            <p:nvPr/>
          </p:nvCxnSpPr>
          <p:spPr>
            <a:xfrm>
              <a:off x="1543237" y="15227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Arrow Connector 395">
              <a:extLst>
                <a:ext uri="{FF2B5EF4-FFF2-40B4-BE49-F238E27FC236}">
                  <a16:creationId xmlns:a16="http://schemas.microsoft.com/office/drawing/2014/main" id="{445990A6-8D79-41E4-ABB3-706B856F44AF}"/>
                </a:ext>
              </a:extLst>
            </p:cNvPr>
            <p:cNvCxnSpPr/>
            <p:nvPr/>
          </p:nvCxnSpPr>
          <p:spPr>
            <a:xfrm>
              <a:off x="1543237" y="2365802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Arrow Connector 396">
              <a:extLst>
                <a:ext uri="{FF2B5EF4-FFF2-40B4-BE49-F238E27FC236}">
                  <a16:creationId xmlns:a16="http://schemas.microsoft.com/office/drawing/2014/main" id="{83B8E4C3-E43F-4845-87C2-E2275626CECE}"/>
                </a:ext>
              </a:extLst>
            </p:cNvPr>
            <p:cNvCxnSpPr/>
            <p:nvPr/>
          </p:nvCxnSpPr>
          <p:spPr>
            <a:xfrm>
              <a:off x="1543237" y="317193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Arrow Connector 397">
              <a:extLst>
                <a:ext uri="{FF2B5EF4-FFF2-40B4-BE49-F238E27FC236}">
                  <a16:creationId xmlns:a16="http://schemas.microsoft.com/office/drawing/2014/main" id="{4D6DCDFA-CCE4-4B12-A6F7-7649A9554936}"/>
                </a:ext>
              </a:extLst>
            </p:cNvPr>
            <p:cNvCxnSpPr/>
            <p:nvPr/>
          </p:nvCxnSpPr>
          <p:spPr>
            <a:xfrm>
              <a:off x="1543237" y="400004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Arrow Connector 398">
              <a:extLst>
                <a:ext uri="{FF2B5EF4-FFF2-40B4-BE49-F238E27FC236}">
                  <a16:creationId xmlns:a16="http://schemas.microsoft.com/office/drawing/2014/main" id="{7B86BDD6-9E2C-4F7A-A834-8AFDA58E0C56}"/>
                </a:ext>
              </a:extLst>
            </p:cNvPr>
            <p:cNvCxnSpPr/>
            <p:nvPr/>
          </p:nvCxnSpPr>
          <p:spPr>
            <a:xfrm flipV="1">
              <a:off x="1543237" y="4778261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Arrow Connector 399">
              <a:extLst>
                <a:ext uri="{FF2B5EF4-FFF2-40B4-BE49-F238E27FC236}">
                  <a16:creationId xmlns:a16="http://schemas.microsoft.com/office/drawing/2014/main" id="{4E97F1F8-ED63-4FB7-B29E-9A08055BBE29}"/>
                </a:ext>
              </a:extLst>
            </p:cNvPr>
            <p:cNvCxnSpPr/>
            <p:nvPr/>
          </p:nvCxnSpPr>
          <p:spPr>
            <a:xfrm>
              <a:off x="3096420" y="313356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Elbow Connector 31">
              <a:extLst>
                <a:ext uri="{FF2B5EF4-FFF2-40B4-BE49-F238E27FC236}">
                  <a16:creationId xmlns:a16="http://schemas.microsoft.com/office/drawing/2014/main" id="{B169738F-EE27-4756-8349-CA66CA76D23B}"/>
                </a:ext>
              </a:extLst>
            </p:cNvPr>
            <p:cNvCxnSpPr>
              <a:stCxn id="383" idx="3"/>
              <a:endCxn id="388" idx="1"/>
            </p:cNvCxnSpPr>
            <p:nvPr/>
          </p:nvCxnSpPr>
          <p:spPr>
            <a:xfrm>
              <a:off x="2318207" y="1522739"/>
              <a:ext cx="281744" cy="1624519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Elbow Connector 32">
              <a:extLst>
                <a:ext uri="{FF2B5EF4-FFF2-40B4-BE49-F238E27FC236}">
                  <a16:creationId xmlns:a16="http://schemas.microsoft.com/office/drawing/2014/main" id="{D3886CD9-D37A-4F90-A32A-0BCBC71F09B4}"/>
                </a:ext>
              </a:extLst>
            </p:cNvPr>
            <p:cNvCxnSpPr>
              <a:stCxn id="384" idx="3"/>
              <a:endCxn id="388" idx="1"/>
            </p:cNvCxnSpPr>
            <p:nvPr/>
          </p:nvCxnSpPr>
          <p:spPr>
            <a:xfrm>
              <a:off x="2318209" y="2336620"/>
              <a:ext cx="281742" cy="81063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Elbow Connector 33">
              <a:extLst>
                <a:ext uri="{FF2B5EF4-FFF2-40B4-BE49-F238E27FC236}">
                  <a16:creationId xmlns:a16="http://schemas.microsoft.com/office/drawing/2014/main" id="{B09F1681-1B2D-4F10-B0CD-E3979E4FA95B}"/>
                </a:ext>
              </a:extLst>
            </p:cNvPr>
            <p:cNvCxnSpPr>
              <a:stCxn id="385" idx="3"/>
              <a:endCxn id="388" idx="1"/>
            </p:cNvCxnSpPr>
            <p:nvPr/>
          </p:nvCxnSpPr>
          <p:spPr>
            <a:xfrm flipV="1">
              <a:off x="2318208" y="3147258"/>
              <a:ext cx="281743" cy="324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Elbow Connector 34">
              <a:extLst>
                <a:ext uri="{FF2B5EF4-FFF2-40B4-BE49-F238E27FC236}">
                  <a16:creationId xmlns:a16="http://schemas.microsoft.com/office/drawing/2014/main" id="{42519FC8-76DC-43EC-9CF4-32D6F1D17DFB}"/>
                </a:ext>
              </a:extLst>
            </p:cNvPr>
            <p:cNvCxnSpPr>
              <a:stCxn id="386" idx="3"/>
              <a:endCxn id="388" idx="1"/>
            </p:cNvCxnSpPr>
            <p:nvPr/>
          </p:nvCxnSpPr>
          <p:spPr>
            <a:xfrm flipV="1">
              <a:off x="2318207" y="3147258"/>
              <a:ext cx="281744" cy="81712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Elbow Connector 35">
              <a:extLst>
                <a:ext uri="{FF2B5EF4-FFF2-40B4-BE49-F238E27FC236}">
                  <a16:creationId xmlns:a16="http://schemas.microsoft.com/office/drawing/2014/main" id="{B001DB3E-3A16-490E-97C0-C41CA0E0EE4D}"/>
                </a:ext>
              </a:extLst>
            </p:cNvPr>
            <p:cNvCxnSpPr>
              <a:stCxn id="387" idx="3"/>
              <a:endCxn id="388" idx="1"/>
            </p:cNvCxnSpPr>
            <p:nvPr/>
          </p:nvCxnSpPr>
          <p:spPr>
            <a:xfrm flipV="1">
              <a:off x="2318207" y="3147258"/>
              <a:ext cx="281744" cy="163100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6" name="Rectangle 405">
              <a:extLst>
                <a:ext uri="{FF2B5EF4-FFF2-40B4-BE49-F238E27FC236}">
                  <a16:creationId xmlns:a16="http://schemas.microsoft.com/office/drawing/2014/main" id="{A1BC2144-B77F-4678-8C05-0874B9C1DD8F}"/>
                </a:ext>
              </a:extLst>
            </p:cNvPr>
            <p:cNvSpPr/>
            <p:nvPr/>
          </p:nvSpPr>
          <p:spPr>
            <a:xfrm>
              <a:off x="4103407" y="2681591"/>
              <a:ext cx="507999" cy="9378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07" name="Rectangle 406">
              <a:extLst>
                <a:ext uri="{FF2B5EF4-FFF2-40B4-BE49-F238E27FC236}">
                  <a16:creationId xmlns:a16="http://schemas.microsoft.com/office/drawing/2014/main" id="{50D34814-40C1-452C-B73D-6F5FF8FF522A}"/>
                </a:ext>
              </a:extLst>
            </p:cNvPr>
            <p:cNvSpPr/>
            <p:nvPr/>
          </p:nvSpPr>
          <p:spPr>
            <a:xfrm>
              <a:off x="4853875" y="2675107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08" name="Straight Arrow Connector 407">
              <a:extLst>
                <a:ext uri="{FF2B5EF4-FFF2-40B4-BE49-F238E27FC236}">
                  <a16:creationId xmlns:a16="http://schemas.microsoft.com/office/drawing/2014/main" id="{1048F0E5-090A-490A-8444-89D199E83811}"/>
                </a:ext>
              </a:extLst>
            </p:cNvPr>
            <p:cNvCxnSpPr/>
            <p:nvPr/>
          </p:nvCxnSpPr>
          <p:spPr>
            <a:xfrm>
              <a:off x="4599876" y="3125100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Straight Arrow Connector 408">
              <a:extLst>
                <a:ext uri="{FF2B5EF4-FFF2-40B4-BE49-F238E27FC236}">
                  <a16:creationId xmlns:a16="http://schemas.microsoft.com/office/drawing/2014/main" id="{8337AECC-E9D8-41CD-A551-DB4862CD379B}"/>
                </a:ext>
              </a:extLst>
            </p:cNvPr>
            <p:cNvCxnSpPr/>
            <p:nvPr/>
          </p:nvCxnSpPr>
          <p:spPr>
            <a:xfrm>
              <a:off x="3858418" y="312059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Arrow Connector 409">
              <a:extLst>
                <a:ext uri="{FF2B5EF4-FFF2-40B4-BE49-F238E27FC236}">
                  <a16:creationId xmlns:a16="http://schemas.microsoft.com/office/drawing/2014/main" id="{60405B7F-86EA-4F3E-A81C-8D326EE93B85}"/>
                </a:ext>
              </a:extLst>
            </p:cNvPr>
            <p:cNvCxnSpPr/>
            <p:nvPr/>
          </p:nvCxnSpPr>
          <p:spPr>
            <a:xfrm>
              <a:off x="5361874" y="3146535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" name="Rectangle 410">
              <a:extLst>
                <a:ext uri="{FF2B5EF4-FFF2-40B4-BE49-F238E27FC236}">
                  <a16:creationId xmlns:a16="http://schemas.microsoft.com/office/drawing/2014/main" id="{2BF6BF55-04F3-4F53-A39E-A26CB0179958}"/>
                </a:ext>
              </a:extLst>
            </p:cNvPr>
            <p:cNvSpPr/>
            <p:nvPr/>
          </p:nvSpPr>
          <p:spPr>
            <a:xfrm>
              <a:off x="5625945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412" name="Rectangle 411">
              <a:extLst>
                <a:ext uri="{FF2B5EF4-FFF2-40B4-BE49-F238E27FC236}">
                  <a16:creationId xmlns:a16="http://schemas.microsoft.com/office/drawing/2014/main" id="{1EBD80BE-8A23-4B57-9463-8B3E3BB091F9}"/>
                </a:ext>
              </a:extLst>
            </p:cNvPr>
            <p:cNvSpPr/>
            <p:nvPr/>
          </p:nvSpPr>
          <p:spPr>
            <a:xfrm>
              <a:off x="7176587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413" name="Rectangle 412">
              <a:extLst>
                <a:ext uri="{FF2B5EF4-FFF2-40B4-BE49-F238E27FC236}">
                  <a16:creationId xmlns:a16="http://schemas.microsoft.com/office/drawing/2014/main" id="{740102C5-1597-415F-A368-F50B5EC080F6}"/>
                </a:ext>
              </a:extLst>
            </p:cNvPr>
            <p:cNvSpPr/>
            <p:nvPr/>
          </p:nvSpPr>
          <p:spPr>
            <a:xfrm>
              <a:off x="6648389" y="2822831"/>
              <a:ext cx="363859" cy="3627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cxnSp>
          <p:nvCxnSpPr>
            <p:cNvPr id="414" name="Straight Arrow Connector 413">
              <a:extLst>
                <a:ext uri="{FF2B5EF4-FFF2-40B4-BE49-F238E27FC236}">
                  <a16:creationId xmlns:a16="http://schemas.microsoft.com/office/drawing/2014/main" id="{A0696663-6F46-41F4-9185-1A82EF263E67}"/>
                </a:ext>
              </a:extLst>
            </p:cNvPr>
            <p:cNvCxnSpPr/>
            <p:nvPr/>
          </p:nvCxnSpPr>
          <p:spPr>
            <a:xfrm>
              <a:off x="814684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" name="Rectangle 414">
              <a:extLst>
                <a:ext uri="{FF2B5EF4-FFF2-40B4-BE49-F238E27FC236}">
                  <a16:creationId xmlns:a16="http://schemas.microsoft.com/office/drawing/2014/main" id="{AAFAE1C3-EDEA-4700-A91F-8EF5A70BB955}"/>
                </a:ext>
              </a:extLst>
            </p:cNvPr>
            <p:cNvSpPr/>
            <p:nvPr/>
          </p:nvSpPr>
          <p:spPr>
            <a:xfrm>
              <a:off x="8413811" y="272347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416" name="Rectangle 415">
              <a:extLst>
                <a:ext uri="{FF2B5EF4-FFF2-40B4-BE49-F238E27FC236}">
                  <a16:creationId xmlns:a16="http://schemas.microsoft.com/office/drawing/2014/main" id="{70AE5758-21B7-4647-8DB5-781B35BFADBE}"/>
                </a:ext>
              </a:extLst>
            </p:cNvPr>
            <p:cNvSpPr/>
            <p:nvPr/>
          </p:nvSpPr>
          <p:spPr>
            <a:xfrm>
              <a:off x="9188781" y="2752116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17" name="Rectangle 416">
              <a:extLst>
                <a:ext uri="{FF2B5EF4-FFF2-40B4-BE49-F238E27FC236}">
                  <a16:creationId xmlns:a16="http://schemas.microsoft.com/office/drawing/2014/main" id="{0696FE61-1309-4452-8162-3663718B5AC3}"/>
                </a:ext>
              </a:extLst>
            </p:cNvPr>
            <p:cNvSpPr/>
            <p:nvPr/>
          </p:nvSpPr>
          <p:spPr>
            <a:xfrm>
              <a:off x="9976722" y="2723473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3, 6</a:t>
              </a:r>
            </a:p>
          </p:txBody>
        </p:sp>
        <p:cxnSp>
          <p:nvCxnSpPr>
            <p:cNvPr id="418" name="Straight Arrow Connector 417">
              <a:extLst>
                <a:ext uri="{FF2B5EF4-FFF2-40B4-BE49-F238E27FC236}">
                  <a16:creationId xmlns:a16="http://schemas.microsoft.com/office/drawing/2014/main" id="{4A3C3755-E65A-40FE-94A3-36B85E5DE961}"/>
                </a:ext>
              </a:extLst>
            </p:cNvPr>
            <p:cNvCxnSpPr/>
            <p:nvPr/>
          </p:nvCxnSpPr>
          <p:spPr>
            <a:xfrm>
              <a:off x="892181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Arrow Connector 418">
              <a:extLst>
                <a:ext uri="{FF2B5EF4-FFF2-40B4-BE49-F238E27FC236}">
                  <a16:creationId xmlns:a16="http://schemas.microsoft.com/office/drawing/2014/main" id="{F6F3FE28-55A2-420A-843C-B5032B3568AB}"/>
                </a:ext>
              </a:extLst>
            </p:cNvPr>
            <p:cNvCxnSpPr/>
            <p:nvPr/>
          </p:nvCxnSpPr>
          <p:spPr>
            <a:xfrm>
              <a:off x="9696780" y="3220394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0" name="Rectangle 419">
              <a:extLst>
                <a:ext uri="{FF2B5EF4-FFF2-40B4-BE49-F238E27FC236}">
                  <a16:creationId xmlns:a16="http://schemas.microsoft.com/office/drawing/2014/main" id="{4BF572BC-046F-430D-8E3D-C71ACD8C7AB3}"/>
                </a:ext>
              </a:extLst>
            </p:cNvPr>
            <p:cNvSpPr/>
            <p:nvPr/>
          </p:nvSpPr>
          <p:spPr>
            <a:xfrm>
              <a:off x="10764663" y="269978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Pixel Shuffle</a:t>
              </a:r>
            </a:p>
          </p:txBody>
        </p:sp>
        <p:cxnSp>
          <p:nvCxnSpPr>
            <p:cNvPr id="421" name="Straight Arrow Connector 420">
              <a:extLst>
                <a:ext uri="{FF2B5EF4-FFF2-40B4-BE49-F238E27FC236}">
                  <a16:creationId xmlns:a16="http://schemas.microsoft.com/office/drawing/2014/main" id="{C20E2AD4-59DE-46D8-A0E8-DCBB8838C555}"/>
                </a:ext>
              </a:extLst>
            </p:cNvPr>
            <p:cNvCxnSpPr/>
            <p:nvPr/>
          </p:nvCxnSpPr>
          <p:spPr>
            <a:xfrm>
              <a:off x="10484721" y="31882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2" name="Rectangle 421">
              <a:extLst>
                <a:ext uri="{FF2B5EF4-FFF2-40B4-BE49-F238E27FC236}">
                  <a16:creationId xmlns:a16="http://schemas.microsoft.com/office/drawing/2014/main" id="{3097FAED-5153-412D-9769-985953103B54}"/>
                </a:ext>
              </a:extLst>
            </p:cNvPr>
            <p:cNvSpPr/>
            <p:nvPr/>
          </p:nvSpPr>
          <p:spPr>
            <a:xfrm>
              <a:off x="11539630" y="1783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423" name="Rectangle 422">
              <a:extLst>
                <a:ext uri="{FF2B5EF4-FFF2-40B4-BE49-F238E27FC236}">
                  <a16:creationId xmlns:a16="http://schemas.microsoft.com/office/drawing/2014/main" id="{FF66D941-DE68-4BBB-9DDF-123CD6EB61B8}"/>
                </a:ext>
              </a:extLst>
            </p:cNvPr>
            <p:cNvSpPr/>
            <p:nvPr/>
          </p:nvSpPr>
          <p:spPr>
            <a:xfrm>
              <a:off x="11539631" y="432664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424" name="Elbow Connector 54">
              <a:extLst>
                <a:ext uri="{FF2B5EF4-FFF2-40B4-BE49-F238E27FC236}">
                  <a16:creationId xmlns:a16="http://schemas.microsoft.com/office/drawing/2014/main" id="{0C94653F-6CE7-405E-9907-3E6F613264BF}"/>
                </a:ext>
              </a:extLst>
            </p:cNvPr>
            <p:cNvCxnSpPr>
              <a:stCxn id="420" idx="3"/>
              <a:endCxn id="422" idx="2"/>
            </p:cNvCxnSpPr>
            <p:nvPr/>
          </p:nvCxnSpPr>
          <p:spPr>
            <a:xfrm flipV="1">
              <a:off x="11272662" y="2473345"/>
              <a:ext cx="520968" cy="69859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Elbow Connector 55">
              <a:extLst>
                <a:ext uri="{FF2B5EF4-FFF2-40B4-BE49-F238E27FC236}">
                  <a16:creationId xmlns:a16="http://schemas.microsoft.com/office/drawing/2014/main" id="{BBDCCDA3-3DE3-40BD-92E0-17C8E098E300}"/>
                </a:ext>
              </a:extLst>
            </p:cNvPr>
            <p:cNvCxnSpPr>
              <a:stCxn id="417" idx="3"/>
              <a:endCxn id="423" idx="1"/>
            </p:cNvCxnSpPr>
            <p:nvPr/>
          </p:nvCxnSpPr>
          <p:spPr>
            <a:xfrm>
              <a:off x="10484721" y="3195625"/>
              <a:ext cx="1054910" cy="1475996"/>
            </a:xfrm>
            <a:prstGeom prst="bentConnector3">
              <a:avLst>
                <a:gd name="adj1" fmla="val 666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6" name="Rectangle 425">
              <a:extLst>
                <a:ext uri="{FF2B5EF4-FFF2-40B4-BE49-F238E27FC236}">
                  <a16:creationId xmlns:a16="http://schemas.microsoft.com/office/drawing/2014/main" id="{B67E3344-AB3A-4944-83FC-ABD6FAA93E31}"/>
                </a:ext>
              </a:extLst>
            </p:cNvPr>
            <p:cNvSpPr/>
            <p:nvPr/>
          </p:nvSpPr>
          <p:spPr>
            <a:xfrm rot="5400000">
              <a:off x="1711129" y="163660"/>
              <a:ext cx="507999" cy="706156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>
                  <a:solidFill>
                    <a:schemeClr val="tx1"/>
                  </a:solidFill>
                </a:rPr>
                <a:t> UV [2]</a:t>
              </a:r>
            </a:p>
          </p:txBody>
        </p:sp>
        <p:sp>
          <p:nvSpPr>
            <p:cNvPr id="427" name="Rectangle 426">
              <a:extLst>
                <a:ext uri="{FF2B5EF4-FFF2-40B4-BE49-F238E27FC236}">
                  <a16:creationId xmlns:a16="http://schemas.microsoft.com/office/drawing/2014/main" id="{6ACDB7EB-CB32-4A3F-852B-B1A47539BA0F}"/>
                </a:ext>
              </a:extLst>
            </p:cNvPr>
            <p:cNvSpPr/>
            <p:nvPr/>
          </p:nvSpPr>
          <p:spPr>
            <a:xfrm rot="5400000">
              <a:off x="245495" y="18753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 err="1">
                  <a:solidFill>
                    <a:schemeClr val="tx1"/>
                  </a:solidFill>
                </a:rPr>
                <a:t>Y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28" name="Elbow Connector 58">
              <a:extLst>
                <a:ext uri="{FF2B5EF4-FFF2-40B4-BE49-F238E27FC236}">
                  <a16:creationId xmlns:a16="http://schemas.microsoft.com/office/drawing/2014/main" id="{EEA1A963-6FB4-4E40-8E24-6761EFE33A41}"/>
                </a:ext>
              </a:extLst>
            </p:cNvPr>
            <p:cNvCxnSpPr>
              <a:stCxn id="426" idx="3"/>
              <a:endCxn id="373" idx="0"/>
            </p:cNvCxnSpPr>
            <p:nvPr/>
          </p:nvCxnSpPr>
          <p:spPr>
            <a:xfrm rot="5400000">
              <a:off x="1028799" y="241436"/>
              <a:ext cx="407029" cy="146563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9" name="Rectangle 428">
              <a:extLst>
                <a:ext uri="{FF2B5EF4-FFF2-40B4-BE49-F238E27FC236}">
                  <a16:creationId xmlns:a16="http://schemas.microsoft.com/office/drawing/2014/main" id="{1E9E584D-7282-44E5-8624-746A8A5A86D3}"/>
                </a:ext>
              </a:extLst>
            </p:cNvPr>
            <p:cNvSpPr/>
            <p:nvPr/>
          </p:nvSpPr>
          <p:spPr>
            <a:xfrm>
              <a:off x="1033759" y="679674"/>
              <a:ext cx="481412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2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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30" name="Straight Arrow Connector 429">
              <a:extLst>
                <a:ext uri="{FF2B5EF4-FFF2-40B4-BE49-F238E27FC236}">
                  <a16:creationId xmlns:a16="http://schemas.microsoft.com/office/drawing/2014/main" id="{578F494F-D4B2-4E75-AF24-A2985C46855B}"/>
                </a:ext>
              </a:extLst>
            </p:cNvPr>
            <p:cNvCxnSpPr>
              <a:stCxn id="427" idx="3"/>
              <a:endCxn id="373" idx="0"/>
            </p:cNvCxnSpPr>
            <p:nvPr/>
          </p:nvCxnSpPr>
          <p:spPr>
            <a:xfrm>
              <a:off x="499494" y="786502"/>
              <a:ext cx="2" cy="3912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1" name="Rectangle 430">
              <a:extLst>
                <a:ext uri="{FF2B5EF4-FFF2-40B4-BE49-F238E27FC236}">
                  <a16:creationId xmlns:a16="http://schemas.microsoft.com/office/drawing/2014/main" id="{3E58A1C2-ABEC-4B03-B675-79B95673E359}"/>
                </a:ext>
              </a:extLst>
            </p:cNvPr>
            <p:cNvSpPr/>
            <p:nvPr/>
          </p:nvSpPr>
          <p:spPr>
            <a:xfrm rot="16200000">
              <a:off x="11345661" y="2937075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432" name="Left Brace 431">
              <a:extLst>
                <a:ext uri="{FF2B5EF4-FFF2-40B4-BE49-F238E27FC236}">
                  <a16:creationId xmlns:a16="http://schemas.microsoft.com/office/drawing/2014/main" id="{F92A1D58-90FF-4A41-8CDF-71DA555E915A}"/>
                </a:ext>
              </a:extLst>
            </p:cNvPr>
            <p:cNvSpPr/>
            <p:nvPr/>
          </p:nvSpPr>
          <p:spPr>
            <a:xfrm rot="5400000">
              <a:off x="6782518" y="1555863"/>
              <a:ext cx="384406" cy="153958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433" name="TextBox 432">
              <a:extLst>
                <a:ext uri="{FF2B5EF4-FFF2-40B4-BE49-F238E27FC236}">
                  <a16:creationId xmlns:a16="http://schemas.microsoft.com/office/drawing/2014/main" id="{02B2BEBD-CA3C-4E96-9FC6-5F3B98C68869}"/>
                </a:ext>
              </a:extLst>
            </p:cNvPr>
            <p:cNvSpPr txBox="1"/>
            <p:nvPr/>
          </p:nvSpPr>
          <p:spPr>
            <a:xfrm>
              <a:off x="6830320" y="1816623"/>
              <a:ext cx="378151" cy="362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endParaRPr lang="en-US" sz="1000" dirty="0"/>
            </a:p>
          </p:txBody>
        </p:sp>
        <p:sp>
          <p:nvSpPr>
            <p:cNvPr id="434" name="Rectangle 433">
              <a:extLst>
                <a:ext uri="{FF2B5EF4-FFF2-40B4-BE49-F238E27FC236}">
                  <a16:creationId xmlns:a16="http://schemas.microsoft.com/office/drawing/2014/main" id="{A6C169D1-A96B-4019-A79E-8DEE45188CFB}"/>
                </a:ext>
              </a:extLst>
            </p:cNvPr>
            <p:cNvSpPr/>
            <p:nvPr/>
          </p:nvSpPr>
          <p:spPr>
            <a:xfrm>
              <a:off x="4417063" y="4001666"/>
              <a:ext cx="506843" cy="12324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35" name="Rectangle 434">
              <a:extLst>
                <a:ext uri="{FF2B5EF4-FFF2-40B4-BE49-F238E27FC236}">
                  <a16:creationId xmlns:a16="http://schemas.microsoft.com/office/drawing/2014/main" id="{C2C9FD3B-DDC1-415C-A237-01E4AD0A5BB1}"/>
                </a:ext>
              </a:extLst>
            </p:cNvPr>
            <p:cNvSpPr/>
            <p:nvPr/>
          </p:nvSpPr>
          <p:spPr>
            <a:xfrm>
              <a:off x="3462003" y="4705665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436" name="Rectangle 435">
              <a:extLst>
                <a:ext uri="{FF2B5EF4-FFF2-40B4-BE49-F238E27FC236}">
                  <a16:creationId xmlns:a16="http://schemas.microsoft.com/office/drawing/2014/main" id="{2DE09670-61BD-4208-A8E6-9F92A587374A}"/>
                </a:ext>
              </a:extLst>
            </p:cNvPr>
            <p:cNvSpPr/>
            <p:nvPr/>
          </p:nvSpPr>
          <p:spPr>
            <a:xfrm>
              <a:off x="7106053" y="4939844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(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</a:rPr>
                <a:t>+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r>
                <a:rPr lang="en-US" sz="1000" dirty="0">
                  <a:solidFill>
                    <a:srgbClr val="FF0000"/>
                  </a:solidFill>
                </a:rPr>
                <a:t>)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37" name="Rectangle 436">
              <a:extLst>
                <a:ext uri="{FF2B5EF4-FFF2-40B4-BE49-F238E27FC236}">
                  <a16:creationId xmlns:a16="http://schemas.microsoft.com/office/drawing/2014/main" id="{93ADE136-91D0-4F6A-B2DF-5921884AD113}"/>
                </a:ext>
              </a:extLst>
            </p:cNvPr>
            <p:cNvSpPr/>
            <p:nvPr/>
          </p:nvSpPr>
          <p:spPr>
            <a:xfrm>
              <a:off x="4460521" y="5380386"/>
              <a:ext cx="506843" cy="11895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38" name="Elbow Connector 68">
              <a:extLst>
                <a:ext uri="{FF2B5EF4-FFF2-40B4-BE49-F238E27FC236}">
                  <a16:creationId xmlns:a16="http://schemas.microsoft.com/office/drawing/2014/main" id="{C740B2CC-0BF9-4404-B078-29E74F197610}"/>
                </a:ext>
              </a:extLst>
            </p:cNvPr>
            <p:cNvCxnSpPr>
              <a:stCxn id="435" idx="3"/>
              <a:endCxn id="437" idx="1"/>
            </p:cNvCxnSpPr>
            <p:nvPr/>
          </p:nvCxnSpPr>
          <p:spPr>
            <a:xfrm>
              <a:off x="3843468" y="5169528"/>
              <a:ext cx="617053" cy="805639"/>
            </a:xfrm>
            <a:prstGeom prst="bentConnector3">
              <a:avLst>
                <a:gd name="adj1" fmla="val 45271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Elbow Connector 69">
              <a:extLst>
                <a:ext uri="{FF2B5EF4-FFF2-40B4-BE49-F238E27FC236}">
                  <a16:creationId xmlns:a16="http://schemas.microsoft.com/office/drawing/2014/main" id="{07C4CA4E-E703-45EC-8677-321AFBA975C4}"/>
                </a:ext>
              </a:extLst>
            </p:cNvPr>
            <p:cNvCxnSpPr>
              <a:stCxn id="437" idx="3"/>
              <a:endCxn id="436" idx="1"/>
            </p:cNvCxnSpPr>
            <p:nvPr/>
          </p:nvCxnSpPr>
          <p:spPr>
            <a:xfrm flipV="1">
              <a:off x="4967364" y="5595471"/>
              <a:ext cx="2138689" cy="379696"/>
            </a:xfrm>
            <a:prstGeom prst="bentConnector3">
              <a:avLst>
                <a:gd name="adj1" fmla="val 4868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Elbow Connector 70">
              <a:extLst>
                <a:ext uri="{FF2B5EF4-FFF2-40B4-BE49-F238E27FC236}">
                  <a16:creationId xmlns:a16="http://schemas.microsoft.com/office/drawing/2014/main" id="{BC47440A-341C-4BDF-8ED9-D0FE2186863C}"/>
                </a:ext>
              </a:extLst>
            </p:cNvPr>
            <p:cNvCxnSpPr>
              <a:stCxn id="435" idx="3"/>
              <a:endCxn id="434" idx="1"/>
            </p:cNvCxnSpPr>
            <p:nvPr/>
          </p:nvCxnSpPr>
          <p:spPr>
            <a:xfrm flipV="1">
              <a:off x="3843468" y="4617888"/>
              <a:ext cx="573595" cy="551640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Elbow Connector 71">
              <a:extLst>
                <a:ext uri="{FF2B5EF4-FFF2-40B4-BE49-F238E27FC236}">
                  <a16:creationId xmlns:a16="http://schemas.microsoft.com/office/drawing/2014/main" id="{895FD717-28EC-405F-A010-FFB466171E76}"/>
                </a:ext>
              </a:extLst>
            </p:cNvPr>
            <p:cNvCxnSpPr>
              <a:stCxn id="434" idx="3"/>
              <a:endCxn id="436" idx="1"/>
            </p:cNvCxnSpPr>
            <p:nvPr/>
          </p:nvCxnSpPr>
          <p:spPr>
            <a:xfrm>
              <a:off x="4923906" y="4617888"/>
              <a:ext cx="2182147" cy="97758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2" name="Rectangle 441">
              <a:extLst>
                <a:ext uri="{FF2B5EF4-FFF2-40B4-BE49-F238E27FC236}">
                  <a16:creationId xmlns:a16="http://schemas.microsoft.com/office/drawing/2014/main" id="{C90EDEB4-CE7D-408B-AFA6-5959C49FA66E}"/>
                </a:ext>
              </a:extLst>
            </p:cNvPr>
            <p:cNvSpPr/>
            <p:nvPr/>
          </p:nvSpPr>
          <p:spPr>
            <a:xfrm>
              <a:off x="5178483" y="4037659"/>
              <a:ext cx="506843" cy="118239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43" name="Straight Arrow Connector 442">
              <a:extLst>
                <a:ext uri="{FF2B5EF4-FFF2-40B4-BE49-F238E27FC236}">
                  <a16:creationId xmlns:a16="http://schemas.microsoft.com/office/drawing/2014/main" id="{2AD97840-7248-4906-A846-6DA9E198E239}"/>
                </a:ext>
              </a:extLst>
            </p:cNvPr>
            <p:cNvCxnSpPr>
              <a:stCxn id="436" idx="3"/>
            </p:cNvCxnSpPr>
            <p:nvPr/>
          </p:nvCxnSpPr>
          <p:spPr>
            <a:xfrm flipV="1">
              <a:off x="7612896" y="5581417"/>
              <a:ext cx="2233785" cy="140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4" name="Rectangle 443">
              <a:extLst>
                <a:ext uri="{FF2B5EF4-FFF2-40B4-BE49-F238E27FC236}">
                  <a16:creationId xmlns:a16="http://schemas.microsoft.com/office/drawing/2014/main" id="{DB330FBC-5C0E-4EE4-AC8C-D53B9C5DD2AC}"/>
                </a:ext>
              </a:extLst>
            </p:cNvPr>
            <p:cNvSpPr/>
            <p:nvPr/>
          </p:nvSpPr>
          <p:spPr>
            <a:xfrm>
              <a:off x="7957902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31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45" name="Rectangle 444">
              <a:extLst>
                <a:ext uri="{FF2B5EF4-FFF2-40B4-BE49-F238E27FC236}">
                  <a16:creationId xmlns:a16="http://schemas.microsoft.com/office/drawing/2014/main" id="{88C69D42-8C52-44CB-8BC5-BD8FCDDE90C5}"/>
                </a:ext>
              </a:extLst>
            </p:cNvPr>
            <p:cNvSpPr/>
            <p:nvPr/>
          </p:nvSpPr>
          <p:spPr>
            <a:xfrm>
              <a:off x="8632479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446" name="Rectangle 445">
              <a:extLst>
                <a:ext uri="{FF2B5EF4-FFF2-40B4-BE49-F238E27FC236}">
                  <a16:creationId xmlns:a16="http://schemas.microsoft.com/office/drawing/2014/main" id="{53391E59-C361-4447-94A2-CB1193DA443E}"/>
                </a:ext>
              </a:extLst>
            </p:cNvPr>
            <p:cNvSpPr/>
            <p:nvPr/>
          </p:nvSpPr>
          <p:spPr>
            <a:xfrm>
              <a:off x="6172873" y="4991462"/>
              <a:ext cx="507999" cy="1142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47" name="Rectangle 446">
              <a:extLst>
                <a:ext uri="{FF2B5EF4-FFF2-40B4-BE49-F238E27FC236}">
                  <a16:creationId xmlns:a16="http://schemas.microsoft.com/office/drawing/2014/main" id="{89E09405-EF2F-4FA1-B355-89AA2744582D}"/>
                </a:ext>
              </a:extLst>
            </p:cNvPr>
            <p:cNvSpPr/>
            <p:nvPr/>
          </p:nvSpPr>
          <p:spPr>
            <a:xfrm>
              <a:off x="4020910" y="3950676"/>
              <a:ext cx="5248607" cy="261927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448" name="Rectangle 447">
              <a:extLst>
                <a:ext uri="{FF2B5EF4-FFF2-40B4-BE49-F238E27FC236}">
                  <a16:creationId xmlns:a16="http://schemas.microsoft.com/office/drawing/2014/main" id="{85B3E010-E73F-4EE7-B9E1-E588E788074F}"/>
                </a:ext>
              </a:extLst>
            </p:cNvPr>
            <p:cNvSpPr/>
            <p:nvPr/>
          </p:nvSpPr>
          <p:spPr>
            <a:xfrm>
              <a:off x="6886596" y="4133339"/>
              <a:ext cx="1441956" cy="362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449" name="Rectangle 448">
              <a:extLst>
                <a:ext uri="{FF2B5EF4-FFF2-40B4-BE49-F238E27FC236}">
                  <a16:creationId xmlns:a16="http://schemas.microsoft.com/office/drawing/2014/main" id="{BE9F2FDC-F792-469D-B0A6-875E5D31A3F3}"/>
                </a:ext>
              </a:extLst>
            </p:cNvPr>
            <p:cNvSpPr/>
            <p:nvPr/>
          </p:nvSpPr>
          <p:spPr>
            <a:xfrm>
              <a:off x="9481907" y="5208356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450" name="Rectangle 449">
              <a:extLst>
                <a:ext uri="{FF2B5EF4-FFF2-40B4-BE49-F238E27FC236}">
                  <a16:creationId xmlns:a16="http://schemas.microsoft.com/office/drawing/2014/main" id="{79679C29-8668-424F-9F33-AA31C1A242C8}"/>
                </a:ext>
              </a:extLst>
            </p:cNvPr>
            <p:cNvSpPr/>
            <p:nvPr/>
          </p:nvSpPr>
          <p:spPr>
            <a:xfrm rot="16200000">
              <a:off x="10756607" y="4456913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451" name="Rectangle 450">
              <a:extLst>
                <a:ext uri="{FF2B5EF4-FFF2-40B4-BE49-F238E27FC236}">
                  <a16:creationId xmlns:a16="http://schemas.microsoft.com/office/drawing/2014/main" id="{DAC8593F-9227-48C6-BCED-131B154411C9}"/>
                </a:ext>
              </a:extLst>
            </p:cNvPr>
            <p:cNvSpPr/>
            <p:nvPr/>
          </p:nvSpPr>
          <p:spPr>
            <a:xfrm>
              <a:off x="256065" y="5261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IPB [1]</a:t>
              </a:r>
            </a:p>
          </p:txBody>
        </p:sp>
        <p:sp>
          <p:nvSpPr>
            <p:cNvPr id="452" name="Rectangle 451">
              <a:extLst>
                <a:ext uri="{FF2B5EF4-FFF2-40B4-BE49-F238E27FC236}">
                  <a16:creationId xmlns:a16="http://schemas.microsoft.com/office/drawing/2014/main" id="{9B9B1D09-F62F-4895-B8DF-E1E101A81062}"/>
                </a:ext>
              </a:extLst>
            </p:cNvPr>
            <p:cNvSpPr/>
            <p:nvPr/>
          </p:nvSpPr>
          <p:spPr>
            <a:xfrm>
              <a:off x="1031035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453" name="Rectangle 452">
              <a:extLst>
                <a:ext uri="{FF2B5EF4-FFF2-40B4-BE49-F238E27FC236}">
                  <a16:creationId xmlns:a16="http://schemas.microsoft.com/office/drawing/2014/main" id="{3E8BBC2D-6761-4BFF-AA19-C2E43FDA7F30}"/>
                </a:ext>
              </a:extLst>
            </p:cNvPr>
            <p:cNvSpPr/>
            <p:nvPr/>
          </p:nvSpPr>
          <p:spPr>
            <a:xfrm>
              <a:off x="1820777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54" name="Straight Arrow Connector 453">
              <a:extLst>
                <a:ext uri="{FF2B5EF4-FFF2-40B4-BE49-F238E27FC236}">
                  <a16:creationId xmlns:a16="http://schemas.microsoft.com/office/drawing/2014/main" id="{2DA794A6-9941-4E46-904B-4C7B100EB7E1}"/>
                </a:ext>
              </a:extLst>
            </p:cNvPr>
            <p:cNvCxnSpPr>
              <a:stCxn id="451" idx="3"/>
            </p:cNvCxnSpPr>
            <p:nvPr/>
          </p:nvCxnSpPr>
          <p:spPr>
            <a:xfrm flipV="1">
              <a:off x="764064" y="5606373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Straight Arrow Connector 454">
              <a:extLst>
                <a:ext uri="{FF2B5EF4-FFF2-40B4-BE49-F238E27FC236}">
                  <a16:creationId xmlns:a16="http://schemas.microsoft.com/office/drawing/2014/main" id="{066C6784-1E34-4E17-B23F-4427C6035315}"/>
                </a:ext>
              </a:extLst>
            </p:cNvPr>
            <p:cNvCxnSpPr/>
            <p:nvPr/>
          </p:nvCxnSpPr>
          <p:spPr>
            <a:xfrm flipV="1">
              <a:off x="1553806" y="560637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Elbow Connector 86">
              <a:extLst>
                <a:ext uri="{FF2B5EF4-FFF2-40B4-BE49-F238E27FC236}">
                  <a16:creationId xmlns:a16="http://schemas.microsoft.com/office/drawing/2014/main" id="{D7F08DCC-6A40-4FB2-B8E9-FB14B8F9B415}"/>
                </a:ext>
              </a:extLst>
            </p:cNvPr>
            <p:cNvCxnSpPr>
              <a:stCxn id="453" idx="3"/>
              <a:endCxn id="388" idx="1"/>
            </p:cNvCxnSpPr>
            <p:nvPr/>
          </p:nvCxnSpPr>
          <p:spPr>
            <a:xfrm flipV="1">
              <a:off x="2328776" y="3147258"/>
              <a:ext cx="271175" cy="245911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7" name="TextBox 456">
              <a:extLst>
                <a:ext uri="{FF2B5EF4-FFF2-40B4-BE49-F238E27FC236}">
                  <a16:creationId xmlns:a16="http://schemas.microsoft.com/office/drawing/2014/main" id="{3F88DCEE-680C-4E29-B3ED-374614EECA9E}"/>
                </a:ext>
              </a:extLst>
            </p:cNvPr>
            <p:cNvSpPr txBox="1"/>
            <p:nvPr/>
          </p:nvSpPr>
          <p:spPr>
            <a:xfrm>
              <a:off x="7367638" y="232118"/>
              <a:ext cx="3568251" cy="14962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u="sng" dirty="0"/>
                <a:t>Parameters selection</a:t>
              </a:r>
              <a:r>
                <a:rPr lang="en-US" sz="1000" dirty="0"/>
                <a:t>: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  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     </a:t>
              </a:r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r>
                <a:rPr lang="en-US" sz="1000" dirty="0"/>
                <a:t>= 24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10*</a:t>
              </a:r>
              <a:r>
                <a:rPr lang="en-US" sz="1000" dirty="0"/>
                <a:t>16    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3*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22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</a:t>
              </a:r>
            </a:p>
          </p:txBody>
        </p:sp>
        <p:cxnSp>
          <p:nvCxnSpPr>
            <p:cNvPr id="458" name="Elbow Connector 2">
              <a:extLst>
                <a:ext uri="{FF2B5EF4-FFF2-40B4-BE49-F238E27FC236}">
                  <a16:creationId xmlns:a16="http://schemas.microsoft.com/office/drawing/2014/main" id="{12483E0D-0AD3-40D2-97EB-AAD2FFD79510}"/>
                </a:ext>
              </a:extLst>
            </p:cNvPr>
            <p:cNvCxnSpPr>
              <a:stCxn id="435" idx="0"/>
              <a:endCxn id="449" idx="0"/>
            </p:cNvCxnSpPr>
            <p:nvPr/>
          </p:nvCxnSpPr>
          <p:spPr>
            <a:xfrm rot="16200000" flipH="1">
              <a:off x="6411342" y="1947058"/>
              <a:ext cx="502691" cy="6019904"/>
            </a:xfrm>
            <a:prstGeom prst="bentConnector3">
              <a:avLst>
                <a:gd name="adj1" fmla="val -13642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9" name="TextBox 458">
                  <a:extLst>
                    <a:ext uri="{FF2B5EF4-FFF2-40B4-BE49-F238E27FC236}">
                      <a16:creationId xmlns:a16="http://schemas.microsoft.com/office/drawing/2014/main" id="{A8BD2BB9-C4E2-4FE2-9604-280FD90278EE}"/>
                    </a:ext>
                  </a:extLst>
                </p:cNvPr>
                <p:cNvSpPr txBox="1"/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459" name="TextBox 458">
                  <a:extLst>
                    <a:ext uri="{FF2B5EF4-FFF2-40B4-BE49-F238E27FC236}">
                      <a16:creationId xmlns:a16="http://schemas.microsoft.com/office/drawing/2014/main" id="{A8BD2BB9-C4E2-4FE2-9604-280FD90278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blipFill>
                  <a:blip r:embed="rId4"/>
                  <a:stretch>
                    <a:fillRect l="-14286" r="-10714" b="-20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0" name="TextBox 459">
                  <a:extLst>
                    <a:ext uri="{FF2B5EF4-FFF2-40B4-BE49-F238E27FC236}">
                      <a16:creationId xmlns:a16="http://schemas.microsoft.com/office/drawing/2014/main" id="{25D5C74B-B0AB-45DC-8911-613AA73F2C40}"/>
                    </a:ext>
                  </a:extLst>
                </p:cNvPr>
                <p:cNvSpPr txBox="1"/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460" name="TextBox 459">
                  <a:extLst>
                    <a:ext uri="{FF2B5EF4-FFF2-40B4-BE49-F238E27FC236}">
                      <a16:creationId xmlns:a16="http://schemas.microsoft.com/office/drawing/2014/main" id="{25D5C74B-B0AB-45DC-8911-613AA73F2C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blipFill>
                  <a:blip r:embed="rId5"/>
                  <a:stretch>
                    <a:fillRect l="-10714" r="-14286" b="-24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61" name="Elbow Connector 98">
              <a:extLst>
                <a:ext uri="{FF2B5EF4-FFF2-40B4-BE49-F238E27FC236}">
                  <a16:creationId xmlns:a16="http://schemas.microsoft.com/office/drawing/2014/main" id="{80897B34-36A3-4E41-BA6F-83B0206827C1}"/>
                </a:ext>
              </a:extLst>
            </p:cNvPr>
            <p:cNvCxnSpPr>
              <a:cxnSpLocks/>
              <a:stCxn id="426" idx="1"/>
              <a:endCxn id="460" idx="0"/>
            </p:cNvCxnSpPr>
            <p:nvPr/>
          </p:nvCxnSpPr>
          <p:spPr>
            <a:xfrm rot="16200000" flipH="1">
              <a:off x="4218937" y="-1991068"/>
              <a:ext cx="4209153" cy="8716768"/>
            </a:xfrm>
            <a:prstGeom prst="bentConnector3">
              <a:avLst>
                <a:gd name="adj1" fmla="val -1166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Elbow Connector 115">
              <a:extLst>
                <a:ext uri="{FF2B5EF4-FFF2-40B4-BE49-F238E27FC236}">
                  <a16:creationId xmlns:a16="http://schemas.microsoft.com/office/drawing/2014/main" id="{4717AFC2-A4CC-4046-A4AA-F8B6BAC98AEE}"/>
                </a:ext>
              </a:extLst>
            </p:cNvPr>
            <p:cNvCxnSpPr>
              <a:stCxn id="427" idx="1"/>
              <a:endCxn id="459" idx="0"/>
            </p:cNvCxnSpPr>
            <p:nvPr/>
          </p:nvCxnSpPr>
          <p:spPr>
            <a:xfrm rot="16200000" flipH="1">
              <a:off x="4622303" y="-3844306"/>
              <a:ext cx="2708765" cy="10954386"/>
            </a:xfrm>
            <a:prstGeom prst="bentConnector3">
              <a:avLst>
                <a:gd name="adj1" fmla="val -1778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4007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EE1-1.1</a:t>
            </a:r>
            <a:r>
              <a:rPr lang="en-CA" dirty="0"/>
              <a:t>: EE1-0 with architecture change (variant 1) </a:t>
            </a:r>
            <a:endParaRPr lang="en-DE" dirty="0"/>
          </a:p>
        </p:txBody>
      </p:sp>
      <p:pic>
        <p:nvPicPr>
          <p:cNvPr id="4" name="图片 1">
            <a:extLst>
              <a:ext uri="{FF2B5EF4-FFF2-40B4-BE49-F238E27FC236}">
                <a16:creationId xmlns:a16="http://schemas.microsoft.com/office/drawing/2014/main" id="{54ABF6E2-8736-4742-99D5-BD95D56F67D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4372" y="1951672"/>
            <a:ext cx="8050584" cy="43513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1" y="1951672"/>
            <a:ext cx="375668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EE1-1.1 </a:t>
            </a:r>
            <a:r>
              <a:rPr lang="en-US" u="sng" dirty="0">
                <a:hlinkClick r:id="rId3"/>
              </a:rPr>
              <a:t>JVET-AG0174</a:t>
            </a:r>
            <a:r>
              <a:rPr lang="en-US" u="sng" dirty="0"/>
              <a:t> </a:t>
            </a:r>
          </a:p>
          <a:p>
            <a:r>
              <a:rPr lang="en-CA" dirty="0"/>
              <a:t>key aspects: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Joint training of 4 selected complexity reduction EE1 tests from JVET-AF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group convolutions in residual block (JVET-AF0182),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alternation of two types of residual blocks and decomposition rank reduction, i.e. C</a:t>
            </a:r>
            <a:r>
              <a:rPr lang="en-CA" baseline="-25000" dirty="0"/>
              <a:t>31</a:t>
            </a:r>
            <a:r>
              <a:rPr lang="en-CA" dirty="0"/>
              <a:t>=48 (JVET-AF0102),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1</a:t>
            </a:r>
            <a:r>
              <a:rPr lang="en-CA" dirty="0">
                <a:sym typeface="Symbol" panose="05050102010706020507" pitchFamily="18" charset="2"/>
              </a:rPr>
              <a:t></a:t>
            </a:r>
            <a:r>
              <a:rPr lang="en-CA" dirty="0"/>
              <a:t>1 convolutions instead of 3</a:t>
            </a:r>
            <a:r>
              <a:rPr lang="en-CA" dirty="0">
                <a:sym typeface="Symbol" panose="05050102010706020507" pitchFamily="18" charset="2"/>
              </a:rPr>
              <a:t></a:t>
            </a:r>
            <a:r>
              <a:rPr lang="en-CA" dirty="0"/>
              <a:t>3 over IPB and BS inputs (JVET-AF0103).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Filter complexity is altered to HOP2 level (477kMAC/</a:t>
            </a:r>
            <a:r>
              <a:rPr lang="en-US" dirty="0" err="1"/>
              <a:t>pxl</a:t>
            </a:r>
            <a:r>
              <a:rPr lang="en-US" dirty="0"/>
              <a:t>) to exploit released </a:t>
            </a:r>
            <a:r>
              <a:rPr lang="en-US" dirty="0" err="1"/>
              <a:t>kMAC</a:t>
            </a:r>
            <a:r>
              <a:rPr lang="en-US" dirty="0"/>
              <a:t> budget (~18%)</a:t>
            </a:r>
            <a:endParaRPr lang="en-DE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027678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EE1-1.3:</a:t>
            </a:r>
            <a:r>
              <a:rPr lang="en-CA" dirty="0"/>
              <a:t> Comparison test for HOP single model and two models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EE1-1.3 </a:t>
            </a:r>
            <a:r>
              <a:rPr lang="en-US" u="sng" dirty="0">
                <a:hlinkClick r:id="rId2"/>
              </a:rPr>
              <a:t>JVET-AG0175</a:t>
            </a:r>
            <a:r>
              <a:rPr lang="en-US" u="sng" dirty="0"/>
              <a:t> </a:t>
            </a:r>
          </a:p>
          <a:p>
            <a:r>
              <a:rPr lang="en-CA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b="1" dirty="0"/>
              <a:t> two separate models </a:t>
            </a:r>
            <a:r>
              <a:rPr lang="en-CA" dirty="0"/>
              <a:t>for </a:t>
            </a:r>
            <a:r>
              <a:rPr lang="en-CA" dirty="0" err="1"/>
              <a:t>Luma</a:t>
            </a:r>
            <a:r>
              <a:rPr lang="en-CA" dirty="0"/>
              <a:t> and Chroma with total complexity 473 (366 for </a:t>
            </a:r>
            <a:r>
              <a:rPr lang="en-CA" dirty="0" err="1"/>
              <a:t>Luma</a:t>
            </a:r>
            <a:r>
              <a:rPr lang="en-CA" dirty="0"/>
              <a:t>, 107 for Chroma)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no changes of HOP architecture beside of output and number residual blocks</a:t>
            </a:r>
            <a:endParaRPr lang="en-DE" dirty="0"/>
          </a:p>
        </p:txBody>
      </p:sp>
      <p:pic>
        <p:nvPicPr>
          <p:cNvPr id="8" name="图片 727785136">
            <a:extLst>
              <a:ext uri="{FF2B5EF4-FFF2-40B4-BE49-F238E27FC236}">
                <a16:creationId xmlns:a16="http://schemas.microsoft.com/office/drawing/2014/main" id="{602B68B3-22F7-4D15-88B8-2F047CD8471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954372" y="1948432"/>
            <a:ext cx="8050584" cy="446151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B4F1D5A-F291-4775-82AC-5F14E606A559}"/>
              </a:ext>
            </a:extLst>
          </p:cNvPr>
          <p:cNvSpPr/>
          <p:nvPr/>
        </p:nvSpPr>
        <p:spPr>
          <a:xfrm>
            <a:off x="9317736" y="1948432"/>
            <a:ext cx="1956816" cy="117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Luma</a:t>
            </a:r>
            <a:r>
              <a:rPr lang="en-US" dirty="0">
                <a:solidFill>
                  <a:schemeClr val="tx1"/>
                </a:solidFill>
              </a:rPr>
              <a:t> filter model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 = </a:t>
            </a:r>
            <a:r>
              <a:rPr lang="en-US" altLang="zh-CN" dirty="0">
                <a:solidFill>
                  <a:schemeClr val="tx1"/>
                </a:solidFill>
              </a:rPr>
              <a:t>20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1763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EE1-1.3:</a:t>
            </a:r>
            <a:r>
              <a:rPr lang="en-CA" dirty="0"/>
              <a:t> Comparison test for HOP single model and two models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EE1-1.3 </a:t>
            </a:r>
            <a:r>
              <a:rPr lang="en-US" u="sng" dirty="0">
                <a:hlinkClick r:id="rId2"/>
              </a:rPr>
              <a:t>JVET-AG0175</a:t>
            </a:r>
            <a:r>
              <a:rPr lang="en-US" u="sng" dirty="0"/>
              <a:t> </a:t>
            </a:r>
          </a:p>
          <a:p>
            <a:r>
              <a:rPr lang="en-CA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b="1" dirty="0"/>
              <a:t> two separate models </a:t>
            </a:r>
            <a:r>
              <a:rPr lang="en-CA" dirty="0"/>
              <a:t>for </a:t>
            </a:r>
            <a:r>
              <a:rPr lang="en-CA" dirty="0" err="1"/>
              <a:t>Luma</a:t>
            </a:r>
            <a:r>
              <a:rPr lang="en-CA" dirty="0"/>
              <a:t> and Chroma with total complexity 473 (366 for </a:t>
            </a:r>
            <a:r>
              <a:rPr lang="en-CA" dirty="0" err="1"/>
              <a:t>Luma</a:t>
            </a:r>
            <a:r>
              <a:rPr lang="en-CA" dirty="0"/>
              <a:t>, 107 for Chroma)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no changes of HOP architecture beside of output and number residual blocks</a:t>
            </a:r>
            <a:endParaRPr lang="en-DE" dirty="0"/>
          </a:p>
        </p:txBody>
      </p:sp>
      <p:pic>
        <p:nvPicPr>
          <p:cNvPr id="10" name="图片 1365546582">
            <a:extLst>
              <a:ext uri="{FF2B5EF4-FFF2-40B4-BE49-F238E27FC236}">
                <a16:creationId xmlns:a16="http://schemas.microsoft.com/office/drawing/2014/main" id="{6E7A026E-4A50-4EBC-B698-A6C4C701649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954372" y="1939288"/>
            <a:ext cx="8050584" cy="462610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484C01-4F3D-4893-866E-1890B755D1F1}"/>
              </a:ext>
            </a:extLst>
          </p:cNvPr>
          <p:cNvSpPr/>
          <p:nvPr/>
        </p:nvSpPr>
        <p:spPr>
          <a:xfrm>
            <a:off x="9317736" y="1948432"/>
            <a:ext cx="2203704" cy="117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Chroma filter model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 = </a:t>
            </a:r>
            <a:r>
              <a:rPr lang="en-US" altLang="zh-CN" dirty="0">
                <a:solidFill>
                  <a:schemeClr val="tx1"/>
                </a:solidFill>
              </a:rPr>
              <a:t>20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6058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EE1-1.4:</a:t>
            </a:r>
            <a:r>
              <a:rPr lang="en-CA" dirty="0"/>
              <a:t> Study joint inference design of </a:t>
            </a:r>
            <a:r>
              <a:rPr lang="en-CA" dirty="0">
                <a:hlinkClick r:id="rId2"/>
              </a:rPr>
              <a:t>JVET-AF0154</a:t>
            </a:r>
            <a:r>
              <a:rPr lang="en-CA" dirty="0"/>
              <a:t> (rotation) and </a:t>
            </a:r>
            <a:r>
              <a:rPr lang="en-CA" dirty="0">
                <a:hlinkClick r:id="rId2"/>
              </a:rPr>
              <a:t>JVET-AF0086</a:t>
            </a:r>
            <a:r>
              <a:rPr lang="en-CA" dirty="0"/>
              <a:t> (flipping)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EE1-1.4 </a:t>
            </a:r>
            <a:r>
              <a:rPr lang="en-US" u="sng" dirty="0">
                <a:hlinkClick r:id="rId3"/>
              </a:rPr>
              <a:t>JVET-AG0056</a:t>
            </a:r>
            <a:r>
              <a:rPr lang="en-US" u="sng" dirty="0"/>
              <a:t>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dirty="0"/>
              <a:t>key aspects: both rotation and flipping are combined to </a:t>
            </a:r>
            <a:r>
              <a:rPr lang="en-CA" dirty="0" err="1"/>
              <a:t>geotransform</a:t>
            </a:r>
            <a:r>
              <a:rPr lang="en-CA" dirty="0"/>
              <a:t> for input / output NNLF,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dirty="0"/>
              <a:t>tested in combination with both </a:t>
            </a:r>
            <a:r>
              <a:rPr lang="en-CA" u="sng" dirty="0"/>
              <a:t>LOP</a:t>
            </a:r>
            <a:r>
              <a:rPr lang="en-CA" dirty="0"/>
              <a:t> and </a:t>
            </a:r>
            <a:r>
              <a:rPr lang="en-CA" u="sng" dirty="0"/>
              <a:t>HOP</a:t>
            </a:r>
            <a:r>
              <a:rPr lang="en-CA" dirty="0"/>
              <a:t>. 0.4% gain in LDB configuration.</a:t>
            </a:r>
            <a:endParaRPr lang="en-DE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ECD2C3C-DC23-48E6-995B-C9E17D2D9FD3}"/>
              </a:ext>
            </a:extLst>
          </p:cNvPr>
          <p:cNvGrpSpPr/>
          <p:nvPr/>
        </p:nvGrpSpPr>
        <p:grpSpPr>
          <a:xfrm>
            <a:off x="4018198" y="2059803"/>
            <a:ext cx="7973971" cy="4302236"/>
            <a:chOff x="154523" y="232118"/>
            <a:chExt cx="11893107" cy="6337830"/>
          </a:xfrm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35C6D3AE-5AE2-431C-8440-D2707391525C}"/>
                </a:ext>
              </a:extLst>
            </p:cNvPr>
            <p:cNvSpPr/>
            <p:nvPr/>
          </p:nvSpPr>
          <p:spPr>
            <a:xfrm>
              <a:off x="245496" y="1177767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[3]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53437F4-20B5-4A93-8E5B-C838143EE6CD}"/>
                </a:ext>
              </a:extLst>
            </p:cNvPr>
            <p:cNvSpPr/>
            <p:nvPr/>
          </p:nvSpPr>
          <p:spPr>
            <a:xfrm>
              <a:off x="245498" y="1991648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Pred</a:t>
              </a:r>
              <a:r>
                <a:rPr lang="en-US" sz="1000" dirty="0">
                  <a:solidFill>
                    <a:schemeClr val="tx1"/>
                  </a:solidFill>
                </a:rPr>
                <a:t> [3]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5FA1FDF-C232-49AC-A106-321DE0B62D2E}"/>
                </a:ext>
              </a:extLst>
            </p:cNvPr>
            <p:cNvSpPr/>
            <p:nvPr/>
          </p:nvSpPr>
          <p:spPr>
            <a:xfrm>
              <a:off x="245497" y="280552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BS [3]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4F4DA672-45C3-4149-AC36-263AD5A83851}"/>
                </a:ext>
              </a:extLst>
            </p:cNvPr>
            <p:cNvSpPr/>
            <p:nvPr/>
          </p:nvSpPr>
          <p:spPr>
            <a:xfrm>
              <a:off x="245496" y="3605179"/>
              <a:ext cx="507999" cy="721469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QPbase</a:t>
              </a:r>
              <a:endParaRPr lang="en-US" sz="10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05D2DE27-7BED-4D93-A737-6C93C3D00AAA}"/>
                </a:ext>
              </a:extLst>
            </p:cNvPr>
            <p:cNvSpPr/>
            <p:nvPr/>
          </p:nvSpPr>
          <p:spPr>
            <a:xfrm>
              <a:off x="245496" y="443329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QPslice</a:t>
              </a:r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A8DDA656-E75B-4B46-A820-09F7D9413FA7}"/>
                </a:ext>
              </a:extLst>
            </p:cNvPr>
            <p:cNvSpPr/>
            <p:nvPr/>
          </p:nvSpPr>
          <p:spPr>
            <a:xfrm>
              <a:off x="1020467" y="1177767"/>
              <a:ext cx="507998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D25BCE47-89ED-4AB7-9BD1-9E331A18CF09}"/>
                </a:ext>
              </a:extLst>
            </p:cNvPr>
            <p:cNvSpPr/>
            <p:nvPr/>
          </p:nvSpPr>
          <p:spPr>
            <a:xfrm>
              <a:off x="1020468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1229EB8F-EBD8-4AC7-B3C9-5131DDE385F1}"/>
                </a:ext>
              </a:extLst>
            </p:cNvPr>
            <p:cNvSpPr/>
            <p:nvPr/>
          </p:nvSpPr>
          <p:spPr>
            <a:xfrm>
              <a:off x="1020467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800DC03-1032-47FD-A7DA-F7D4FA7098F6}"/>
                </a:ext>
              </a:extLst>
            </p:cNvPr>
            <p:cNvSpPr/>
            <p:nvPr/>
          </p:nvSpPr>
          <p:spPr>
            <a:xfrm>
              <a:off x="1020466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7A2047C-FB02-4411-83C0-A193929CB46A}"/>
                </a:ext>
              </a:extLst>
            </p:cNvPr>
            <p:cNvSpPr/>
            <p:nvPr/>
          </p:nvSpPr>
          <p:spPr>
            <a:xfrm>
              <a:off x="1020466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</a:t>
              </a:r>
              <a:r>
                <a:rPr lang="en-US" sz="1000">
                  <a:solidFill>
                    <a:schemeClr val="tx1"/>
                  </a:solidFill>
                </a:rPr>
                <a:t>1</a:t>
              </a:r>
              <a:r>
                <a:rPr lang="en-US" sz="100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>
                  <a:solidFill>
                    <a:schemeClr val="tx1"/>
                  </a:solidFill>
                </a:rPr>
                <a:t>1,</a:t>
              </a:r>
              <a:r>
                <a:rPr lang="en-US" sz="1000">
                  <a:solidFill>
                    <a:srgbClr val="FF0000"/>
                  </a:solidFill>
                </a:rPr>
                <a:t>d</a:t>
              </a:r>
              <a:r>
                <a:rPr lang="en-US" sz="1000" baseline="-2500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05A59D8-69E9-42BC-8D33-5C1E1B7B5C4E}"/>
                </a:ext>
              </a:extLst>
            </p:cNvPr>
            <p:cNvSpPr/>
            <p:nvPr/>
          </p:nvSpPr>
          <p:spPr>
            <a:xfrm>
              <a:off x="1810208" y="1177767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FEE2090-A994-4D99-BE34-7B02F82659BC}"/>
                </a:ext>
              </a:extLst>
            </p:cNvPr>
            <p:cNvSpPr/>
            <p:nvPr/>
          </p:nvSpPr>
          <p:spPr>
            <a:xfrm>
              <a:off x="1810210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16B9D960-1E28-4D62-A80B-7B67FB1BBCE1}"/>
                </a:ext>
              </a:extLst>
            </p:cNvPr>
            <p:cNvSpPr/>
            <p:nvPr/>
          </p:nvSpPr>
          <p:spPr>
            <a:xfrm>
              <a:off x="1810209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4BC8B1EC-EBBE-469F-9944-827E690B5C6B}"/>
                </a:ext>
              </a:extLst>
            </p:cNvPr>
            <p:cNvSpPr/>
            <p:nvPr/>
          </p:nvSpPr>
          <p:spPr>
            <a:xfrm>
              <a:off x="1810208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65D9FCD0-D9F8-4F76-BF21-77E8862FAEB7}"/>
                </a:ext>
              </a:extLst>
            </p:cNvPr>
            <p:cNvSpPr/>
            <p:nvPr/>
          </p:nvSpPr>
          <p:spPr>
            <a:xfrm>
              <a:off x="1810208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F691872-1582-4D59-BC34-87FD321FB8C1}"/>
                </a:ext>
              </a:extLst>
            </p:cNvPr>
            <p:cNvSpPr/>
            <p:nvPr/>
          </p:nvSpPr>
          <p:spPr>
            <a:xfrm>
              <a:off x="2599951" y="2675106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 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</a:t>
              </a:r>
              <a:r>
                <a:rPr lang="en-US" sz="1000" dirty="0">
                  <a:solidFill>
                    <a:schemeClr val="tx1"/>
                  </a:solidFill>
                </a:rPr>
                <a:t>  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C642EBB4-B056-4904-BB2C-9D02913EEC44}"/>
                </a:ext>
              </a:extLst>
            </p:cNvPr>
            <p:cNvSpPr/>
            <p:nvPr/>
          </p:nvSpPr>
          <p:spPr>
            <a:xfrm>
              <a:off x="3350419" y="2681591"/>
              <a:ext cx="507999" cy="9378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207FC0A3-742E-4F1C-956E-D44EF8598BDC}"/>
                </a:ext>
              </a:extLst>
            </p:cNvPr>
            <p:cNvCxnSpPr>
              <a:stCxn id="100" idx="3"/>
              <a:endCxn id="105" idx="1"/>
            </p:cNvCxnSpPr>
            <p:nvPr/>
          </p:nvCxnSpPr>
          <p:spPr>
            <a:xfrm>
              <a:off x="753495" y="1522739"/>
              <a:ext cx="26697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>
              <a:extLst>
                <a:ext uri="{FF2B5EF4-FFF2-40B4-BE49-F238E27FC236}">
                  <a16:creationId xmlns:a16="http://schemas.microsoft.com/office/drawing/2014/main" id="{2A504DAF-FDD8-4895-9877-3EEC18CC5FBF}"/>
                </a:ext>
              </a:extLst>
            </p:cNvPr>
            <p:cNvCxnSpPr/>
            <p:nvPr/>
          </p:nvCxnSpPr>
          <p:spPr>
            <a:xfrm>
              <a:off x="753495" y="2365803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6E5DAE92-4F90-4927-876F-75450D323AD4}"/>
                </a:ext>
              </a:extLst>
            </p:cNvPr>
            <p:cNvCxnSpPr/>
            <p:nvPr/>
          </p:nvCxnSpPr>
          <p:spPr>
            <a:xfrm>
              <a:off x="753495" y="317193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F828431A-7538-4D89-A1FE-F3D653E3C977}"/>
                </a:ext>
              </a:extLst>
            </p:cNvPr>
            <p:cNvCxnSpPr/>
            <p:nvPr/>
          </p:nvCxnSpPr>
          <p:spPr>
            <a:xfrm>
              <a:off x="753495" y="400004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Arrow Connector 120">
              <a:extLst>
                <a:ext uri="{FF2B5EF4-FFF2-40B4-BE49-F238E27FC236}">
                  <a16:creationId xmlns:a16="http://schemas.microsoft.com/office/drawing/2014/main" id="{9B1152CE-1378-4B4C-96C9-F140316E6D8C}"/>
                </a:ext>
              </a:extLst>
            </p:cNvPr>
            <p:cNvCxnSpPr>
              <a:stCxn id="104" idx="3"/>
            </p:cNvCxnSpPr>
            <p:nvPr/>
          </p:nvCxnSpPr>
          <p:spPr>
            <a:xfrm flipV="1">
              <a:off x="753495" y="477826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Arrow Connector 121">
              <a:extLst>
                <a:ext uri="{FF2B5EF4-FFF2-40B4-BE49-F238E27FC236}">
                  <a16:creationId xmlns:a16="http://schemas.microsoft.com/office/drawing/2014/main" id="{CACDDD0D-A2B3-4493-8DED-30136064CD4E}"/>
                </a:ext>
              </a:extLst>
            </p:cNvPr>
            <p:cNvCxnSpPr/>
            <p:nvPr/>
          </p:nvCxnSpPr>
          <p:spPr>
            <a:xfrm>
              <a:off x="1543237" y="15227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810A8B6B-BB4E-4D66-90F8-E49BDF071C3C}"/>
                </a:ext>
              </a:extLst>
            </p:cNvPr>
            <p:cNvCxnSpPr/>
            <p:nvPr/>
          </p:nvCxnSpPr>
          <p:spPr>
            <a:xfrm>
              <a:off x="1543237" y="2365802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Arrow Connector 123">
              <a:extLst>
                <a:ext uri="{FF2B5EF4-FFF2-40B4-BE49-F238E27FC236}">
                  <a16:creationId xmlns:a16="http://schemas.microsoft.com/office/drawing/2014/main" id="{DBDE89BC-C884-459D-B337-202051EC1C2A}"/>
                </a:ext>
              </a:extLst>
            </p:cNvPr>
            <p:cNvCxnSpPr/>
            <p:nvPr/>
          </p:nvCxnSpPr>
          <p:spPr>
            <a:xfrm>
              <a:off x="1543237" y="317193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>
              <a:extLst>
                <a:ext uri="{FF2B5EF4-FFF2-40B4-BE49-F238E27FC236}">
                  <a16:creationId xmlns:a16="http://schemas.microsoft.com/office/drawing/2014/main" id="{6FCDB216-CAE6-4963-BA9B-E617F228AE16}"/>
                </a:ext>
              </a:extLst>
            </p:cNvPr>
            <p:cNvCxnSpPr/>
            <p:nvPr/>
          </p:nvCxnSpPr>
          <p:spPr>
            <a:xfrm>
              <a:off x="1543237" y="400004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Arrow Connector 125">
              <a:extLst>
                <a:ext uri="{FF2B5EF4-FFF2-40B4-BE49-F238E27FC236}">
                  <a16:creationId xmlns:a16="http://schemas.microsoft.com/office/drawing/2014/main" id="{E36E553F-451A-4CE7-B6DA-21B75E584AF0}"/>
                </a:ext>
              </a:extLst>
            </p:cNvPr>
            <p:cNvCxnSpPr/>
            <p:nvPr/>
          </p:nvCxnSpPr>
          <p:spPr>
            <a:xfrm flipV="1">
              <a:off x="1543237" y="4778261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>
              <a:extLst>
                <a:ext uri="{FF2B5EF4-FFF2-40B4-BE49-F238E27FC236}">
                  <a16:creationId xmlns:a16="http://schemas.microsoft.com/office/drawing/2014/main" id="{69E45597-A656-4CFA-8B10-4500F274B686}"/>
                </a:ext>
              </a:extLst>
            </p:cNvPr>
            <p:cNvCxnSpPr/>
            <p:nvPr/>
          </p:nvCxnSpPr>
          <p:spPr>
            <a:xfrm>
              <a:off x="3096420" y="313356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Elbow Connector 31">
              <a:extLst>
                <a:ext uri="{FF2B5EF4-FFF2-40B4-BE49-F238E27FC236}">
                  <a16:creationId xmlns:a16="http://schemas.microsoft.com/office/drawing/2014/main" id="{885CAD4C-D9D4-4FD5-941F-5DE560D4F526}"/>
                </a:ext>
              </a:extLst>
            </p:cNvPr>
            <p:cNvCxnSpPr>
              <a:stCxn id="110" idx="3"/>
              <a:endCxn id="115" idx="1"/>
            </p:cNvCxnSpPr>
            <p:nvPr/>
          </p:nvCxnSpPr>
          <p:spPr>
            <a:xfrm>
              <a:off x="2318207" y="1522739"/>
              <a:ext cx="281744" cy="1624519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Elbow Connector 32">
              <a:extLst>
                <a:ext uri="{FF2B5EF4-FFF2-40B4-BE49-F238E27FC236}">
                  <a16:creationId xmlns:a16="http://schemas.microsoft.com/office/drawing/2014/main" id="{D519D558-89C0-437F-8CD1-206A2B26D824}"/>
                </a:ext>
              </a:extLst>
            </p:cNvPr>
            <p:cNvCxnSpPr>
              <a:stCxn id="111" idx="3"/>
              <a:endCxn id="115" idx="1"/>
            </p:cNvCxnSpPr>
            <p:nvPr/>
          </p:nvCxnSpPr>
          <p:spPr>
            <a:xfrm>
              <a:off x="2318209" y="2336620"/>
              <a:ext cx="281742" cy="81063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Elbow Connector 33">
              <a:extLst>
                <a:ext uri="{FF2B5EF4-FFF2-40B4-BE49-F238E27FC236}">
                  <a16:creationId xmlns:a16="http://schemas.microsoft.com/office/drawing/2014/main" id="{415BB12D-3507-4CE9-9CFD-43C8FA2B28F6}"/>
                </a:ext>
              </a:extLst>
            </p:cNvPr>
            <p:cNvCxnSpPr>
              <a:stCxn id="112" idx="3"/>
              <a:endCxn id="115" idx="1"/>
            </p:cNvCxnSpPr>
            <p:nvPr/>
          </p:nvCxnSpPr>
          <p:spPr>
            <a:xfrm flipV="1">
              <a:off x="2318208" y="3147258"/>
              <a:ext cx="281743" cy="324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Elbow Connector 34">
              <a:extLst>
                <a:ext uri="{FF2B5EF4-FFF2-40B4-BE49-F238E27FC236}">
                  <a16:creationId xmlns:a16="http://schemas.microsoft.com/office/drawing/2014/main" id="{630A6052-0289-43ED-9175-3BFCFDD2957C}"/>
                </a:ext>
              </a:extLst>
            </p:cNvPr>
            <p:cNvCxnSpPr>
              <a:stCxn id="113" idx="3"/>
              <a:endCxn id="115" idx="1"/>
            </p:cNvCxnSpPr>
            <p:nvPr/>
          </p:nvCxnSpPr>
          <p:spPr>
            <a:xfrm flipV="1">
              <a:off x="2318207" y="3147258"/>
              <a:ext cx="281744" cy="81712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Elbow Connector 35">
              <a:extLst>
                <a:ext uri="{FF2B5EF4-FFF2-40B4-BE49-F238E27FC236}">
                  <a16:creationId xmlns:a16="http://schemas.microsoft.com/office/drawing/2014/main" id="{1256FB53-F329-4EDF-8ADB-EBF34BEF3C68}"/>
                </a:ext>
              </a:extLst>
            </p:cNvPr>
            <p:cNvCxnSpPr>
              <a:stCxn id="114" idx="3"/>
              <a:endCxn id="115" idx="1"/>
            </p:cNvCxnSpPr>
            <p:nvPr/>
          </p:nvCxnSpPr>
          <p:spPr>
            <a:xfrm flipV="1">
              <a:off x="2318207" y="3147258"/>
              <a:ext cx="281744" cy="163100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F3D60C94-CE8E-4B7E-92B5-E498033E5773}"/>
                </a:ext>
              </a:extLst>
            </p:cNvPr>
            <p:cNvSpPr/>
            <p:nvPr/>
          </p:nvSpPr>
          <p:spPr>
            <a:xfrm>
              <a:off x="4103407" y="2681591"/>
              <a:ext cx="507999" cy="9378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5F6D0748-E5E3-420C-8943-47C8EB869DFC}"/>
                </a:ext>
              </a:extLst>
            </p:cNvPr>
            <p:cNvSpPr/>
            <p:nvPr/>
          </p:nvSpPr>
          <p:spPr>
            <a:xfrm>
              <a:off x="4853875" y="2675107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3D7EEDBE-5614-4735-ADF1-16EEAA47193E}"/>
                </a:ext>
              </a:extLst>
            </p:cNvPr>
            <p:cNvCxnSpPr/>
            <p:nvPr/>
          </p:nvCxnSpPr>
          <p:spPr>
            <a:xfrm>
              <a:off x="4599876" y="3125100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Arrow Connector 135">
              <a:extLst>
                <a:ext uri="{FF2B5EF4-FFF2-40B4-BE49-F238E27FC236}">
                  <a16:creationId xmlns:a16="http://schemas.microsoft.com/office/drawing/2014/main" id="{4BA0BA54-E67D-4443-A829-E41FBEAA95FB}"/>
                </a:ext>
              </a:extLst>
            </p:cNvPr>
            <p:cNvCxnSpPr/>
            <p:nvPr/>
          </p:nvCxnSpPr>
          <p:spPr>
            <a:xfrm>
              <a:off x="3858418" y="312059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51A174B1-6B2B-4EB7-AA62-62A3F6D8B52E}"/>
                </a:ext>
              </a:extLst>
            </p:cNvPr>
            <p:cNvCxnSpPr/>
            <p:nvPr/>
          </p:nvCxnSpPr>
          <p:spPr>
            <a:xfrm>
              <a:off x="5361874" y="3146535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7131498F-8D2D-48CB-ADC6-B836B8AF4A4E}"/>
                </a:ext>
              </a:extLst>
            </p:cNvPr>
            <p:cNvSpPr/>
            <p:nvPr/>
          </p:nvSpPr>
          <p:spPr>
            <a:xfrm>
              <a:off x="5625945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3671BF74-DFD1-4158-870C-D054BE26B131}"/>
                </a:ext>
              </a:extLst>
            </p:cNvPr>
            <p:cNvSpPr/>
            <p:nvPr/>
          </p:nvSpPr>
          <p:spPr>
            <a:xfrm>
              <a:off x="7176587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C08A76C-B004-4A0B-ADA0-49667A5F704E}"/>
                </a:ext>
              </a:extLst>
            </p:cNvPr>
            <p:cNvSpPr/>
            <p:nvPr/>
          </p:nvSpPr>
          <p:spPr>
            <a:xfrm>
              <a:off x="6648389" y="2822831"/>
              <a:ext cx="363859" cy="3627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96DB2CC8-9263-4663-835C-3DB7E585F78D}"/>
                </a:ext>
              </a:extLst>
            </p:cNvPr>
            <p:cNvCxnSpPr/>
            <p:nvPr/>
          </p:nvCxnSpPr>
          <p:spPr>
            <a:xfrm>
              <a:off x="814684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1AF10AE7-4D28-414E-825D-DFFECCDFD26F}"/>
                </a:ext>
              </a:extLst>
            </p:cNvPr>
            <p:cNvSpPr/>
            <p:nvPr/>
          </p:nvSpPr>
          <p:spPr>
            <a:xfrm>
              <a:off x="8413811" y="272347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36FDD284-7329-4FCF-B40C-34F255D66DBA}"/>
                </a:ext>
              </a:extLst>
            </p:cNvPr>
            <p:cNvSpPr/>
            <p:nvPr/>
          </p:nvSpPr>
          <p:spPr>
            <a:xfrm>
              <a:off x="9188781" y="2752116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F69AC53D-67FE-4C98-92A3-DE15C71AA7C8}"/>
                </a:ext>
              </a:extLst>
            </p:cNvPr>
            <p:cNvSpPr/>
            <p:nvPr/>
          </p:nvSpPr>
          <p:spPr>
            <a:xfrm>
              <a:off x="9976722" y="2723473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3, 6</a:t>
              </a:r>
            </a:p>
          </p:txBody>
        </p: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588CC37C-F1F8-49A5-AA84-D9CAEEE1410C}"/>
                </a:ext>
              </a:extLst>
            </p:cNvPr>
            <p:cNvCxnSpPr/>
            <p:nvPr/>
          </p:nvCxnSpPr>
          <p:spPr>
            <a:xfrm>
              <a:off x="892181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96D5330E-73F6-493A-9931-22AB8B3AF7BE}"/>
                </a:ext>
              </a:extLst>
            </p:cNvPr>
            <p:cNvCxnSpPr/>
            <p:nvPr/>
          </p:nvCxnSpPr>
          <p:spPr>
            <a:xfrm>
              <a:off x="9696780" y="3220394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F6E45F69-989D-4F5F-B19A-5A643EC287E1}"/>
                </a:ext>
              </a:extLst>
            </p:cNvPr>
            <p:cNvSpPr/>
            <p:nvPr/>
          </p:nvSpPr>
          <p:spPr>
            <a:xfrm>
              <a:off x="10764663" y="269978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Pixel Shuffle</a:t>
              </a:r>
            </a:p>
          </p:txBody>
        </p:sp>
        <p:cxnSp>
          <p:nvCxnSpPr>
            <p:cNvPr id="148" name="Straight Arrow Connector 147">
              <a:extLst>
                <a:ext uri="{FF2B5EF4-FFF2-40B4-BE49-F238E27FC236}">
                  <a16:creationId xmlns:a16="http://schemas.microsoft.com/office/drawing/2014/main" id="{DFFF86D9-F5A7-4774-A2B2-84177E9C630F}"/>
                </a:ext>
              </a:extLst>
            </p:cNvPr>
            <p:cNvCxnSpPr/>
            <p:nvPr/>
          </p:nvCxnSpPr>
          <p:spPr>
            <a:xfrm>
              <a:off x="10484721" y="31882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18181D2D-8A0D-4882-9853-46E8191F640B}"/>
                </a:ext>
              </a:extLst>
            </p:cNvPr>
            <p:cNvSpPr/>
            <p:nvPr/>
          </p:nvSpPr>
          <p:spPr>
            <a:xfrm>
              <a:off x="11539630" y="1783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4943AB2B-ED30-434C-94F8-E4AD125B3DFC}"/>
                </a:ext>
              </a:extLst>
            </p:cNvPr>
            <p:cNvSpPr/>
            <p:nvPr/>
          </p:nvSpPr>
          <p:spPr>
            <a:xfrm>
              <a:off x="11539631" y="432664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151" name="Elbow Connector 54">
              <a:extLst>
                <a:ext uri="{FF2B5EF4-FFF2-40B4-BE49-F238E27FC236}">
                  <a16:creationId xmlns:a16="http://schemas.microsoft.com/office/drawing/2014/main" id="{F481BDAF-CF75-4658-9D49-24C7F753697A}"/>
                </a:ext>
              </a:extLst>
            </p:cNvPr>
            <p:cNvCxnSpPr>
              <a:stCxn id="147" idx="3"/>
              <a:endCxn id="149" idx="2"/>
            </p:cNvCxnSpPr>
            <p:nvPr/>
          </p:nvCxnSpPr>
          <p:spPr>
            <a:xfrm flipV="1">
              <a:off x="11272662" y="2473345"/>
              <a:ext cx="520968" cy="69859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Elbow Connector 55">
              <a:extLst>
                <a:ext uri="{FF2B5EF4-FFF2-40B4-BE49-F238E27FC236}">
                  <a16:creationId xmlns:a16="http://schemas.microsoft.com/office/drawing/2014/main" id="{D836FF7A-4CC7-4609-8035-7A650730FDBC}"/>
                </a:ext>
              </a:extLst>
            </p:cNvPr>
            <p:cNvCxnSpPr>
              <a:stCxn id="144" idx="3"/>
              <a:endCxn id="150" idx="1"/>
            </p:cNvCxnSpPr>
            <p:nvPr/>
          </p:nvCxnSpPr>
          <p:spPr>
            <a:xfrm>
              <a:off x="10484721" y="3195625"/>
              <a:ext cx="1054910" cy="1475996"/>
            </a:xfrm>
            <a:prstGeom prst="bentConnector3">
              <a:avLst>
                <a:gd name="adj1" fmla="val 666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030EBD5D-B93F-44F3-8D91-BADD0FD67602}"/>
                </a:ext>
              </a:extLst>
            </p:cNvPr>
            <p:cNvSpPr/>
            <p:nvPr/>
          </p:nvSpPr>
          <p:spPr>
            <a:xfrm rot="5400000">
              <a:off x="1711129" y="163660"/>
              <a:ext cx="507999" cy="706156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>
                  <a:solidFill>
                    <a:schemeClr val="tx1"/>
                  </a:solidFill>
                </a:rPr>
                <a:t> UV [2]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E55D1601-4FA1-4170-80D0-B9F572E46371}"/>
                </a:ext>
              </a:extLst>
            </p:cNvPr>
            <p:cNvSpPr/>
            <p:nvPr/>
          </p:nvSpPr>
          <p:spPr>
            <a:xfrm rot="5400000">
              <a:off x="245495" y="18753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 err="1">
                  <a:solidFill>
                    <a:schemeClr val="tx1"/>
                  </a:solidFill>
                </a:rPr>
                <a:t>Y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55" name="Elbow Connector 58">
              <a:extLst>
                <a:ext uri="{FF2B5EF4-FFF2-40B4-BE49-F238E27FC236}">
                  <a16:creationId xmlns:a16="http://schemas.microsoft.com/office/drawing/2014/main" id="{FA641260-F4CA-44D6-BDCB-686E4B9711FB}"/>
                </a:ext>
              </a:extLst>
            </p:cNvPr>
            <p:cNvCxnSpPr>
              <a:stCxn id="153" idx="3"/>
              <a:endCxn id="100" idx="0"/>
            </p:cNvCxnSpPr>
            <p:nvPr/>
          </p:nvCxnSpPr>
          <p:spPr>
            <a:xfrm rot="5400000">
              <a:off x="1028799" y="241436"/>
              <a:ext cx="407029" cy="146563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42959A1F-424D-421C-B1A6-C612871DEFD5}"/>
                </a:ext>
              </a:extLst>
            </p:cNvPr>
            <p:cNvSpPr/>
            <p:nvPr/>
          </p:nvSpPr>
          <p:spPr>
            <a:xfrm>
              <a:off x="1033759" y="679674"/>
              <a:ext cx="481412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2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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57" name="Straight Arrow Connector 156">
              <a:extLst>
                <a:ext uri="{FF2B5EF4-FFF2-40B4-BE49-F238E27FC236}">
                  <a16:creationId xmlns:a16="http://schemas.microsoft.com/office/drawing/2014/main" id="{E6680B2E-416F-4E1B-B432-CD04A1362DAF}"/>
                </a:ext>
              </a:extLst>
            </p:cNvPr>
            <p:cNvCxnSpPr>
              <a:stCxn id="154" idx="3"/>
              <a:endCxn id="100" idx="0"/>
            </p:cNvCxnSpPr>
            <p:nvPr/>
          </p:nvCxnSpPr>
          <p:spPr>
            <a:xfrm>
              <a:off x="499494" y="786502"/>
              <a:ext cx="2" cy="3912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2380048B-FE6A-4475-AB97-C4A1EE9EE503}"/>
                </a:ext>
              </a:extLst>
            </p:cNvPr>
            <p:cNvSpPr/>
            <p:nvPr/>
          </p:nvSpPr>
          <p:spPr>
            <a:xfrm rot="16200000">
              <a:off x="11345661" y="2937075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59" name="Left Brace 158">
              <a:extLst>
                <a:ext uri="{FF2B5EF4-FFF2-40B4-BE49-F238E27FC236}">
                  <a16:creationId xmlns:a16="http://schemas.microsoft.com/office/drawing/2014/main" id="{F5396B2B-2A09-4878-9E0D-1000330CE8D3}"/>
                </a:ext>
              </a:extLst>
            </p:cNvPr>
            <p:cNvSpPr/>
            <p:nvPr/>
          </p:nvSpPr>
          <p:spPr>
            <a:xfrm rot="5400000">
              <a:off x="6782518" y="1555863"/>
              <a:ext cx="384406" cy="153958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B484BBD8-21E0-4A13-B14B-4F64BD80D17D}"/>
                </a:ext>
              </a:extLst>
            </p:cNvPr>
            <p:cNvSpPr txBox="1"/>
            <p:nvPr/>
          </p:nvSpPr>
          <p:spPr>
            <a:xfrm>
              <a:off x="6830320" y="1816623"/>
              <a:ext cx="378151" cy="362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endParaRPr lang="en-US" sz="1000" dirty="0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EC912F9E-F4E7-4BDC-BB75-F0D4F2ECABCD}"/>
                </a:ext>
              </a:extLst>
            </p:cNvPr>
            <p:cNvSpPr/>
            <p:nvPr/>
          </p:nvSpPr>
          <p:spPr>
            <a:xfrm>
              <a:off x="4417063" y="4001666"/>
              <a:ext cx="506843" cy="12324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1E8B22C5-A0CC-49DF-95F7-4ABBC1BC17D0}"/>
                </a:ext>
              </a:extLst>
            </p:cNvPr>
            <p:cNvSpPr/>
            <p:nvPr/>
          </p:nvSpPr>
          <p:spPr>
            <a:xfrm>
              <a:off x="3462003" y="4705665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EBCAD6C4-115A-4459-89FD-247BC84E3F70}"/>
                </a:ext>
              </a:extLst>
            </p:cNvPr>
            <p:cNvSpPr/>
            <p:nvPr/>
          </p:nvSpPr>
          <p:spPr>
            <a:xfrm>
              <a:off x="7106053" y="4939844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(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</a:rPr>
                <a:t>+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r>
                <a:rPr lang="en-US" sz="1000" dirty="0">
                  <a:solidFill>
                    <a:srgbClr val="FF0000"/>
                  </a:solidFill>
                </a:rPr>
                <a:t>)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822B35E3-70E3-498A-910A-BAF9282F638E}"/>
                </a:ext>
              </a:extLst>
            </p:cNvPr>
            <p:cNvSpPr/>
            <p:nvPr/>
          </p:nvSpPr>
          <p:spPr>
            <a:xfrm>
              <a:off x="4460521" y="5380386"/>
              <a:ext cx="506843" cy="11895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65" name="Elbow Connector 68">
              <a:extLst>
                <a:ext uri="{FF2B5EF4-FFF2-40B4-BE49-F238E27FC236}">
                  <a16:creationId xmlns:a16="http://schemas.microsoft.com/office/drawing/2014/main" id="{2ED45A9D-FC9D-48EB-95FF-2D4F7A4A2F39}"/>
                </a:ext>
              </a:extLst>
            </p:cNvPr>
            <p:cNvCxnSpPr>
              <a:stCxn id="162" idx="3"/>
              <a:endCxn id="164" idx="1"/>
            </p:cNvCxnSpPr>
            <p:nvPr/>
          </p:nvCxnSpPr>
          <p:spPr>
            <a:xfrm>
              <a:off x="3843468" y="5169528"/>
              <a:ext cx="617053" cy="805639"/>
            </a:xfrm>
            <a:prstGeom prst="bentConnector3">
              <a:avLst>
                <a:gd name="adj1" fmla="val 45271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Elbow Connector 69">
              <a:extLst>
                <a:ext uri="{FF2B5EF4-FFF2-40B4-BE49-F238E27FC236}">
                  <a16:creationId xmlns:a16="http://schemas.microsoft.com/office/drawing/2014/main" id="{00FE2668-968E-418B-957B-771D34A4B482}"/>
                </a:ext>
              </a:extLst>
            </p:cNvPr>
            <p:cNvCxnSpPr>
              <a:stCxn id="164" idx="3"/>
              <a:endCxn id="163" idx="1"/>
            </p:cNvCxnSpPr>
            <p:nvPr/>
          </p:nvCxnSpPr>
          <p:spPr>
            <a:xfrm flipV="1">
              <a:off x="4967364" y="5595471"/>
              <a:ext cx="2138689" cy="379696"/>
            </a:xfrm>
            <a:prstGeom prst="bentConnector3">
              <a:avLst>
                <a:gd name="adj1" fmla="val 4868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Elbow Connector 70">
              <a:extLst>
                <a:ext uri="{FF2B5EF4-FFF2-40B4-BE49-F238E27FC236}">
                  <a16:creationId xmlns:a16="http://schemas.microsoft.com/office/drawing/2014/main" id="{2E8078E2-EC35-4363-A6DF-4D1AADAFDD17}"/>
                </a:ext>
              </a:extLst>
            </p:cNvPr>
            <p:cNvCxnSpPr>
              <a:stCxn id="162" idx="3"/>
              <a:endCxn id="161" idx="1"/>
            </p:cNvCxnSpPr>
            <p:nvPr/>
          </p:nvCxnSpPr>
          <p:spPr>
            <a:xfrm flipV="1">
              <a:off x="3843468" y="4617888"/>
              <a:ext cx="573595" cy="551640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Elbow Connector 71">
              <a:extLst>
                <a:ext uri="{FF2B5EF4-FFF2-40B4-BE49-F238E27FC236}">
                  <a16:creationId xmlns:a16="http://schemas.microsoft.com/office/drawing/2014/main" id="{2391B397-AAAB-4F11-9840-13E8C0811160}"/>
                </a:ext>
              </a:extLst>
            </p:cNvPr>
            <p:cNvCxnSpPr>
              <a:stCxn id="161" idx="3"/>
              <a:endCxn id="163" idx="1"/>
            </p:cNvCxnSpPr>
            <p:nvPr/>
          </p:nvCxnSpPr>
          <p:spPr>
            <a:xfrm>
              <a:off x="4923906" y="4617888"/>
              <a:ext cx="2182147" cy="97758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D975FABC-A7DF-45EA-B4B1-B6999FFA1D04}"/>
                </a:ext>
              </a:extLst>
            </p:cNvPr>
            <p:cNvSpPr/>
            <p:nvPr/>
          </p:nvSpPr>
          <p:spPr>
            <a:xfrm>
              <a:off x="5178483" y="4037659"/>
              <a:ext cx="506843" cy="118239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70" name="Straight Arrow Connector 169">
              <a:extLst>
                <a:ext uri="{FF2B5EF4-FFF2-40B4-BE49-F238E27FC236}">
                  <a16:creationId xmlns:a16="http://schemas.microsoft.com/office/drawing/2014/main" id="{218FA8D9-CB7E-4145-9A1B-55850A2219DE}"/>
                </a:ext>
              </a:extLst>
            </p:cNvPr>
            <p:cNvCxnSpPr>
              <a:stCxn id="163" idx="3"/>
            </p:cNvCxnSpPr>
            <p:nvPr/>
          </p:nvCxnSpPr>
          <p:spPr>
            <a:xfrm flipV="1">
              <a:off x="7612896" y="5581417"/>
              <a:ext cx="2233785" cy="140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A23C8D93-20A4-425F-99F1-1A1B1FC6F7DF}"/>
                </a:ext>
              </a:extLst>
            </p:cNvPr>
            <p:cNvSpPr/>
            <p:nvPr/>
          </p:nvSpPr>
          <p:spPr>
            <a:xfrm>
              <a:off x="7957902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31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BEBA3C09-8722-4627-959A-1C6A9D20A2C5}"/>
                </a:ext>
              </a:extLst>
            </p:cNvPr>
            <p:cNvSpPr/>
            <p:nvPr/>
          </p:nvSpPr>
          <p:spPr>
            <a:xfrm>
              <a:off x="8632479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72506196-696C-454D-B6FD-FFE3C2BEC0FB}"/>
                </a:ext>
              </a:extLst>
            </p:cNvPr>
            <p:cNvSpPr/>
            <p:nvPr/>
          </p:nvSpPr>
          <p:spPr>
            <a:xfrm>
              <a:off x="6172873" y="4991462"/>
              <a:ext cx="507999" cy="1142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1B147C51-87CD-4463-8DF6-6B391849BB0F}"/>
                </a:ext>
              </a:extLst>
            </p:cNvPr>
            <p:cNvSpPr/>
            <p:nvPr/>
          </p:nvSpPr>
          <p:spPr>
            <a:xfrm>
              <a:off x="4020910" y="3950676"/>
              <a:ext cx="5248607" cy="261927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12176F57-B4C4-4511-91B7-7ECCF86114BB}"/>
                </a:ext>
              </a:extLst>
            </p:cNvPr>
            <p:cNvSpPr/>
            <p:nvPr/>
          </p:nvSpPr>
          <p:spPr>
            <a:xfrm>
              <a:off x="6886596" y="4133339"/>
              <a:ext cx="1441956" cy="362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362B73E2-3546-413B-9847-2034DA05970F}"/>
                </a:ext>
              </a:extLst>
            </p:cNvPr>
            <p:cNvSpPr/>
            <p:nvPr/>
          </p:nvSpPr>
          <p:spPr>
            <a:xfrm>
              <a:off x="9481907" y="5208356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881D7C4E-DD8E-42D8-8D30-5CCB92DFDCF5}"/>
                </a:ext>
              </a:extLst>
            </p:cNvPr>
            <p:cNvSpPr/>
            <p:nvPr/>
          </p:nvSpPr>
          <p:spPr>
            <a:xfrm rot="16200000">
              <a:off x="10756607" y="4456913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56E0C743-E1B6-42B7-852A-FAF52656674D}"/>
                </a:ext>
              </a:extLst>
            </p:cNvPr>
            <p:cNvSpPr/>
            <p:nvPr/>
          </p:nvSpPr>
          <p:spPr>
            <a:xfrm>
              <a:off x="256065" y="5261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IPB [1]</a:t>
              </a: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EC2BFE5F-58B1-4383-B055-524F831F4401}"/>
                </a:ext>
              </a:extLst>
            </p:cNvPr>
            <p:cNvSpPr/>
            <p:nvPr/>
          </p:nvSpPr>
          <p:spPr>
            <a:xfrm>
              <a:off x="1031035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5026F86B-3C3E-417F-9975-2BD8D46C108A}"/>
                </a:ext>
              </a:extLst>
            </p:cNvPr>
            <p:cNvSpPr/>
            <p:nvPr/>
          </p:nvSpPr>
          <p:spPr>
            <a:xfrm>
              <a:off x="1820777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81" name="Straight Arrow Connector 180">
              <a:extLst>
                <a:ext uri="{FF2B5EF4-FFF2-40B4-BE49-F238E27FC236}">
                  <a16:creationId xmlns:a16="http://schemas.microsoft.com/office/drawing/2014/main" id="{B49F5603-B4B7-4612-B1B6-EBABEFA868C8}"/>
                </a:ext>
              </a:extLst>
            </p:cNvPr>
            <p:cNvCxnSpPr>
              <a:stCxn id="178" idx="3"/>
            </p:cNvCxnSpPr>
            <p:nvPr/>
          </p:nvCxnSpPr>
          <p:spPr>
            <a:xfrm flipV="1">
              <a:off x="764064" y="5606373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Arrow Connector 181">
              <a:extLst>
                <a:ext uri="{FF2B5EF4-FFF2-40B4-BE49-F238E27FC236}">
                  <a16:creationId xmlns:a16="http://schemas.microsoft.com/office/drawing/2014/main" id="{9EDABB18-520D-4A9A-B85B-FCE94F773C75}"/>
                </a:ext>
              </a:extLst>
            </p:cNvPr>
            <p:cNvCxnSpPr/>
            <p:nvPr/>
          </p:nvCxnSpPr>
          <p:spPr>
            <a:xfrm flipV="1">
              <a:off x="1553806" y="560637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Elbow Connector 86">
              <a:extLst>
                <a:ext uri="{FF2B5EF4-FFF2-40B4-BE49-F238E27FC236}">
                  <a16:creationId xmlns:a16="http://schemas.microsoft.com/office/drawing/2014/main" id="{68674177-417B-4639-A127-1BC9EEB68F09}"/>
                </a:ext>
              </a:extLst>
            </p:cNvPr>
            <p:cNvCxnSpPr>
              <a:stCxn id="180" idx="3"/>
              <a:endCxn id="115" idx="1"/>
            </p:cNvCxnSpPr>
            <p:nvPr/>
          </p:nvCxnSpPr>
          <p:spPr>
            <a:xfrm flipV="1">
              <a:off x="2328776" y="3147258"/>
              <a:ext cx="271175" cy="245911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8BB3A791-05A0-413E-A8F3-90407C3629B8}"/>
                </a:ext>
              </a:extLst>
            </p:cNvPr>
            <p:cNvSpPr txBox="1"/>
            <p:nvPr/>
          </p:nvSpPr>
          <p:spPr>
            <a:xfrm>
              <a:off x="7367638" y="232118"/>
              <a:ext cx="3568251" cy="14962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u="sng" dirty="0"/>
                <a:t>Parameters selection</a:t>
              </a:r>
              <a:r>
                <a:rPr lang="en-US" sz="1000" dirty="0"/>
                <a:t>: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  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     </a:t>
              </a:r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r>
                <a:rPr lang="en-US" sz="1000" dirty="0"/>
                <a:t>= 24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10*</a:t>
              </a:r>
              <a:r>
                <a:rPr lang="en-US" sz="1000" dirty="0"/>
                <a:t>16    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3*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22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</a:t>
              </a:r>
            </a:p>
          </p:txBody>
        </p:sp>
        <p:cxnSp>
          <p:nvCxnSpPr>
            <p:cNvPr id="185" name="Elbow Connector 2">
              <a:extLst>
                <a:ext uri="{FF2B5EF4-FFF2-40B4-BE49-F238E27FC236}">
                  <a16:creationId xmlns:a16="http://schemas.microsoft.com/office/drawing/2014/main" id="{0427C67D-5A44-47D1-B7E4-0557C2430A8B}"/>
                </a:ext>
              </a:extLst>
            </p:cNvPr>
            <p:cNvCxnSpPr>
              <a:stCxn id="162" idx="0"/>
              <a:endCxn id="176" idx="0"/>
            </p:cNvCxnSpPr>
            <p:nvPr/>
          </p:nvCxnSpPr>
          <p:spPr>
            <a:xfrm rot="16200000" flipH="1">
              <a:off x="6411342" y="1947058"/>
              <a:ext cx="502691" cy="6019904"/>
            </a:xfrm>
            <a:prstGeom prst="bentConnector3">
              <a:avLst>
                <a:gd name="adj1" fmla="val -13642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6" name="TextBox 185">
                  <a:extLst>
                    <a:ext uri="{FF2B5EF4-FFF2-40B4-BE49-F238E27FC236}">
                      <a16:creationId xmlns:a16="http://schemas.microsoft.com/office/drawing/2014/main" id="{91E22599-706C-480D-81A4-2CEE31F8338F}"/>
                    </a:ext>
                  </a:extLst>
                </p:cNvPr>
                <p:cNvSpPr txBox="1"/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86" name="TextBox 185">
                  <a:extLst>
                    <a:ext uri="{FF2B5EF4-FFF2-40B4-BE49-F238E27FC236}">
                      <a16:creationId xmlns:a16="http://schemas.microsoft.com/office/drawing/2014/main" id="{91E22599-706C-480D-81A4-2CEE31F8338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blipFill>
                  <a:blip r:embed="rId4"/>
                  <a:stretch>
                    <a:fillRect l="-14286" r="-10714" b="-20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7" name="TextBox 186">
                  <a:extLst>
                    <a:ext uri="{FF2B5EF4-FFF2-40B4-BE49-F238E27FC236}">
                      <a16:creationId xmlns:a16="http://schemas.microsoft.com/office/drawing/2014/main" id="{0D0CB02C-0BE1-40C5-8734-5163B6A903FA}"/>
                    </a:ext>
                  </a:extLst>
                </p:cNvPr>
                <p:cNvSpPr txBox="1"/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87" name="TextBox 186">
                  <a:extLst>
                    <a:ext uri="{FF2B5EF4-FFF2-40B4-BE49-F238E27FC236}">
                      <a16:creationId xmlns:a16="http://schemas.microsoft.com/office/drawing/2014/main" id="{0D0CB02C-0BE1-40C5-8734-5163B6A903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blipFill>
                  <a:blip r:embed="rId5"/>
                  <a:stretch>
                    <a:fillRect l="-10714" r="-14286" b="-24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8" name="Elbow Connector 98">
              <a:extLst>
                <a:ext uri="{FF2B5EF4-FFF2-40B4-BE49-F238E27FC236}">
                  <a16:creationId xmlns:a16="http://schemas.microsoft.com/office/drawing/2014/main" id="{AD9D2BF2-208E-4635-A43D-2D1EEC6073B6}"/>
                </a:ext>
              </a:extLst>
            </p:cNvPr>
            <p:cNvCxnSpPr>
              <a:cxnSpLocks/>
              <a:stCxn id="153" idx="1"/>
              <a:endCxn id="187" idx="0"/>
            </p:cNvCxnSpPr>
            <p:nvPr/>
          </p:nvCxnSpPr>
          <p:spPr>
            <a:xfrm rot="16200000" flipH="1">
              <a:off x="4218937" y="-1991068"/>
              <a:ext cx="4209153" cy="8716768"/>
            </a:xfrm>
            <a:prstGeom prst="bentConnector3">
              <a:avLst>
                <a:gd name="adj1" fmla="val -1166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Elbow Connector 115">
              <a:extLst>
                <a:ext uri="{FF2B5EF4-FFF2-40B4-BE49-F238E27FC236}">
                  <a16:creationId xmlns:a16="http://schemas.microsoft.com/office/drawing/2014/main" id="{9DCFFEF2-AFAF-4DF7-AB6C-55115B01B6B9}"/>
                </a:ext>
              </a:extLst>
            </p:cNvPr>
            <p:cNvCxnSpPr>
              <a:stCxn id="154" idx="1"/>
              <a:endCxn id="186" idx="0"/>
            </p:cNvCxnSpPr>
            <p:nvPr/>
          </p:nvCxnSpPr>
          <p:spPr>
            <a:xfrm rot="16200000" flipH="1">
              <a:off x="4622303" y="-3844306"/>
              <a:ext cx="2708765" cy="10954386"/>
            </a:xfrm>
            <a:prstGeom prst="bentConnector3">
              <a:avLst>
                <a:gd name="adj1" fmla="val -1778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1C1E703-1967-4B19-80B8-CD040BF5AB92}"/>
              </a:ext>
            </a:extLst>
          </p:cNvPr>
          <p:cNvSpPr/>
          <p:nvPr/>
        </p:nvSpPr>
        <p:spPr>
          <a:xfrm>
            <a:off x="3730752" y="1618488"/>
            <a:ext cx="8339328" cy="4956048"/>
          </a:xfrm>
          <a:prstGeom prst="rect">
            <a:avLst/>
          </a:prstGeom>
          <a:solidFill>
            <a:srgbClr val="00B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rgbClr val="FFFF00"/>
                </a:solidFill>
              </a:rPr>
              <a:t>No Filter Change</a:t>
            </a:r>
            <a:endParaRPr lang="en-DE" sz="8000" dirty="0">
              <a:solidFill>
                <a:srgbClr val="FFFF00"/>
              </a:solidFill>
            </a:endParaRPr>
          </a:p>
        </p:txBody>
      </p:sp>
      <p:pic>
        <p:nvPicPr>
          <p:cNvPr id="190" name="图片 30" descr="图示&#10;&#10;描述已自动生成">
            <a:extLst>
              <a:ext uri="{FF2B5EF4-FFF2-40B4-BE49-F238E27FC236}">
                <a16:creationId xmlns:a16="http://schemas.microsoft.com/office/drawing/2014/main" id="{8C3A70C1-4802-4E1C-9494-7AC9C0FAB113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33" y="4513020"/>
            <a:ext cx="3263307" cy="17339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4BCB7D-6B0A-4CCB-BC34-2E8634750F10}"/>
              </a:ext>
            </a:extLst>
          </p:cNvPr>
          <p:cNvSpPr/>
          <p:nvPr/>
        </p:nvSpPr>
        <p:spPr>
          <a:xfrm>
            <a:off x="838200" y="4315993"/>
            <a:ext cx="699176" cy="217688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6613340A-BA8E-4780-8C63-5E7A12B7A47E}"/>
              </a:ext>
            </a:extLst>
          </p:cNvPr>
          <p:cNvSpPr/>
          <p:nvPr/>
        </p:nvSpPr>
        <p:spPr>
          <a:xfrm>
            <a:off x="2381167" y="4349499"/>
            <a:ext cx="699176" cy="217688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982583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EE1-1.5:</a:t>
            </a:r>
            <a:r>
              <a:rPr lang="en-CA" dirty="0"/>
              <a:t> HOP In-loop filter with transformer blocks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41449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EE1-1.5 </a:t>
            </a:r>
            <a:r>
              <a:rPr lang="en-US" u="sng" dirty="0">
                <a:hlinkClick r:id="rId2"/>
              </a:rPr>
              <a:t>JVET-AG0162</a:t>
            </a:r>
            <a:r>
              <a:rPr lang="en-US" u="sng" dirty="0"/>
              <a:t>: (Work in Progress)</a:t>
            </a:r>
          </a:p>
          <a:p>
            <a:pPr lvl="0"/>
            <a:r>
              <a:rPr lang="en-CA" dirty="0"/>
              <a:t>key aspects of completed work: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simplified (w/o </a:t>
            </a:r>
            <a:r>
              <a:rPr lang="en-CA" dirty="0" err="1"/>
              <a:t>softmax</a:t>
            </a:r>
            <a:r>
              <a:rPr lang="en-CA" dirty="0"/>
              <a:t> and layer normalization) transformers based attention module is added to two (#8 and #15) out of 26 residual blocks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“rank of decomposition” C</a:t>
            </a:r>
            <a:r>
              <a:rPr lang="en-CA" baseline="-25000" dirty="0"/>
              <a:t>31</a:t>
            </a:r>
            <a:r>
              <a:rPr lang="en-CA" dirty="0"/>
              <a:t> is reduced to 48 with alternating BB types</a:t>
            </a:r>
            <a:endParaRPr lang="en-DE" dirty="0"/>
          </a:p>
        </p:txBody>
      </p:sp>
      <p:pic>
        <p:nvPicPr>
          <p:cNvPr id="193" name="Picture 192" descr="A diagram of a computer&#10;&#10;Description automatically generated">
            <a:extLst>
              <a:ext uri="{FF2B5EF4-FFF2-40B4-BE49-F238E27FC236}">
                <a16:creationId xmlns:a16="http://schemas.microsoft.com/office/drawing/2014/main" id="{CAB9617D-AA48-4929-AEB7-18A6C324923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1664944"/>
            <a:ext cx="7544802" cy="4827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Picture 193">
            <a:extLst>
              <a:ext uri="{FF2B5EF4-FFF2-40B4-BE49-F238E27FC236}">
                <a16:creationId xmlns:a16="http://schemas.microsoft.com/office/drawing/2014/main" id="{188D170C-198C-4A65-A473-8B7CF2A8636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28" y="4297424"/>
            <a:ext cx="3895344" cy="2195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8747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2625</Words>
  <Application>Microsoft Office PowerPoint</Application>
  <PresentationFormat>Widescreen</PresentationFormat>
  <Paragraphs>698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等线</vt:lpstr>
      <vt:lpstr>Arial</vt:lpstr>
      <vt:lpstr>Calibri</vt:lpstr>
      <vt:lpstr>Calibri Light</vt:lpstr>
      <vt:lpstr>Cambria</vt:lpstr>
      <vt:lpstr>Cambria Math</vt:lpstr>
      <vt:lpstr>Symbol</vt:lpstr>
      <vt:lpstr>Times New Roman</vt:lpstr>
      <vt:lpstr>Wingdings</vt:lpstr>
      <vt:lpstr>Office Theme</vt:lpstr>
      <vt:lpstr>EE1: Summary report of exploration experiment on neural network-based video coding</vt:lpstr>
      <vt:lpstr>List of EE1 tests</vt:lpstr>
      <vt:lpstr>EE1 anchor</vt:lpstr>
      <vt:lpstr>EE1-1.0: HOP re-training and luma/chroma balance changes</vt:lpstr>
      <vt:lpstr>EE1-1.1: EE1-0 with architecture change (variant 1) </vt:lpstr>
      <vt:lpstr>EE1-1.3: Comparison test for HOP single model and two models </vt:lpstr>
      <vt:lpstr>EE1-1.3: Comparison test for HOP single model and two models </vt:lpstr>
      <vt:lpstr>EE1-1.4: Study joint inference design of JVET-AF0154 (rotation) and JVET-AF0086 (flipping)</vt:lpstr>
      <vt:lpstr>EE1-1.5: HOP In-loop filter with transformer blocks </vt:lpstr>
      <vt:lpstr>Test in HOP category</vt:lpstr>
      <vt:lpstr>EE1-2.2: LOP Content adaptive </vt:lpstr>
      <vt:lpstr>EE1-2.3: Further complexity reduction of LOP </vt:lpstr>
      <vt:lpstr>Test in LOP category</vt:lpstr>
      <vt:lpstr>EE1-3.1: Deep Reference Frame Generation for Inter Prediction Enhancement</vt:lpstr>
      <vt:lpstr>EE1-4.1: Unified CNN super resolution for resampling-based video coding </vt:lpstr>
      <vt:lpstr>EE1-4.1: Unified CNN super resolution for resampling-based video coding </vt:lpstr>
      <vt:lpstr>Test in NNSR category</vt:lpstr>
      <vt:lpstr>On SW time 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EE1: Summary report of exploration experiment on neural network-based video coding</dc:title>
  <dc:creator>Elena Alshina</dc:creator>
  <cp:lastModifiedBy>Elena Alshina</cp:lastModifiedBy>
  <cp:revision>29</cp:revision>
  <dcterms:created xsi:type="dcterms:W3CDTF">2024-01-16T09:33:44Z</dcterms:created>
  <dcterms:modified xsi:type="dcterms:W3CDTF">2024-01-17T07:01:41Z</dcterms:modified>
</cp:coreProperties>
</file>