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drawings/drawing2.xml" ContentType="application/vnd.openxmlformats-officedocument.drawingml.chartshapes+xml"/>
  <Override PartName="/ppt/drawings/drawing1.xml" ContentType="application/vnd.openxmlformats-officedocument.drawingml.chartshapes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1.xml" ContentType="application/vnd.ms-office.chartstyle+xml"/>
  <Override PartName="/ppt/charts/style2.xml" ContentType="application/vnd.ms-office.chartstyle+xml"/>
  <Override PartName="/ppt/charts/chart1.xml" ContentType="application/vnd.openxmlformats-officedocument.drawingml.chart+xml"/>
  <Override PartName="/ppt/charts/colors2.xml" ContentType="application/vnd.ms-office.chartcolorstyl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0" r:id="rId2"/>
    <p:sldId id="281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51" autoAdjust="0"/>
    <p:restoredTop sz="84345" autoAdjust="0"/>
  </p:normalViewPr>
  <p:slideViewPr>
    <p:cSldViewPr snapToGrid="0">
      <p:cViewPr>
        <p:scale>
          <a:sx n="100" d="100"/>
          <a:sy n="100" d="100"/>
        </p:scale>
        <p:origin x="487" y="2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\proposal\NNVC\meeting\preparation\AF\BOG\results%20vs%20VTM-v1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\proposal\NNVC\meeting\preparation\AF\BOG\results%20vs%20VTM-v1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RA L</a:t>
            </a:r>
            <a:r>
              <a:rPr lang="en-US" altLang="zh-CN" dirty="0"/>
              <a:t>uma</a:t>
            </a:r>
            <a:r>
              <a:rPr lang="en-US" dirty="0"/>
              <a:t> BD-rate vs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scatterChart>
        <c:scatterStyle val="lineMarker"/>
        <c:varyColors val="0"/>
        <c:ser>
          <c:idx val="1"/>
          <c:order val="1"/>
          <c:tx>
            <c:v>nnIntra-On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7.4421443992209499E-2"/>
                  <c:y val="-4.6800986214164758E-2"/>
                </c:manualLayout>
              </c:layout>
              <c:tx>
                <c:rich>
                  <a:bodyPr/>
                  <a:lstStyle/>
                  <a:p>
                    <a:fld id="{5A8549A6-980C-4A11-8CE9-E113AC149BB2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4DA2-4769-A68E-4195CDE6BF0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64273E9C-4BE3-4C99-B709-7E24010D0D2C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4DA2-4769-A68E-4195CDE6BF0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98A2B50-2FAE-489C-A169-AF3BC52BFF4E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4DA2-4769-A68E-4195CDE6BF0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9B39188-2B41-4CD4-9E0C-5A9E3A2557EA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4DA2-4769-A68E-4195CDE6BF07}"/>
                </c:ext>
              </c:extLst>
            </c:dLbl>
            <c:dLbl>
              <c:idx val="4"/>
              <c:layout>
                <c:manualLayout>
                  <c:x val="-8.3988109000051013E-3"/>
                  <c:y val="2.4232567563535496E-3"/>
                </c:manualLayout>
              </c:layout>
              <c:tx>
                <c:rich>
                  <a:bodyPr/>
                  <a:lstStyle/>
                  <a:p>
                    <a:fld id="{FB356EFE-9CF0-4489-A0A1-34FAB69713D1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4DA2-4769-A68E-4195CDE6BF07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78626E21-53C5-448E-9CED-ABBDDC64F0BF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4DA2-4769-A68E-4195CDE6BF07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99F80004-34B7-4E33-A3DE-952D7F05FB95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4DA2-4769-A68E-4195CDE6BF07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2317D2E2-3021-490A-A57F-123B1F556E05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4DA2-4769-A68E-4195CDE6BF07}"/>
                </c:ext>
              </c:extLst>
            </c:dLbl>
            <c:dLbl>
              <c:idx val="8"/>
              <c:layout>
                <c:manualLayout>
                  <c:x val="-0.17679353764290154"/>
                  <c:y val="7.3433783879589517E-3"/>
                </c:manualLayout>
              </c:layout>
              <c:tx>
                <c:rich>
                  <a:bodyPr/>
                  <a:lstStyle/>
                  <a:p>
                    <a:fld id="{B799A041-9103-463A-9FE7-403D9E97771B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4DA2-4769-A68E-4195CDE6BF07}"/>
                </c:ext>
              </c:extLst>
            </c:dLbl>
            <c:dLbl>
              <c:idx val="9"/>
              <c:layout>
                <c:manualLayout>
                  <c:x val="-8.4383615018901015E-2"/>
                  <c:y val="5.1624473072406668E-2"/>
                </c:manualLayout>
              </c:layout>
              <c:tx>
                <c:rich>
                  <a:bodyPr/>
                  <a:lstStyle/>
                  <a:p>
                    <a:fld id="{3AD58B17-8003-466B-9817-FEE61DF9C3C3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4DA2-4769-A68E-4195CDE6BF07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E77825D8-69F3-4D68-8DBA-4674B88E100E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4DA2-4769-A68E-4195CDE6BF07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B8A533FD-628C-48BA-9992-BD116E816D17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4DA2-4769-A68E-4195CDE6BF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'Plots in DOC-luma'!$G$10:$G$21</c:f>
              <c:numCache>
                <c:formatCode>0</c:formatCode>
                <c:ptCount val="12"/>
                <c:pt idx="0">
                  <c:v>485</c:v>
                </c:pt>
                <c:pt idx="1">
                  <c:v>25</c:v>
                </c:pt>
                <c:pt idx="2">
                  <c:v>430</c:v>
                </c:pt>
                <c:pt idx="3">
                  <c:v>450</c:v>
                </c:pt>
                <c:pt idx="4">
                  <c:v>434</c:v>
                </c:pt>
                <c:pt idx="5">
                  <c:v>434</c:v>
                </c:pt>
                <c:pt idx="6">
                  <c:v>480</c:v>
                </c:pt>
                <c:pt idx="7">
                  <c:v>465</c:v>
                </c:pt>
                <c:pt idx="8">
                  <c:v>415</c:v>
                </c:pt>
                <c:pt idx="9">
                  <c:v>427</c:v>
                </c:pt>
                <c:pt idx="10">
                  <c:v>357</c:v>
                </c:pt>
                <c:pt idx="11">
                  <c:v>400</c:v>
                </c:pt>
              </c:numCache>
            </c:numRef>
          </c:xVal>
          <c:yVal>
            <c:numRef>
              <c:f>'Plots in DOC-luma'!$H$10:$H$21</c:f>
              <c:numCache>
                <c:formatCode>0.0%</c:formatCode>
                <c:ptCount val="12"/>
                <c:pt idx="0">
                  <c:v>-0.11669212591917046</c:v>
                </c:pt>
                <c:pt idx="1">
                  <c:v>-6.8400000000000002E-2</c:v>
                </c:pt>
                <c:pt idx="2">
                  <c:v>-0.11345283117685299</c:v>
                </c:pt>
                <c:pt idx="3">
                  <c:v>-0.11379991946757162</c:v>
                </c:pt>
                <c:pt idx="4">
                  <c:v>-0.11434203807369707</c:v>
                </c:pt>
                <c:pt idx="5">
                  <c:v>-0.11538671052383336</c:v>
                </c:pt>
                <c:pt idx="6">
                  <c:v>-0.11623095850473458</c:v>
                </c:pt>
                <c:pt idx="7">
                  <c:v>-0.11430365126255</c:v>
                </c:pt>
                <c:pt idx="8">
                  <c:v>-0.11410720000280553</c:v>
                </c:pt>
                <c:pt idx="9">
                  <c:v>-0.11408953420819869</c:v>
                </c:pt>
                <c:pt idx="10">
                  <c:v>-0.11133255504934073</c:v>
                </c:pt>
                <c:pt idx="11">
                  <c:v>-0.11265783155153634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'Plots in DOC-luma'!$A$10:$A$21</c15:f>
                <c15:dlblRangeCache>
                  <c:ptCount val="12"/>
                  <c:pt idx="0">
                    <c:v>NNVC-6-HOP</c:v>
                  </c:pt>
                  <c:pt idx="1">
                    <c:v>EE1-0-LOP</c:v>
                  </c:pt>
                  <c:pt idx="2">
                    <c:v>EE1-1.1.1a</c:v>
                  </c:pt>
                  <c:pt idx="3">
                    <c:v>EE1-1.1.1b</c:v>
                  </c:pt>
                  <c:pt idx="4">
                    <c:v>EE1-1.1.2a</c:v>
                  </c:pt>
                  <c:pt idx="5">
                    <c:v>EE1-1.1.2b</c:v>
                  </c:pt>
                  <c:pt idx="6">
                    <c:v>EE1-1.1.3</c:v>
                  </c:pt>
                  <c:pt idx="7">
                    <c:v>EE1-1.1.4a</c:v>
                  </c:pt>
                  <c:pt idx="8">
                    <c:v>EE1-1.1.4b1</c:v>
                  </c:pt>
                  <c:pt idx="9">
                    <c:v>EE1-1.1.4b2</c:v>
                  </c:pt>
                  <c:pt idx="10">
                    <c:v>EE1-1.1.4b3</c:v>
                  </c:pt>
                  <c:pt idx="11">
                    <c:v>EE1-1.1.5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C-4DA2-4769-A68E-4195CDE6BF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535541936"/>
        <c:axId val="-1535540848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Individual tools</c:v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dLbls>
                  <c:dLbl>
                    <c:idx val="0"/>
                    <c:tx>
                      <c:rich>
                        <a:bodyPr/>
                        <a:lstStyle/>
                        <a:p>
                          <a:endParaRPr lang="en-US"/>
                        </a:p>
                      </c:rich>
                    </c:tx>
                    <c:showLegendKey val="0"/>
                    <c:showVal val="0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>
                        <c15:showDataLabelsRange val="0"/>
                      </c:ext>
                      <c:ext xmlns:c16="http://schemas.microsoft.com/office/drawing/2014/chart" uri="{C3380CC4-5D6E-409C-BE32-E72D297353CC}">
                        <c16:uniqueId val="{0000000D-4DA2-4769-A68E-4195CDE6BF07}"/>
                      </c:ext>
                    </c:extLst>
                  </c:dLbl>
                  <c:dLbl>
                    <c:idx val="1"/>
                    <c:tx>
                      <c:rich>
                        <a:bodyPr/>
                        <a:lstStyle/>
                        <a:p>
                          <a:fld id="{95B1343A-7805-495D-8ADA-E3FEA72BA7BB}" type="CELLRANGE">
                            <a:rPr lang="zh-CN" altLang="en-US"/>
                            <a:pPr/>
                            <a:t>[CELLRANGE]</a:t>
                          </a:fld>
                          <a:endParaRPr lang="zh-CN" altLang="en-US"/>
                        </a:p>
                      </c:rich>
                    </c:tx>
                    <c:showLegendKey val="0"/>
                    <c:showVal val="0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>
                        <c15:dlblFieldTable/>
                        <c15:xForSave val="1"/>
                        <c15:showDataLabelsRange val="1"/>
                      </c:ext>
                      <c:ext xmlns:c16="http://schemas.microsoft.com/office/drawing/2014/chart" uri="{C3380CC4-5D6E-409C-BE32-E72D297353CC}">
                        <c16:uniqueId val="{0000000E-4DA2-4769-A68E-4195CDE6BF07}"/>
                      </c:ext>
                    </c:extLst>
                  </c:dLbl>
                  <c:dLbl>
                    <c:idx val="2"/>
                    <c:layout>
                      <c:manualLayout>
                        <c:x val="-4.5558086560364468E-2"/>
                        <c:y val="-3.7037037037037035E-2"/>
                      </c:manualLayout>
                    </c:layout>
                    <c:tx>
                      <c:rich>
                        <a:bodyPr/>
                        <a:lstStyle/>
                        <a:p>
                          <a:fld id="{DA01563C-CB72-4862-BF89-861EE22771CA}" type="CELLRANGE">
                            <a:rPr lang="en-US" altLang="zh-CN"/>
                            <a:pPr/>
                            <a:t>[CELLRANGE]</a:t>
                          </a:fld>
                          <a:endParaRPr lang="zh-CN" altLang="en-US"/>
                        </a:p>
                      </c:rich>
                    </c:tx>
                    <c:showLegendKey val="0"/>
                    <c:showVal val="0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>
                        <c15:dlblFieldTable/>
                        <c15:showDataLabelsRange val="1"/>
                      </c:ext>
                      <c:ext xmlns:c16="http://schemas.microsoft.com/office/drawing/2014/chart" uri="{C3380CC4-5D6E-409C-BE32-E72D297353CC}">
                        <c16:uniqueId val="{0000000F-4DA2-4769-A68E-4195CDE6BF07}"/>
                      </c:ext>
                    </c:extLst>
                  </c:dLbl>
                  <c:dLbl>
                    <c:idx val="3"/>
                    <c:layout>
                      <c:manualLayout>
                        <c:x val="-1.6666666666666666E-2"/>
                        <c:y val="-5.5555555555555643E-2"/>
                      </c:manualLayout>
                    </c:layout>
                    <c:tx>
                      <c:rich>
                        <a:bodyPr/>
                        <a:lstStyle/>
                        <a:p>
                          <a:fld id="{41A56397-434C-473D-9724-35EB6298849E}" type="CELLRANGE">
                            <a:rPr lang="en-US" altLang="zh-CN"/>
                            <a:pPr/>
                            <a:t>[CELLRANGE]</a:t>
                          </a:fld>
                          <a:endParaRPr lang="zh-CN" altLang="en-US"/>
                        </a:p>
                      </c:rich>
                    </c:tx>
                    <c:showLegendKey val="0"/>
                    <c:showVal val="0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>
                        <c15:dlblFieldTable/>
                        <c15:showDataLabelsRange val="1"/>
                      </c:ext>
                      <c:ext xmlns:c16="http://schemas.microsoft.com/office/drawing/2014/chart" uri="{C3380CC4-5D6E-409C-BE32-E72D297353CC}">
                        <c16:uniqueId val="{00000010-4DA2-4769-A68E-4195CDE6BF07}"/>
                      </c:ext>
                    </c:extLst>
                  </c:dLbl>
                  <c:dLbl>
                    <c:idx val="4"/>
                    <c:tx>
                      <c:rich>
                        <a:bodyPr/>
                        <a:lstStyle/>
                        <a:p>
                          <a:fld id="{4AEA6964-5961-4CAB-AF7E-15A6F49642DF}" type="CELLRANGE">
                            <a:rPr lang="zh-CN" altLang="en-US"/>
                            <a:pPr/>
                            <a:t>[CELLRANGE]</a:t>
                          </a:fld>
                          <a:endParaRPr lang="zh-CN" altLang="en-US"/>
                        </a:p>
                      </c:rich>
                    </c:tx>
                    <c:showLegendKey val="0"/>
                    <c:showVal val="0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>
                        <c15:dlblFieldTable/>
                        <c15:xForSave val="1"/>
                        <c15:showDataLabelsRange val="1"/>
                      </c:ext>
                      <c:ext xmlns:c16="http://schemas.microsoft.com/office/drawing/2014/chart" uri="{C3380CC4-5D6E-409C-BE32-E72D297353CC}">
                        <c16:uniqueId val="{00000011-4DA2-4769-A68E-4195CDE6BF07}"/>
                      </c:ext>
                    </c:extLst>
                  </c:dLbl>
                  <c:dLbl>
                    <c:idx val="5"/>
                    <c:tx>
                      <c:rich>
                        <a:bodyPr/>
                        <a:lstStyle/>
                        <a:p>
                          <a:fld id="{E3B9EE2A-91C2-4ED3-B9B4-9E886C773BA1}" type="CELLRANGE">
                            <a:rPr lang="zh-CN" altLang="en-US"/>
                            <a:pPr/>
                            <a:t>[CELLRANGE]</a:t>
                          </a:fld>
                          <a:endParaRPr lang="zh-CN" altLang="en-US"/>
                        </a:p>
                      </c:rich>
                    </c:tx>
                    <c:showLegendKey val="0"/>
                    <c:showVal val="0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>
                        <c15:dlblFieldTable/>
                        <c15:xForSave val="1"/>
                        <c15:showDataLabelsRange val="1"/>
                      </c:ext>
                      <c:ext xmlns:c16="http://schemas.microsoft.com/office/drawing/2014/chart" uri="{C3380CC4-5D6E-409C-BE32-E72D297353CC}">
                        <c16:uniqueId val="{00000012-4DA2-4769-A68E-4195CDE6BF07}"/>
                      </c:ext>
                    </c:extLst>
                  </c:dLbl>
                  <c:dLbl>
                    <c:idx val="6"/>
                    <c:tx>
                      <c:rich>
                        <a:bodyPr/>
                        <a:lstStyle/>
                        <a:p>
                          <a:fld id="{B96C72DB-2C39-4263-991F-4F2B50CE90D9}" type="CELLRANGE">
                            <a:rPr lang="zh-CN" altLang="en-US"/>
                            <a:pPr/>
                            <a:t>[CELLRANGE]</a:t>
                          </a:fld>
                          <a:endParaRPr lang="zh-CN" altLang="en-US"/>
                        </a:p>
                      </c:rich>
                    </c:tx>
                    <c:showLegendKey val="0"/>
                    <c:showVal val="0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>
                        <c15:dlblFieldTable/>
                        <c15:xForSave val="1"/>
                        <c15:showDataLabelsRange val="1"/>
                      </c:ext>
                      <c:ext xmlns:c16="http://schemas.microsoft.com/office/drawing/2014/chart" uri="{C3380CC4-5D6E-409C-BE32-E72D297353CC}">
                        <c16:uniqueId val="{00000013-4DA2-4769-A68E-4195CDE6BF07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DataLabelsRange val="1"/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xVal>
                  <c:numRef>
                    <c:extLst>
                      <c:ext uri="{02D57815-91ED-43cb-92C2-25804820EDAC}">
                        <c15:formulaRef>
                          <c15:sqref>'Plots in DOC-luma'!$G$1:$G$9</c15:sqref>
                        </c15:formulaRef>
                      </c:ext>
                    </c:extLst>
                    <c:numCache>
                      <c:formatCode>0</c:formatCode>
                      <c:ptCount val="7"/>
                      <c:pt idx="1">
                        <c:v>16</c:v>
                      </c:pt>
                      <c:pt idx="2">
                        <c:v>477</c:v>
                      </c:pt>
                      <c:pt idx="3">
                        <c:v>16.2</c:v>
                      </c:pt>
                      <c:pt idx="4" formatCode="0.0">
                        <c:v>7.8</c:v>
                      </c:pt>
                      <c:pt idx="5" formatCode="0.0">
                        <c:v>34</c:v>
                      </c:pt>
                      <c:pt idx="6">
                        <c:v>469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'Plots in DOC-luma'!$H$1:$H$9</c15:sqref>
                        </c15:formulaRef>
                      </c:ext>
                    </c:extLst>
                    <c:numCache>
                      <c:formatCode>0.0%</c:formatCode>
                      <c:ptCount val="7"/>
                      <c:pt idx="1">
                        <c:v>-5.2779664152858209E-2</c:v>
                      </c:pt>
                      <c:pt idx="2">
                        <c:v>-0.10274731379428573</c:v>
                      </c:pt>
                      <c:pt idx="3">
                        <c:v>-5.195136454672418E-2</c:v>
                      </c:pt>
                      <c:pt idx="4">
                        <c:v>-1.8107674778937058E-2</c:v>
                      </c:pt>
                      <c:pt idx="5">
                        <c:v>-4.7899999999999998E-2</c:v>
                      </c:pt>
                      <c:pt idx="6">
                        <c:v>-2.1299999999999999E-2</c:v>
                      </c:pt>
                    </c:numCache>
                  </c:numRef>
                </c:yVal>
                <c:smooth val="0"/>
                <c:extLst>
                  <c:ext uri="{02D57815-91ED-43cb-92C2-25804820EDAC}">
                    <c15:datalabelsRange>
                      <c15:f>'Plots in DOC-luma'!$A$1:$A$9</c15:f>
                      <c15:dlblRangeCache>
                        <c:ptCount val="7"/>
                        <c:pt idx="1">
                          <c:v>EE1-0-LOP2</c:v>
                        </c:pt>
                        <c:pt idx="2">
                          <c:v>NNVC-6 HOP1</c:v>
                        </c:pt>
                        <c:pt idx="3">
                          <c:v>NNVC-6 LOP1</c:v>
                        </c:pt>
                        <c:pt idx="4">
                          <c:v>NNVC-Intra</c:v>
                        </c:pt>
                        <c:pt idx="5">
                          <c:v>NNVC PF</c:v>
                        </c:pt>
                        <c:pt idx="6">
                          <c:v>NNVC SR</c:v>
                        </c:pt>
                      </c15:dlblRangeCache>
                    </c15:datalabelsRange>
                  </c:ext>
                  <c:ext xmlns:c16="http://schemas.microsoft.com/office/drawing/2014/chart" uri="{C3380CC4-5D6E-409C-BE32-E72D297353CC}">
                    <c16:uniqueId val="{00000014-4DA2-4769-A68E-4195CDE6BF07}"/>
                  </c:ext>
                </c:extLst>
              </c15:ser>
            </c15:filteredScatterSeries>
          </c:ext>
        </c:extLst>
      </c:scatterChart>
      <c:valAx>
        <c:axId val="-1535541936"/>
        <c:scaling>
          <c:logBase val="10"/>
          <c:orientation val="minMax"/>
          <c:max val="500"/>
          <c:min val="39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35540848"/>
        <c:crosses val="autoZero"/>
        <c:crossBetween val="midCat"/>
      </c:valAx>
      <c:valAx>
        <c:axId val="-1535540848"/>
        <c:scaling>
          <c:orientation val="maxMin"/>
          <c:max val="-0.1120000000000000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355419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b="0" i="0" baseline="0" dirty="0">
                <a:effectLst/>
              </a:rPr>
              <a:t>RA Chroma BD-rate vs </a:t>
            </a:r>
            <a:r>
              <a:rPr lang="en-US" altLang="zh-CN" sz="1400" b="0" i="0" baseline="0" dirty="0" err="1">
                <a:effectLst/>
              </a:rPr>
              <a:t>kMAC</a:t>
            </a:r>
            <a:r>
              <a:rPr lang="en-US" altLang="zh-CN" sz="1400" b="0" i="0" baseline="0" dirty="0">
                <a:effectLst/>
              </a:rPr>
              <a:t>/</a:t>
            </a:r>
            <a:r>
              <a:rPr lang="en-US" altLang="zh-CN" sz="1400" b="0" i="0" baseline="0" dirty="0" err="1">
                <a:effectLst/>
              </a:rPr>
              <a:t>pxl</a:t>
            </a:r>
            <a:endParaRPr lang="zh-CN" altLang="zh-CN" sz="1100" dirty="0">
              <a:effectLst/>
            </a:endParaRPr>
          </a:p>
        </c:rich>
      </c:tx>
      <c:layout>
        <c:manualLayout>
          <c:xMode val="edge"/>
          <c:yMode val="edge"/>
          <c:x val="0.16973975124696541"/>
          <c:y val="2.46127179146089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NnIntraOn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ED7D31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164543B9-849A-469B-9638-0AAEEA6A4C2E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61D6-4855-80C3-6D4B695795F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47320C1-5881-4092-BE2E-2168B5AF5255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61D6-4855-80C3-6D4B695795FE}"/>
                </c:ext>
              </c:extLst>
            </c:dLbl>
            <c:dLbl>
              <c:idx val="2"/>
              <c:layout>
                <c:manualLayout>
                  <c:x val="-9.9352031656378612E-2"/>
                  <c:y val="-3.9737189904862746E-2"/>
                </c:manualLayout>
              </c:layout>
              <c:tx>
                <c:rich>
                  <a:bodyPr/>
                  <a:lstStyle/>
                  <a:p>
                    <a:fld id="{49501E7B-0D1C-4D66-B73C-577BC21079C7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61D6-4855-80C3-6D4B695795F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44B9057C-9CB1-48C9-9FF3-DF56DB95F69C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61D6-4855-80C3-6D4B695795FE}"/>
                </c:ext>
              </c:extLst>
            </c:dLbl>
            <c:dLbl>
              <c:idx val="4"/>
              <c:layout>
                <c:manualLayout>
                  <c:x val="-2.5526323683225747E-3"/>
                  <c:y val="-6.9907245200908118E-3"/>
                </c:manualLayout>
              </c:layout>
              <c:tx>
                <c:rich>
                  <a:bodyPr/>
                  <a:lstStyle/>
                  <a:p>
                    <a:fld id="{5D26E05E-E199-4665-8E21-8AFB90FE8C55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61D6-4855-80C3-6D4B695795FE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92C18029-A6AB-4278-8213-0D44C85E516C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61D6-4855-80C3-6D4B695795FE}"/>
                </c:ext>
              </c:extLst>
            </c:dLbl>
            <c:dLbl>
              <c:idx val="6"/>
              <c:layout>
                <c:manualLayout>
                  <c:x val="-8.3138808420785536E-3"/>
                  <c:y val="-1.1674565269505333E-2"/>
                </c:manualLayout>
              </c:layout>
              <c:tx>
                <c:rich>
                  <a:bodyPr/>
                  <a:lstStyle/>
                  <a:p>
                    <a:fld id="{4D847E37-0C79-40D7-AE45-2BE42E594F59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61D6-4855-80C3-6D4B695795FE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E3B997A7-1C5B-4B1B-A755-C70F430F4D61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61D6-4855-80C3-6D4B695795FE}"/>
                </c:ext>
              </c:extLst>
            </c:dLbl>
            <c:dLbl>
              <c:idx val="8"/>
              <c:layout>
                <c:manualLayout>
                  <c:x val="-0.17894611836129953"/>
                  <c:y val="2.3740133755118216E-3"/>
                </c:manualLayout>
              </c:layout>
              <c:tx>
                <c:rich>
                  <a:bodyPr/>
                  <a:lstStyle/>
                  <a:p>
                    <a:fld id="{C812BC7C-0AB8-414A-B4BF-40FA75ABACFD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61D6-4855-80C3-6D4B695795FE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60053BC2-E7FC-437D-AA8E-F9764816BD67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61D6-4855-80C3-6D4B695795FE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CBAB7742-CE24-49CD-B8EE-7DF0C93B0C48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61D6-4855-80C3-6D4B695795FE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2CE13EDF-8A3D-4860-AD89-FFF60D4B4977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61D6-4855-80C3-6D4B695795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'Plots in DOC-chroma'!$D$10:$D$21</c:f>
              <c:numCache>
                <c:formatCode>0</c:formatCode>
                <c:ptCount val="12"/>
                <c:pt idx="0">
                  <c:v>485</c:v>
                </c:pt>
                <c:pt idx="1">
                  <c:v>25</c:v>
                </c:pt>
                <c:pt idx="2">
                  <c:v>430</c:v>
                </c:pt>
                <c:pt idx="3">
                  <c:v>450</c:v>
                </c:pt>
                <c:pt idx="4">
                  <c:v>434</c:v>
                </c:pt>
                <c:pt idx="5">
                  <c:v>434</c:v>
                </c:pt>
                <c:pt idx="6">
                  <c:v>480</c:v>
                </c:pt>
                <c:pt idx="7">
                  <c:v>465</c:v>
                </c:pt>
                <c:pt idx="8">
                  <c:v>415</c:v>
                </c:pt>
                <c:pt idx="9">
                  <c:v>427</c:v>
                </c:pt>
                <c:pt idx="10">
                  <c:v>357</c:v>
                </c:pt>
                <c:pt idx="11">
                  <c:v>400</c:v>
                </c:pt>
              </c:numCache>
            </c:numRef>
          </c:xVal>
          <c:yVal>
            <c:numRef>
              <c:f>'Plots in DOC-chroma'!$H$10:$H$21</c:f>
              <c:numCache>
                <c:formatCode>0.0%</c:formatCode>
                <c:ptCount val="12"/>
                <c:pt idx="0">
                  <c:v>-0.26059141494728738</c:v>
                </c:pt>
                <c:pt idx="1">
                  <c:v>-0.11615</c:v>
                </c:pt>
                <c:pt idx="2">
                  <c:v>-0.24597507459575535</c:v>
                </c:pt>
                <c:pt idx="3">
                  <c:v>-0.25019727426969074</c:v>
                </c:pt>
                <c:pt idx="4">
                  <c:v>-0.2458561338164513</c:v>
                </c:pt>
                <c:pt idx="5">
                  <c:v>-0.25329362604892192</c:v>
                </c:pt>
                <c:pt idx="6">
                  <c:v>-0.25375053840754014</c:v>
                </c:pt>
                <c:pt idx="7">
                  <c:v>-0.25340825441883341</c:v>
                </c:pt>
                <c:pt idx="8">
                  <c:v>-0.24517524276680336</c:v>
                </c:pt>
                <c:pt idx="9">
                  <c:v>-0.25009709778708222</c:v>
                </c:pt>
                <c:pt idx="10">
                  <c:v>-0.24046469628377348</c:v>
                </c:pt>
                <c:pt idx="11">
                  <c:v>-0.24782290874310314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'Plots in DOC-chroma'!$A$10:$A$21</c15:f>
                <c15:dlblRangeCache>
                  <c:ptCount val="12"/>
                  <c:pt idx="0">
                    <c:v>NNVC-6-HOP</c:v>
                  </c:pt>
                  <c:pt idx="1">
                    <c:v>EE1-0-LOP2</c:v>
                  </c:pt>
                  <c:pt idx="2">
                    <c:v>EE1-1.1.1a</c:v>
                  </c:pt>
                  <c:pt idx="3">
                    <c:v>EE1-1.1.1b</c:v>
                  </c:pt>
                  <c:pt idx="4">
                    <c:v>EE1-1.1.2a</c:v>
                  </c:pt>
                  <c:pt idx="5">
                    <c:v>EE1-1.1.2b</c:v>
                  </c:pt>
                  <c:pt idx="6">
                    <c:v>EE1-1.1.3</c:v>
                  </c:pt>
                  <c:pt idx="7">
                    <c:v>EE1-1.1.4a</c:v>
                  </c:pt>
                  <c:pt idx="8">
                    <c:v>EE1-1.1.4b1</c:v>
                  </c:pt>
                  <c:pt idx="9">
                    <c:v>EE1-1.1.4b2</c:v>
                  </c:pt>
                  <c:pt idx="10">
                    <c:v>EE1-1.1.4b3</c:v>
                  </c:pt>
                  <c:pt idx="11">
                    <c:v>EE1-1.1.5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C-61D6-4855-80C3-6D4B695795F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-1535878896"/>
        <c:axId val="-1535878352"/>
      </c:scatterChart>
      <c:valAx>
        <c:axId val="-1535878896"/>
        <c:scaling>
          <c:orientation val="minMax"/>
          <c:min val="384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35878352"/>
        <c:crosses val="autoZero"/>
        <c:crossBetween val="midCat"/>
      </c:valAx>
      <c:valAx>
        <c:axId val="-1535878352"/>
        <c:scaling>
          <c:orientation val="maxMin"/>
          <c:max val="-0.24000000000000002"/>
          <c:min val="-0.2650000000000000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358788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0.47514</cdr:x>
      <cdr:y>0.24028</cdr:y>
    </cdr:from>
    <cdr:to>
      <cdr:x>0.84744</cdr:x>
      <cdr:y>0.42803</cdr:y>
    </cdr:to>
    <cdr:cxnSp macro="">
      <cdr:nvCxnSpPr>
        <cdr:cNvPr id="3" name="直接箭头连接符 2">
          <a:extLst xmlns:a="http://schemas.openxmlformats.org/drawingml/2006/main">
            <a:ext uri="{FF2B5EF4-FFF2-40B4-BE49-F238E27FC236}">
              <a16:creationId xmlns:a16="http://schemas.microsoft.com/office/drawing/2014/main" id="{D3A7EB32-AB19-B4D5-639F-2E905C076A22}"/>
            </a:ext>
          </a:extLst>
        </cdr:cNvPr>
        <cdr:cNvCxnSpPr/>
      </cdr:nvCxnSpPr>
      <cdr:spPr>
        <a:xfrm xmlns:a="http://schemas.openxmlformats.org/drawingml/2006/main" flipH="1">
          <a:off x="2023671" y="619902"/>
          <a:ext cx="1585677" cy="4844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0.20467</cdr:x>
      <cdr:y>0.23344</cdr:y>
    </cdr:from>
    <cdr:to>
      <cdr:x>0.8498</cdr:x>
      <cdr:y>0.83979</cdr:y>
    </cdr:to>
    <cdr:cxnSp macro="">
      <cdr:nvCxnSpPr>
        <cdr:cNvPr id="5" name="直接箭头连接符 4">
          <a:extLst xmlns:a="http://schemas.openxmlformats.org/drawingml/2006/main">
            <a:ext uri="{FF2B5EF4-FFF2-40B4-BE49-F238E27FC236}">
              <a16:creationId xmlns:a16="http://schemas.microsoft.com/office/drawing/2014/main" id="{26C62910-B224-119B-0721-26382A0BE76E}"/>
            </a:ext>
          </a:extLst>
        </cdr:cNvPr>
        <cdr:cNvCxnSpPr/>
      </cdr:nvCxnSpPr>
      <cdr:spPr>
        <a:xfrm xmlns:a="http://schemas.openxmlformats.org/drawingml/2006/main" flipH="1">
          <a:off x="871706" y="602278"/>
          <a:ext cx="2747683" cy="156434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0.3278</cdr:x>
      <cdr:y>0.23171</cdr:y>
    </cdr:from>
    <cdr:to>
      <cdr:x>0.84875</cdr:x>
      <cdr:y>0.6174</cdr:y>
    </cdr:to>
    <cdr:cxnSp macro="">
      <cdr:nvCxnSpPr>
        <cdr:cNvPr id="8" name="直接箭头连接符 7">
          <a:extLst xmlns:a="http://schemas.openxmlformats.org/drawingml/2006/main">
            <a:ext uri="{FF2B5EF4-FFF2-40B4-BE49-F238E27FC236}">
              <a16:creationId xmlns:a16="http://schemas.microsoft.com/office/drawing/2014/main" id="{ED7C4EDB-5D88-CAD1-C5FE-B5FBD83E3083}"/>
            </a:ext>
          </a:extLst>
        </cdr:cNvPr>
        <cdr:cNvCxnSpPr/>
      </cdr:nvCxnSpPr>
      <cdr:spPr>
        <a:xfrm xmlns:a="http://schemas.openxmlformats.org/drawingml/2006/main" flipH="1">
          <a:off x="1396142" y="597796"/>
          <a:ext cx="2218764" cy="99508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0.45542</cdr:x>
      <cdr:y>0.31608</cdr:y>
    </cdr:from>
    <cdr:to>
      <cdr:x>0.81666</cdr:x>
      <cdr:y>0.54741</cdr:y>
    </cdr:to>
    <cdr:cxnSp macro="">
      <cdr:nvCxnSpPr>
        <cdr:cNvPr id="3" name="直接箭头连接符 2">
          <a:extLst xmlns:a="http://schemas.openxmlformats.org/drawingml/2006/main">
            <a:ext uri="{FF2B5EF4-FFF2-40B4-BE49-F238E27FC236}">
              <a16:creationId xmlns:a16="http://schemas.microsoft.com/office/drawing/2014/main" id="{9737365D-58EC-1EEC-B042-77F5B60A7D7B}"/>
            </a:ext>
          </a:extLst>
        </cdr:cNvPr>
        <cdr:cNvCxnSpPr/>
      </cdr:nvCxnSpPr>
      <cdr:spPr>
        <a:xfrm xmlns:a="http://schemas.openxmlformats.org/drawingml/2006/main" flipH="1">
          <a:off x="1975104" y="891245"/>
          <a:ext cx="1566672" cy="65227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0.22578</cdr:x>
      <cdr:y>0.31473</cdr:y>
    </cdr:from>
    <cdr:to>
      <cdr:x>0.81086</cdr:x>
      <cdr:y>0.71199</cdr:y>
    </cdr:to>
    <cdr:cxnSp macro="">
      <cdr:nvCxnSpPr>
        <cdr:cNvPr id="4" name="直接箭头连接符 3">
          <a:extLst xmlns:a="http://schemas.openxmlformats.org/drawingml/2006/main">
            <a:ext uri="{FF2B5EF4-FFF2-40B4-BE49-F238E27FC236}">
              <a16:creationId xmlns:a16="http://schemas.microsoft.com/office/drawing/2014/main" id="{7AC7D23F-E195-36A3-E837-0801F4DBEF28}"/>
            </a:ext>
          </a:extLst>
        </cdr:cNvPr>
        <cdr:cNvCxnSpPr/>
      </cdr:nvCxnSpPr>
      <cdr:spPr>
        <a:xfrm xmlns:a="http://schemas.openxmlformats.org/drawingml/2006/main" flipH="1">
          <a:off x="979170" y="887435"/>
          <a:ext cx="2537460" cy="112014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0.41553</cdr:x>
      <cdr:y>0.31338</cdr:y>
    </cdr:from>
    <cdr:to>
      <cdr:x>0.81437</cdr:x>
      <cdr:y>0.62956</cdr:y>
    </cdr:to>
    <cdr:cxnSp macro="">
      <cdr:nvCxnSpPr>
        <cdr:cNvPr id="8" name="直接箭头连接符 7">
          <a:extLst xmlns:a="http://schemas.openxmlformats.org/drawingml/2006/main">
            <a:ext uri="{FF2B5EF4-FFF2-40B4-BE49-F238E27FC236}">
              <a16:creationId xmlns:a16="http://schemas.microsoft.com/office/drawing/2014/main" id="{38D529A7-C1D0-0EFC-9DDF-CDBAEAD28A47}"/>
            </a:ext>
          </a:extLst>
        </cdr:cNvPr>
        <cdr:cNvCxnSpPr/>
      </cdr:nvCxnSpPr>
      <cdr:spPr>
        <a:xfrm xmlns:a="http://schemas.openxmlformats.org/drawingml/2006/main" flipH="1">
          <a:off x="1802130" y="883625"/>
          <a:ext cx="1729740" cy="89154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19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5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3453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jvet-experts.org/doc_end_user/current_document.php?id=13349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440" TargetMode="External"/><Relationship Id="rId11" Type="http://schemas.openxmlformats.org/officeDocument/2006/relationships/hyperlink" Target="https://jvet-experts.org/doc_end_user/current_document.php?id=13441" TargetMode="External"/><Relationship Id="rId5" Type="http://schemas.openxmlformats.org/officeDocument/2006/relationships/hyperlink" Target="https://jvet-experts.org/doc_end_user/current_document.php?id=13411" TargetMode="External"/><Relationship Id="rId10" Type="http://schemas.openxmlformats.org/officeDocument/2006/relationships/hyperlink" Target="https://jvet-experts.org/doc_end_user/current_document.php?id=13350" TargetMode="External"/><Relationship Id="rId4" Type="http://schemas.openxmlformats.org/officeDocument/2006/relationships/hyperlink" Target="https://jvet-experts.org/doc_end_user/current_document.php?id=13385" TargetMode="External"/><Relationship Id="rId9" Type="http://schemas.openxmlformats.org/officeDocument/2006/relationships/hyperlink" Target="https://jvet-experts.org/doc_end_user/current_document.php?id=1343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Summary of all test results on HOP modification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306607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ECCFA44F-2DBD-1024-BFD0-6FBA09669A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108107"/>
              </p:ext>
            </p:extLst>
          </p:nvPr>
        </p:nvGraphicFramePr>
        <p:xfrm>
          <a:off x="577755" y="1091804"/>
          <a:ext cx="10785861" cy="31584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3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0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0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#</a:t>
                      </a:r>
                      <a:r>
                        <a:rPr lang="en-US" sz="1100" b="1" u="none" strike="noStrike" dirty="0" err="1">
                          <a:effectLst/>
                        </a:rPr>
                        <a:t>Param</a:t>
                      </a:r>
                      <a:r>
                        <a:rPr lang="en-US" sz="1100" b="1" u="none" strike="noStrike" dirty="0">
                          <a:effectLst/>
                        </a:rPr>
                        <a:t>, M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effectLst/>
                        </a:rPr>
                        <a:t>kMAC</a:t>
                      </a:r>
                      <a:r>
                        <a:rPr lang="en-US" sz="1100" b="1" u="none" strike="noStrike" dirty="0">
                          <a:effectLst/>
                        </a:rPr>
                        <a:t>/</a:t>
                      </a:r>
                      <a:r>
                        <a:rPr lang="en-US" sz="1100" b="1" u="none" strike="noStrike" dirty="0" err="1">
                          <a:effectLst/>
                        </a:rPr>
                        <a:t>pxl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Random Access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All intra 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LDB 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Filter architecture changes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NNVC-6.0-HOP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4"/>
                        </a:rPr>
                        <a:t>JVET-AF0014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477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Group convolutions in BBB (Back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Bone Blocks)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EE1-1.1.1-test 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5"/>
                        </a:rPr>
                        <a:t>JVET-AF0153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-6.2%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6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2.7%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0.7%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0.7%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111%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-5.8%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6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-7.4%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6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349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0.6%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2.6%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135%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1.3%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channels in BBB (Back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Bone Blocks) reduction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EE1-1.1.2b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7"/>
                        </a:rPr>
                        <a:t>JVET-AF0102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426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71%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66%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EE1-1.1.1-test 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5"/>
                        </a:rPr>
                        <a:t>JVET-AF0153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1.35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1.3%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0.8%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-8.2%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8"/>
                        </a:rPr>
                        <a:t>JVET-AF0192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-7.2%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“head” block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simplifications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9"/>
                        </a:rPr>
                        <a:t>JVET-AF0181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86%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-1.6%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-8.4%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EE1-1.1.3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10"/>
                        </a:rPr>
                        <a:t>JVET-AF0103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1.45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472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0.0%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Separate NN-filters for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 Chroma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11"/>
                        </a:rPr>
                        <a:t>JVET-AF0183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-0.4%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112%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206%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11"/>
                        </a:rPr>
                        <a:t>JVET-AF0183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1.8%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137%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221%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-0.1%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116%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232%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1307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EE1 Plan for HOP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306607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graphicFrame>
        <p:nvGraphicFramePr>
          <p:cNvPr id="3" name="Chart 3">
            <a:extLst>
              <a:ext uri="{FF2B5EF4-FFF2-40B4-BE49-F238E27FC236}">
                <a16:creationId xmlns:a16="http://schemas.microsoft.com/office/drawing/2014/main" id="{00000000-0008-0000-02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0062014"/>
              </p:ext>
            </p:extLst>
          </p:nvPr>
        </p:nvGraphicFramePr>
        <p:xfrm>
          <a:off x="131924" y="1028995"/>
          <a:ext cx="4336924" cy="2819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A7B029F-EF5E-194C-AC48-2917530110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0794750"/>
              </p:ext>
            </p:extLst>
          </p:nvPr>
        </p:nvGraphicFramePr>
        <p:xfrm>
          <a:off x="4659630" y="1028994"/>
          <a:ext cx="4336923" cy="2819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890AC041-095F-27F5-1006-FE12FD89DE56}"/>
              </a:ext>
            </a:extLst>
          </p:cNvPr>
          <p:cNvSpPr txBox="1"/>
          <p:nvPr/>
        </p:nvSpPr>
        <p:spPr>
          <a:xfrm>
            <a:off x="131924" y="4101154"/>
            <a:ext cx="55273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Option1: Reduce </a:t>
            </a:r>
            <a:r>
              <a:rPr lang="en-US" altLang="zh-C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small performance loss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EE1-1.1.2b (alternate decomposition order) + EE1-1.1.4b2 (group conv) (477-&gt;419)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EE1-1.1.5 (alternate decomposition order in EE1-1.1.2b + group conv in EE1-1.1.1a) (477-&gt;392)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EE1-1.1.2b + 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SuperSet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(group conv in EE1-1.1.4b2 + EE1-1.1.5, such as EE1-1.1.4b3) (477-&gt;349)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B6DBA3C-9056-00AA-B6F2-2FC2E7F5031A}"/>
              </a:ext>
            </a:extLst>
          </p:cNvPr>
          <p:cNvSpPr txBox="1"/>
          <p:nvPr/>
        </p:nvSpPr>
        <p:spPr>
          <a:xfrm>
            <a:off x="6096000" y="4101154"/>
            <a:ext cx="604556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Option2: Keep </a:t>
            </a:r>
            <a:r>
              <a:rPr lang="en-US" altLang="zh-C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increasing the channel numbers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EE1-1.1.2b (alternate decomposition order) + EE1-1.1.4b2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EE1-1.1.5 (alternate decomposition order in EE1-1.1.2b + EE1-1.1.1a)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EE1-1.1.2b + 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SuperSet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(EE1-1.1.4b2 + EE1-1.1.1a, such as EE1-1.1.4b3)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F11CA6D-B157-7E3F-43A5-16DCF9AB4C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524088"/>
              </p:ext>
            </p:extLst>
          </p:nvPr>
        </p:nvGraphicFramePr>
        <p:xfrm>
          <a:off x="9105336" y="1021097"/>
          <a:ext cx="2899410" cy="2945130"/>
        </p:xfrm>
        <a:graphic>
          <a:graphicData uri="http://schemas.openxmlformats.org/drawingml/2006/table">
            <a:tbl>
              <a:tblPr/>
              <a:tblGrid>
                <a:gridCol w="2899410">
                  <a:extLst>
                    <a:ext uri="{9D8B030D-6E8A-4147-A177-3AD203B41FA5}">
                      <a16:colId xmlns:a16="http://schemas.microsoft.com/office/drawing/2014/main" val="89275974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Filter architecture changes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114560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NNVC-6.0-HOP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4887561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Group convolutions in BBB (Back Bone Blocks)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224185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EE1-1.1.1a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54532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EE1-1.1.4b1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912442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EE1-1.1.4b2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794769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EE1-1.1.4b3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975064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channels in BBB (Back Bone Blocks) reduction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40617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EE1-1.1.2a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33654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EE1-1.1.2b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30373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EE1-1.1.1b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23214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962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“head” block simplifications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2150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EE1-1.1.4a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48986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EE1-1.1.3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519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49462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ée un document." ma:contentTypeScope="" ma:versionID="3117b67dd9fbe9bd56dddc38799002b8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b32c80cb82e88f1143b89b335eaf9431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1CD495-EDEE-4B33-A20F-3BC26D817EEC}"/>
</file>

<file path=customXml/itemProps2.xml><?xml version="1.0" encoding="utf-8"?>
<ds:datastoreItem xmlns:ds="http://schemas.openxmlformats.org/officeDocument/2006/customXml" ds:itemID="{FBC98609-1BE8-4E41-946D-E354BAAFCC21}"/>
</file>

<file path=docProps/app.xml><?xml version="1.0" encoding="utf-8"?>
<Properties xmlns="http://schemas.openxmlformats.org/officeDocument/2006/extended-properties" xmlns:vt="http://schemas.openxmlformats.org/officeDocument/2006/docPropsVTypes">
  <TotalTime>7342</TotalTime>
  <Words>610</Words>
  <Application>Microsoft Office PowerPoint</Application>
  <PresentationFormat>宽屏</PresentationFormat>
  <Paragraphs>266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等线</vt:lpstr>
      <vt:lpstr>等线 Light</vt:lpstr>
      <vt:lpstr>腾讯体 W7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343</cp:revision>
  <dcterms:created xsi:type="dcterms:W3CDTF">2022-04-17T07:36:17Z</dcterms:created>
  <dcterms:modified xsi:type="dcterms:W3CDTF">2023-10-17T03:51:15Z</dcterms:modified>
</cp:coreProperties>
</file>