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77" r:id="rId2"/>
    <p:sldId id="279" r:id="rId3"/>
    <p:sldId id="280" r:id="rId4"/>
    <p:sldId id="281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72" autoAdjust="0"/>
    <p:restoredTop sz="84345" autoAdjust="0"/>
  </p:normalViewPr>
  <p:slideViewPr>
    <p:cSldViewPr snapToGrid="0">
      <p:cViewPr varScale="1">
        <p:scale>
          <a:sx n="138" d="100"/>
          <a:sy n="138" d="100"/>
        </p:scale>
        <p:origin x="1404" y="10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94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0F1582-0358-4010-9FC7-8565DF1DEF7D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7E5A7-A7B4-4169-92CA-DB321E9EB6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2782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1319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9706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2864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7349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CCC800-0D2D-471A-A7C9-942D2BF3BD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65748E9-D83A-4176-ABAF-945384BE17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7AAB789-9D18-40E2-AFE9-61D822FAC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071C60C-B825-434A-94C2-9D351D5207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DEC4179-5520-424F-8CE3-866573A99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984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B8E599F-72CE-425C-A0D2-93CE1A54D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ED39E73-1710-44DD-8B8D-5AEBEA225C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5FBECDF-EEC0-42B4-9FCD-6667BABF4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C86C942-E1C5-4916-87DF-E7F48DCB31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06FA814-5355-42C2-A220-4F2EFB9FD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074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681F08A-A631-49FA-8A57-A5C91E7DC1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F9B5EE0-3ED7-46FA-9841-425AE1EF84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57502BF-510F-4F88-9497-D8BA732C8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537BE86-58E0-4EF4-8B37-73071C112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E36F9E7-21BB-45AB-887A-BA00D6E18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286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92F47F-7531-426B-AD1E-B923B0BE6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3D5CA16-F567-458A-8002-E828C48902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8E2CDB8-7B33-4140-97F0-D39195C2F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74C8507-A176-4C61-9010-B9DE93110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225F6B-49D9-4B72-8284-9D7417B12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169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023461-4119-44A1-9086-2C25E6116F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F9C81BF-7510-4767-A8C9-EF4C00CA04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0642366-5134-4012-BEE1-A9C26AF05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67B8537-C729-429C-AE74-2A99B489F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14D768B-AD57-4C1D-A281-EA92FF30F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866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4871CA-FB5A-463D-9C25-FD4DBD599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0B73E7C-1249-4B9D-BE10-AF8A0843F2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024A104-2488-498B-A327-611AF6FA74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4ECE7FE-045D-48F2-AC7B-7AA644613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27C539E-CE2E-46A1-B591-478B8C82CE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6467333-88A6-4967-8603-4E5081067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135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4EBC47-926A-4A00-BEAE-275D26E00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A519079-2F4F-45DC-ABCD-2607567D44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DEE1B28-D18F-427B-9A73-3A435724B7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379D4C7-F7CC-49CC-BF61-00EC6E4749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0C857F7-F405-4B6B-8CA2-52BC311601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138D706-86C2-4E59-920C-17CD073E11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CF99100-87E8-4750-BFAD-FE4CB4E19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569AD54-5588-4555-8530-25C8BA387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463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40A694-91CD-4C46-8605-A9B5CE62F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7404141-FC05-4706-A9FE-351201256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D699C27-C18C-4DDE-841B-3CDF235D66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37C06FC-6E3D-45E6-A4C9-F4650CB420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107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A112D74-A6E9-4C75-9CDA-6EEB2D0D45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ED6DCB6-AA77-47DA-8F12-43F0B3EEE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9DAEB16-7376-4C9F-A05F-878918F54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109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7461E9-C746-4AE6-A07F-709B82E58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84681BF-2E0F-4C35-A63F-63D950D3AD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5299B1D-9F51-46B6-A5EE-536CD9E891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1684642-E308-4B2C-9C75-8874C1003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C6D69AC-FA5E-4B6D-A978-4772D9A1D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31FC43F-62B3-4A24-A62E-E697AC375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910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CDF3B5-AC1B-4AE2-A060-B960A6295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92185B3-2603-4841-AC05-46640190C1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011FBB3-9A0E-4C7F-8A8C-DBE23FABEC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323C204-D211-415C-AB18-2373CED41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732A80F-3019-469F-A4CD-B36983E1B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DE041DC-553D-44CC-A0A4-E1B38A5BE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523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FC2068-0A92-4091-A340-F9FDBEBB5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B0DFC5-CF2C-431C-906C-05FB48803A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E9D1C69-F1FE-471B-81F1-7255984531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C7DDED-B498-4228-A7F9-897A31215A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19DF4D4-3E87-4DDE-A795-61C6E7023B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83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A031AA90-8AA4-4553-8B9E-C466BD88B959}"/>
              </a:ext>
            </a:extLst>
          </p:cNvPr>
          <p:cNvSpPr txBox="1"/>
          <p:nvPr/>
        </p:nvSpPr>
        <p:spPr>
          <a:xfrm>
            <a:off x="836187" y="248481"/>
            <a:ext cx="103529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Analysis for output_512x512_8b.yuv</a:t>
            </a:r>
          </a:p>
        </p:txBody>
      </p:sp>
      <p:grpSp>
        <p:nvGrpSpPr>
          <p:cNvPr id="14" name="成组">
            <a:extLst>
              <a:ext uri="{FF2B5EF4-FFF2-40B4-BE49-F238E27FC236}">
                <a16:creationId xmlns:a16="http://schemas.microsoft.com/office/drawing/2014/main" id="{40AAD125-0B71-485A-A93A-62635D5302EE}"/>
              </a:ext>
            </a:extLst>
          </p:cNvPr>
          <p:cNvGrpSpPr/>
          <p:nvPr/>
        </p:nvGrpSpPr>
        <p:grpSpPr>
          <a:xfrm>
            <a:off x="0" y="297370"/>
            <a:ext cx="1054769" cy="469901"/>
            <a:chOff x="0" y="0"/>
            <a:chExt cx="737155" cy="469900"/>
          </a:xfrm>
        </p:grpSpPr>
        <p:pic>
          <p:nvPicPr>
            <p:cNvPr id="15" name="图像" descr="图像">
              <a:extLst>
                <a:ext uri="{FF2B5EF4-FFF2-40B4-BE49-F238E27FC236}">
                  <a16:creationId xmlns:a16="http://schemas.microsoft.com/office/drawing/2014/main" id="{75436273-E5B2-4B69-A3E1-8F135A380B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6" name="1">
              <a:extLst>
                <a:ext uri="{FF2B5EF4-FFF2-40B4-BE49-F238E27FC236}">
                  <a16:creationId xmlns:a16="http://schemas.microsoft.com/office/drawing/2014/main" id="{2FF9078A-DB90-49A3-A9D6-12D18FBAEB58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p:pic>
        <p:nvPicPr>
          <p:cNvPr id="1026" name="图片 1">
            <a:extLst>
              <a:ext uri="{FF2B5EF4-FFF2-40B4-BE49-F238E27FC236}">
                <a16:creationId xmlns:a16="http://schemas.microsoft.com/office/drawing/2014/main" id="{3DD2E61E-8CAA-BDD0-841F-F067D46D43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5960" y="1569811"/>
            <a:ext cx="7193452" cy="386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A239A05-71EE-699D-A233-C118E7CF002A}"/>
              </a:ext>
            </a:extLst>
          </p:cNvPr>
          <p:cNvSpPr txBox="1"/>
          <p:nvPr/>
        </p:nvSpPr>
        <p:spPr>
          <a:xfrm>
            <a:off x="391886" y="986090"/>
            <a:ext cx="108956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Below is some results and analysis for processing output_512x512_8b.yuv with HOP, EE1-1.1.4c and VTM.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94741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A031AA90-8AA4-4553-8B9E-C466BD88B959}"/>
              </a:ext>
            </a:extLst>
          </p:cNvPr>
          <p:cNvSpPr txBox="1"/>
          <p:nvPr/>
        </p:nvSpPr>
        <p:spPr>
          <a:xfrm>
            <a:off x="836187" y="248481"/>
            <a:ext cx="103529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Analysis for output_512x512_8b.yuv</a:t>
            </a:r>
          </a:p>
        </p:txBody>
      </p:sp>
      <p:grpSp>
        <p:nvGrpSpPr>
          <p:cNvPr id="14" name="成组">
            <a:extLst>
              <a:ext uri="{FF2B5EF4-FFF2-40B4-BE49-F238E27FC236}">
                <a16:creationId xmlns:a16="http://schemas.microsoft.com/office/drawing/2014/main" id="{40AAD125-0B71-485A-A93A-62635D5302EE}"/>
              </a:ext>
            </a:extLst>
          </p:cNvPr>
          <p:cNvGrpSpPr/>
          <p:nvPr/>
        </p:nvGrpSpPr>
        <p:grpSpPr>
          <a:xfrm>
            <a:off x="0" y="297370"/>
            <a:ext cx="1054769" cy="469901"/>
            <a:chOff x="0" y="0"/>
            <a:chExt cx="737155" cy="469900"/>
          </a:xfrm>
        </p:grpSpPr>
        <p:pic>
          <p:nvPicPr>
            <p:cNvPr id="15" name="图像" descr="图像">
              <a:extLst>
                <a:ext uri="{FF2B5EF4-FFF2-40B4-BE49-F238E27FC236}">
                  <a16:creationId xmlns:a16="http://schemas.microsoft.com/office/drawing/2014/main" id="{75436273-E5B2-4B69-A3E1-8F135A380B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6" name="1">
              <a:extLst>
                <a:ext uri="{FF2B5EF4-FFF2-40B4-BE49-F238E27FC236}">
                  <a16:creationId xmlns:a16="http://schemas.microsoft.com/office/drawing/2014/main" id="{2FF9078A-DB90-49A3-A9D6-12D18FBAEB58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A239A05-71EE-699D-A233-C118E7CF002A}"/>
              </a:ext>
            </a:extLst>
          </p:cNvPr>
          <p:cNvSpPr txBox="1"/>
          <p:nvPr/>
        </p:nvSpPr>
        <p:spPr>
          <a:xfrm>
            <a:off x="760020" y="816160"/>
            <a:ext cx="1089561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In the VTM inference wo any NN tools, the recon </a:t>
            </a:r>
            <a:r>
              <a:rPr lang="en-US" altLang="zh-CN" sz="18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buf</a:t>
            </a:r>
            <a:r>
              <a:rPr lang="en-US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after DBF (which is the same as model input) with </a:t>
            </a:r>
            <a:r>
              <a:rPr lang="en-US" altLang="zh-CN" sz="18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0, 512, 1023</a:t>
            </a:r>
            <a:r>
              <a:rPr lang="en-US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pixel values is slightly different from the original </a:t>
            </a:r>
            <a:r>
              <a:rPr lang="en-US" altLang="zh-CN" sz="18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buf</a:t>
            </a:r>
            <a:r>
              <a:rPr lang="en-US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(with </a:t>
            </a:r>
            <a:r>
              <a:rPr lang="en-US" altLang="zh-CN" sz="18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0, 512, 1020</a:t>
            </a:r>
            <a:r>
              <a:rPr lang="en-US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), which may be caused by LMCS. 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 descr="日历&#10;&#10;描述已自动生成">
            <a:extLst>
              <a:ext uri="{FF2B5EF4-FFF2-40B4-BE49-F238E27FC236}">
                <a16:creationId xmlns:a16="http://schemas.microsoft.com/office/drawing/2014/main" id="{E72CBD8B-D57C-AE5F-DD50-53B322A10D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8951" y="1506950"/>
            <a:ext cx="7596318" cy="424684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B91BB0B-2796-E6B3-F2DF-4D1EE249CB08}"/>
              </a:ext>
            </a:extLst>
          </p:cNvPr>
          <p:cNvSpPr txBox="1"/>
          <p:nvPr/>
        </p:nvSpPr>
        <p:spPr>
          <a:xfrm>
            <a:off x="760020" y="6051104"/>
            <a:ext cx="1063435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The Luma distortion </a:t>
            </a:r>
            <a:r>
              <a:rPr lang="en-US" altLang="zh-CN" sz="18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D1</a:t>
            </a:r>
            <a:r>
              <a:rPr lang="en-US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between recon </a:t>
            </a:r>
            <a:r>
              <a:rPr lang="en-US" altLang="zh-CN" sz="18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buf</a:t>
            </a:r>
            <a:r>
              <a:rPr lang="en-US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and original </a:t>
            </a:r>
            <a:r>
              <a:rPr lang="en-US" altLang="zh-CN" sz="18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buf</a:t>
            </a:r>
            <a:r>
              <a:rPr lang="en-US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can be obtained by calculating the diff between 1023 and 1020. Then, SAO will add an offset to make it the same as original </a:t>
            </a:r>
            <a:r>
              <a:rPr lang="en-US" altLang="zh-CN" sz="18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buf</a:t>
            </a:r>
            <a:r>
              <a:rPr lang="en-US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. 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7C29CCA-A156-F68F-E892-08BA513E37D1}"/>
              </a:ext>
            </a:extLst>
          </p:cNvPr>
          <p:cNvSpPr txBox="1"/>
          <p:nvPr/>
        </p:nvSpPr>
        <p:spPr>
          <a:xfrm>
            <a:off x="3806042" y="5734063"/>
            <a:ext cx="613954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(left: recon </a:t>
            </a:r>
            <a:r>
              <a:rPr lang="en-US" altLang="zh-CN" sz="1400" dirty="0" err="1"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buf</a:t>
            </a:r>
            <a:r>
              <a:rPr lang="en-US" altLang="zh-CN" sz="1400" dirty="0"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 after DBF, right: recon </a:t>
            </a:r>
            <a:r>
              <a:rPr lang="en-US" altLang="zh-CN" sz="1400" dirty="0" err="1"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buf</a:t>
            </a:r>
            <a:r>
              <a:rPr lang="en-US" altLang="zh-CN" sz="1400" dirty="0"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 after SAO)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5433588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A031AA90-8AA4-4553-8B9E-C466BD88B959}"/>
              </a:ext>
            </a:extLst>
          </p:cNvPr>
          <p:cNvSpPr txBox="1"/>
          <p:nvPr/>
        </p:nvSpPr>
        <p:spPr>
          <a:xfrm>
            <a:off x="836187" y="248481"/>
            <a:ext cx="103529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Analysis for output_512x512_8b.yuv</a:t>
            </a:r>
          </a:p>
        </p:txBody>
      </p:sp>
      <p:grpSp>
        <p:nvGrpSpPr>
          <p:cNvPr id="14" name="成组">
            <a:extLst>
              <a:ext uri="{FF2B5EF4-FFF2-40B4-BE49-F238E27FC236}">
                <a16:creationId xmlns:a16="http://schemas.microsoft.com/office/drawing/2014/main" id="{40AAD125-0B71-485A-A93A-62635D5302EE}"/>
              </a:ext>
            </a:extLst>
          </p:cNvPr>
          <p:cNvGrpSpPr/>
          <p:nvPr/>
        </p:nvGrpSpPr>
        <p:grpSpPr>
          <a:xfrm>
            <a:off x="0" y="297370"/>
            <a:ext cx="1054769" cy="469901"/>
            <a:chOff x="0" y="0"/>
            <a:chExt cx="737155" cy="469900"/>
          </a:xfrm>
        </p:grpSpPr>
        <p:pic>
          <p:nvPicPr>
            <p:cNvPr id="15" name="图像" descr="图像">
              <a:extLst>
                <a:ext uri="{FF2B5EF4-FFF2-40B4-BE49-F238E27FC236}">
                  <a16:creationId xmlns:a16="http://schemas.microsoft.com/office/drawing/2014/main" id="{75436273-E5B2-4B69-A3E1-8F135A380B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6" name="1">
              <a:extLst>
                <a:ext uri="{FF2B5EF4-FFF2-40B4-BE49-F238E27FC236}">
                  <a16:creationId xmlns:a16="http://schemas.microsoft.com/office/drawing/2014/main" id="{2FF9078A-DB90-49A3-A9D6-12D18FBAEB58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A239A05-71EE-699D-A233-C118E7CF002A}"/>
              </a:ext>
            </a:extLst>
          </p:cNvPr>
          <p:cNvSpPr txBox="1"/>
          <p:nvPr/>
        </p:nvSpPr>
        <p:spPr>
          <a:xfrm>
            <a:off x="648195" y="835968"/>
            <a:ext cx="108956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But this process is different when enabling the NN filter. Take HOP as an example.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5662FD5-5DF7-A2A7-B031-DE45B5068D42}"/>
              </a:ext>
            </a:extLst>
          </p:cNvPr>
          <p:cNvSpPr txBox="1"/>
          <p:nvPr/>
        </p:nvSpPr>
        <p:spPr>
          <a:xfrm>
            <a:off x="684315" y="5360301"/>
            <a:ext cx="1082336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The NNLF will change the recon </a:t>
            </a:r>
            <a:r>
              <a:rPr lang="en-US" altLang="zh-CN" sz="18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buf</a:t>
            </a:r>
            <a:r>
              <a:rPr lang="en-US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values to make it look different from the rec </a:t>
            </a:r>
            <a:r>
              <a:rPr lang="en-US" altLang="zh-CN" sz="18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buf</a:t>
            </a:r>
            <a:r>
              <a:rPr lang="en-US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after DBF, but the whole distortion</a:t>
            </a:r>
            <a:r>
              <a:rPr lang="en-US" altLang="zh-CN" sz="18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D2</a:t>
            </a:r>
            <a:r>
              <a:rPr lang="en-US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on the block is indeed less than </a:t>
            </a:r>
            <a:r>
              <a:rPr lang="en-US" altLang="zh-CN" sz="18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D1</a:t>
            </a:r>
            <a:r>
              <a:rPr lang="en-US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, so NNLF will be selected to process luma and chroma. It is a local optimal solution in NNLF RDO process and even reasonable seen from the one-by-one processing pipeline, but it is not beneficial for the subsequent SAO processing.</a:t>
            </a:r>
            <a:endParaRPr lang="zh-CN" altLang="zh-CN" sz="20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8" name="图片 17" descr="图片包含 图表&#10;&#10;描述已自动生成">
            <a:extLst>
              <a:ext uri="{FF2B5EF4-FFF2-40B4-BE49-F238E27FC236}">
                <a16:creationId xmlns:a16="http://schemas.microsoft.com/office/drawing/2014/main" id="{95C0857E-1BEF-D791-6ED9-41E365A393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881" y="1342463"/>
            <a:ext cx="9777610" cy="3611664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6631A35E-7441-B507-DD07-C10767B09C46}"/>
              </a:ext>
            </a:extLst>
          </p:cNvPr>
          <p:cNvSpPr txBox="1"/>
          <p:nvPr/>
        </p:nvSpPr>
        <p:spPr>
          <a:xfrm>
            <a:off x="2386940" y="4943123"/>
            <a:ext cx="875805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(left: recon </a:t>
            </a:r>
            <a:r>
              <a:rPr lang="en-US" altLang="zh-CN" sz="14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buf</a:t>
            </a:r>
            <a:r>
              <a:rPr lang="en-US" altLang="zh-CN" sz="14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after DBF as filter input, middle: recon </a:t>
            </a:r>
            <a:r>
              <a:rPr lang="en-US" altLang="zh-CN" sz="14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buf</a:t>
            </a:r>
            <a:r>
              <a:rPr lang="en-US" altLang="zh-CN" sz="14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of filter output, right: recon </a:t>
            </a:r>
            <a:r>
              <a:rPr lang="en-US" altLang="zh-CN" sz="14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buf</a:t>
            </a:r>
            <a:r>
              <a:rPr lang="en-US" altLang="zh-CN" sz="14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after SAO)</a:t>
            </a:r>
            <a:endParaRPr lang="zh-CN" altLang="zh-CN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91840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A031AA90-8AA4-4553-8B9E-C466BD88B959}"/>
              </a:ext>
            </a:extLst>
          </p:cNvPr>
          <p:cNvSpPr txBox="1"/>
          <p:nvPr/>
        </p:nvSpPr>
        <p:spPr>
          <a:xfrm>
            <a:off x="836187" y="248481"/>
            <a:ext cx="103529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Analysis for output_512x512_8b.yuv</a:t>
            </a:r>
          </a:p>
        </p:txBody>
      </p:sp>
      <p:grpSp>
        <p:nvGrpSpPr>
          <p:cNvPr id="14" name="成组">
            <a:extLst>
              <a:ext uri="{FF2B5EF4-FFF2-40B4-BE49-F238E27FC236}">
                <a16:creationId xmlns:a16="http://schemas.microsoft.com/office/drawing/2014/main" id="{40AAD125-0B71-485A-A93A-62635D5302EE}"/>
              </a:ext>
            </a:extLst>
          </p:cNvPr>
          <p:cNvGrpSpPr/>
          <p:nvPr/>
        </p:nvGrpSpPr>
        <p:grpSpPr>
          <a:xfrm>
            <a:off x="0" y="297370"/>
            <a:ext cx="1054769" cy="469901"/>
            <a:chOff x="0" y="0"/>
            <a:chExt cx="737155" cy="469900"/>
          </a:xfrm>
        </p:grpSpPr>
        <p:pic>
          <p:nvPicPr>
            <p:cNvPr id="15" name="图像" descr="图像">
              <a:extLst>
                <a:ext uri="{FF2B5EF4-FFF2-40B4-BE49-F238E27FC236}">
                  <a16:creationId xmlns:a16="http://schemas.microsoft.com/office/drawing/2014/main" id="{75436273-E5B2-4B69-A3E1-8F135A380B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6" name="1">
              <a:extLst>
                <a:ext uri="{FF2B5EF4-FFF2-40B4-BE49-F238E27FC236}">
                  <a16:creationId xmlns:a16="http://schemas.microsoft.com/office/drawing/2014/main" id="{2FF9078A-DB90-49A3-A9D6-12D18FBAEB58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55662FD5-5DF7-A2A7-B031-DE45B5068D42}"/>
              </a:ext>
            </a:extLst>
          </p:cNvPr>
          <p:cNvSpPr txBox="1"/>
          <p:nvPr/>
        </p:nvSpPr>
        <p:spPr>
          <a:xfrm>
            <a:off x="193634" y="5337965"/>
            <a:ext cx="11703132" cy="1400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en-US" altLang="zh-CN" sz="1600" b="1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In conclusion, this phenomenon is caused by the NNLF implementation which tries to find the local optimal solution</a:t>
            </a:r>
            <a:r>
              <a:rPr lang="en-US" altLang="zh-CN" sz="16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. Therefore, this phenomenon (not the 999dB) occurs in both HOP and EE1-1.1.4c which have the similar NNLF implementation. It may also occur randomly if the model parameters are revised. </a:t>
            </a:r>
            <a:endParaRPr lang="zh-CN" altLang="zh-CN" sz="16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spcBef>
                <a:spcPts val="600"/>
              </a:spcBef>
            </a:pPr>
            <a:r>
              <a:rPr lang="en-US" altLang="zh-CN" sz="16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Meanwhile, the phenomenon is slightly different, because EE1-1.1.4c introduces a separate on/off interface change additionally, which can also be used for the single model in HOP, to allow enable the NN for luma and chroma separately.</a:t>
            </a:r>
            <a:endParaRPr lang="zh-CN" altLang="zh-CN" sz="16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 descr="图片包含 图表&#10;&#10;描述已自动生成">
            <a:extLst>
              <a:ext uri="{FF2B5EF4-FFF2-40B4-BE49-F238E27FC236}">
                <a16:creationId xmlns:a16="http://schemas.microsoft.com/office/drawing/2014/main" id="{4C8FEAE9-15F9-AC5E-EA90-D2579EED31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881" y="1726301"/>
            <a:ext cx="9777610" cy="361166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C1E213A1-6100-0496-D150-FBAE1597C56E}"/>
              </a:ext>
            </a:extLst>
          </p:cNvPr>
          <p:cNvSpPr txBox="1"/>
          <p:nvPr/>
        </p:nvSpPr>
        <p:spPr>
          <a:xfrm>
            <a:off x="193633" y="816160"/>
            <a:ext cx="1170313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en-US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Then, SAO can’t make recon </a:t>
            </a:r>
            <a:r>
              <a:rPr lang="en-US" altLang="zh-CN" sz="18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buf</a:t>
            </a:r>
            <a:r>
              <a:rPr lang="en-US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the same as original </a:t>
            </a:r>
            <a:r>
              <a:rPr lang="en-US" altLang="zh-CN" sz="1800" dirty="0" err="1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buf</a:t>
            </a:r>
            <a:r>
              <a:rPr lang="en-US" altLang="zh-CN" sz="18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due to NNLF processing, because the mentioned local optimal solution adds a “noise” on the rec, which is more difficult to be processed by SAO compared with the rec after DBF with constant 1023/0.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7285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7009</TotalTime>
  <Words>429</Words>
  <Application>Microsoft Office PowerPoint</Application>
  <PresentationFormat>宽屏</PresentationFormat>
  <Paragraphs>22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等线</vt:lpstr>
      <vt:lpstr>等线 Light</vt:lpstr>
      <vt:lpstr>宋体</vt:lpstr>
      <vt:lpstr>腾讯体 W7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T172725</dc:creator>
  <cp:lastModifiedBy>renjiechang(常仁杰)</cp:lastModifiedBy>
  <cp:revision>322</cp:revision>
  <dcterms:created xsi:type="dcterms:W3CDTF">2022-04-17T07:36:17Z</dcterms:created>
  <dcterms:modified xsi:type="dcterms:W3CDTF">2023-10-16T09:23:51Z</dcterms:modified>
</cp:coreProperties>
</file>