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336" r:id="rId2"/>
    <p:sldId id="271" r:id="rId3"/>
    <p:sldId id="259" r:id="rId4"/>
    <p:sldId id="380" r:id="rId5"/>
    <p:sldId id="397" r:id="rId6"/>
    <p:sldId id="399" r:id="rId7"/>
    <p:sldId id="398" r:id="rId8"/>
    <p:sldId id="384" r:id="rId9"/>
    <p:sldId id="400" r:id="rId10"/>
    <p:sldId id="401" r:id="rId11"/>
    <p:sldId id="385" r:id="rId12"/>
    <p:sldId id="387" r:id="rId13"/>
    <p:sldId id="390" r:id="rId14"/>
    <p:sldId id="396" r:id="rId15"/>
    <p:sldId id="389" r:id="rId16"/>
    <p:sldId id="391" r:id="rId17"/>
    <p:sldId id="392" r:id="rId18"/>
    <p:sldId id="394" r:id="rId19"/>
    <p:sldId id="393" r:id="rId20"/>
    <p:sldId id="395" r:id="rId21"/>
    <p:sldId id="381" r:id="rId22"/>
    <p:sldId id="288" r:id="rId2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1pPr>
    <a:lvl2pPr marL="0" marR="0" indent="457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2pPr>
    <a:lvl3pPr marL="0" marR="0" indent="914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3pPr>
    <a:lvl4pPr marL="0" marR="0" indent="1371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4pPr>
    <a:lvl5pPr marL="0" marR="0" indent="18288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5pPr>
    <a:lvl6pPr marL="0" marR="0" indent="22860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6pPr>
    <a:lvl7pPr marL="0" marR="0" indent="2743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7pPr>
    <a:lvl8pPr marL="0" marR="0" indent="3200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8pPr>
    <a:lvl9pPr marL="0" marR="0" indent="3657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9pPr>
  </p:defaultTextStyle>
  <p:extLst>
    <p:ext uri="{521415D9-36F7-43E2-AB2F-B90AF26B5E84}">
      <p14:sectionLst xmlns:p14="http://schemas.microsoft.com/office/powerpoint/2010/main">
        <p14:section name="Default Section" id="{3A76E466-B846-BE4B-A830-283541B7069D}">
          <p14:sldIdLst>
            <p14:sldId id="336"/>
            <p14:sldId id="271"/>
            <p14:sldId id="259"/>
            <p14:sldId id="380"/>
            <p14:sldId id="397"/>
            <p14:sldId id="399"/>
            <p14:sldId id="398"/>
            <p14:sldId id="384"/>
            <p14:sldId id="400"/>
            <p14:sldId id="401"/>
            <p14:sldId id="385"/>
            <p14:sldId id="387"/>
            <p14:sldId id="390"/>
            <p14:sldId id="396"/>
            <p14:sldId id="389"/>
            <p14:sldId id="391"/>
            <p14:sldId id="392"/>
            <p14:sldId id="394"/>
            <p14:sldId id="393"/>
            <p14:sldId id="395"/>
            <p14:sldId id="381"/>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074F"/>
    <a:srgbClr val="0072ED"/>
    <a:srgbClr val="0D83B1"/>
    <a:srgbClr val="CF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rgbClr val="56C1FF"/>
          </a:solidFill>
        </a:fill>
      </a:tcStyle>
    </a:firstRow>
  </a:tblStyle>
  <a:tblStyle styleId="{EEE7283C-3CF3-47DC-8721-378D4A62B228}" styleName="">
    <a:tblBg/>
    <a:wholeTbl>
      <a:tcTxStyle b="off" i="off">
        <a:font>
          <a:latin typeface="Avenir Book"/>
          <a:ea typeface="Avenir Book"/>
          <a:cs typeface="Avenir Book"/>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61D836"/>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Avenir Book"/>
          <a:ea typeface="Avenir Book"/>
          <a:cs typeface="Avenir Book"/>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rgbClr val="FFF056"/>
          </a:solidFill>
        </a:fill>
      </a:tcStyle>
    </a:band2H>
    <a:firstCol>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Avenir Book"/>
          <a:ea typeface="Avenir Book"/>
          <a:cs typeface="Avenir Book"/>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Avenir Heavy"/>
          <a:ea typeface="Avenir Heavy"/>
          <a:cs typeface="Avenir Heavy"/>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Avenir Heavy"/>
          <a:ea typeface="Avenir Heavy"/>
          <a:cs typeface="Avenir Heavy"/>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Avenir Heavy"/>
          <a:ea typeface="Avenir Heavy"/>
          <a:cs typeface="Avenir Heavy"/>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Avenir Heavy"/>
          <a:ea typeface="Avenir Heavy"/>
          <a:cs typeface="Avenir Heavy"/>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49"/>
    <p:restoredTop sz="97030"/>
  </p:normalViewPr>
  <p:slideViewPr>
    <p:cSldViewPr snapToGrid="0">
      <p:cViewPr varScale="1">
        <p:scale>
          <a:sx n="147" d="100"/>
          <a:sy n="147" d="100"/>
        </p:scale>
        <p:origin x="856" y="21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3120"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3868313-97A9-65E5-51A9-64CCB757C3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A9ACA5-5AB2-8887-C8B5-AD4E6DDE68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64066E-EF70-6542-8EB2-1C42177316F6}" type="datetimeFigureOut">
              <a:rPr lang="en-US" smtClean="0"/>
              <a:t>10/8/23</a:t>
            </a:fld>
            <a:endParaRPr lang="en-US"/>
          </a:p>
        </p:txBody>
      </p:sp>
      <p:sp>
        <p:nvSpPr>
          <p:cNvPr id="4" name="Footer Placeholder 3">
            <a:extLst>
              <a:ext uri="{FF2B5EF4-FFF2-40B4-BE49-F238E27FC236}">
                <a16:creationId xmlns:a16="http://schemas.microsoft.com/office/drawing/2014/main" id="{A9E0CB9F-CC1A-854F-5B00-7E7320542D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2B6CBB9-E397-3E27-CEF2-6F467DC32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4DA1B5-037B-1347-95E1-1E07087BF6CA}" type="slidenum">
              <a:rPr lang="en-US" smtClean="0"/>
              <a:t>‹#›</a:t>
            </a:fld>
            <a:endParaRPr lang="en-US"/>
          </a:p>
        </p:txBody>
      </p:sp>
    </p:spTree>
    <p:extLst>
      <p:ext uri="{BB962C8B-B14F-4D97-AF65-F5344CB8AC3E}">
        <p14:creationId xmlns:p14="http://schemas.microsoft.com/office/powerpoint/2010/main" val="3897428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1143000" y="685800"/>
            <a:ext cx="4572000" cy="3429000"/>
          </a:xfrm>
          <a:prstGeom prst="rect">
            <a:avLst/>
          </a:prstGeom>
        </p:spPr>
        <p:txBody>
          <a:bodyPr/>
          <a:lstStyle/>
          <a:p>
            <a:endParaRPr/>
          </a:p>
        </p:txBody>
      </p:sp>
      <p:sp>
        <p:nvSpPr>
          <p:cNvPr id="860" name="Shape 86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venir Book"/>
        <a:ea typeface="Avenir Book"/>
        <a:cs typeface="Avenir Book"/>
        <a:sym typeface="Avenir Book"/>
      </a:defRPr>
    </a:lvl1pPr>
    <a:lvl2pPr indent="228600" defTabSz="457200" latinLnBrk="0">
      <a:lnSpc>
        <a:spcPct val="117999"/>
      </a:lnSpc>
      <a:defRPr sz="2200">
        <a:latin typeface="Avenir Book"/>
        <a:ea typeface="Avenir Book"/>
        <a:cs typeface="Avenir Book"/>
        <a:sym typeface="Avenir Book"/>
      </a:defRPr>
    </a:lvl2pPr>
    <a:lvl3pPr indent="457200" defTabSz="457200" latinLnBrk="0">
      <a:lnSpc>
        <a:spcPct val="117999"/>
      </a:lnSpc>
      <a:defRPr sz="2200">
        <a:latin typeface="Avenir Book"/>
        <a:ea typeface="Avenir Book"/>
        <a:cs typeface="Avenir Book"/>
        <a:sym typeface="Avenir Book"/>
      </a:defRPr>
    </a:lvl3pPr>
    <a:lvl4pPr indent="685800" defTabSz="457200" latinLnBrk="0">
      <a:lnSpc>
        <a:spcPct val="117999"/>
      </a:lnSpc>
      <a:defRPr sz="2200">
        <a:latin typeface="Avenir Book"/>
        <a:ea typeface="Avenir Book"/>
        <a:cs typeface="Avenir Book"/>
        <a:sym typeface="Avenir Book"/>
      </a:defRPr>
    </a:lvl4pPr>
    <a:lvl5pPr indent="914400" defTabSz="457200" latinLnBrk="0">
      <a:lnSpc>
        <a:spcPct val="117999"/>
      </a:lnSpc>
      <a:defRPr sz="2200">
        <a:latin typeface="Avenir Book"/>
        <a:ea typeface="Avenir Book"/>
        <a:cs typeface="Avenir Book"/>
        <a:sym typeface="Avenir Book"/>
      </a:defRPr>
    </a:lvl5pPr>
    <a:lvl6pPr indent="1143000" defTabSz="457200" latinLnBrk="0">
      <a:lnSpc>
        <a:spcPct val="117999"/>
      </a:lnSpc>
      <a:defRPr sz="2200">
        <a:latin typeface="Avenir Book"/>
        <a:ea typeface="Avenir Book"/>
        <a:cs typeface="Avenir Book"/>
        <a:sym typeface="Avenir Book"/>
      </a:defRPr>
    </a:lvl6pPr>
    <a:lvl7pPr indent="1371600" defTabSz="457200" latinLnBrk="0">
      <a:lnSpc>
        <a:spcPct val="117999"/>
      </a:lnSpc>
      <a:defRPr sz="2200">
        <a:latin typeface="Avenir Book"/>
        <a:ea typeface="Avenir Book"/>
        <a:cs typeface="Avenir Book"/>
        <a:sym typeface="Avenir Book"/>
      </a:defRPr>
    </a:lvl7pPr>
    <a:lvl8pPr indent="1600200" defTabSz="457200" latinLnBrk="0">
      <a:lnSpc>
        <a:spcPct val="117999"/>
      </a:lnSpc>
      <a:defRPr sz="2200">
        <a:latin typeface="Avenir Book"/>
        <a:ea typeface="Avenir Book"/>
        <a:cs typeface="Avenir Book"/>
        <a:sym typeface="Avenir Book"/>
      </a:defRPr>
    </a:lvl8pPr>
    <a:lvl9pPr indent="1828800" defTabSz="457200" latinLnBrk="0">
      <a:lnSpc>
        <a:spcPct val="117999"/>
      </a:lnSpc>
      <a:defRPr sz="22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97808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1579734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40163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2539942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4226165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2097075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848005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2164597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3737980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2079847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1908811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43586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1041106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717967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457200">
              <a:buAutoNum type="arabicPeriod"/>
            </a:pPr>
            <a:endParaRPr lang="en-HK" altLang="zh-CN" dirty="0"/>
          </a:p>
        </p:txBody>
      </p:sp>
    </p:spTree>
    <p:extLst>
      <p:ext uri="{BB962C8B-B14F-4D97-AF65-F5344CB8AC3E}">
        <p14:creationId xmlns:p14="http://schemas.microsoft.com/office/powerpoint/2010/main" val="3760630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8038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1686828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1743715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3677359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56597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465107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40532666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 Blue One-Line Center">
    <p:spTree>
      <p:nvGrpSpPr>
        <p:cNvPr id="1" name=""/>
        <p:cNvGrpSpPr/>
        <p:nvPr/>
      </p:nvGrpSpPr>
      <p:grpSpPr>
        <a:xfrm>
          <a:off x="0" y="0"/>
          <a:ext cx="0" cy="0"/>
          <a:chOff x="0" y="0"/>
          <a:chExt cx="0" cy="0"/>
        </a:xfrm>
      </p:grpSpPr>
      <p:pic>
        <p:nvPicPr>
          <p:cNvPr id="3" name="Picture 2" descr="A picture containing invertebrate, jellyfish, coelenterate, marine invertebrates&#10;&#10;Description automatically generated">
            <a:extLst>
              <a:ext uri="{FF2B5EF4-FFF2-40B4-BE49-F238E27FC236}">
                <a16:creationId xmlns:a16="http://schemas.microsoft.com/office/drawing/2014/main" id="{8C95FCDB-A03E-9481-0ECE-A74A0C7A53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5"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FFFFFF"/>
                </a:solidFill>
              </a:defRPr>
            </a:lvl1pPr>
          </a:lstStyle>
          <a:p>
            <a:r>
              <a:rPr dirty="0"/>
              <a:t>Presentation Title</a:t>
            </a:r>
          </a:p>
        </p:txBody>
      </p:sp>
      <p:sp>
        <p:nvSpPr>
          <p:cNvPr id="16"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17" name="Image" descr="Image"/>
          <p:cNvPicPr>
            <a:picLocks noChangeAspect="1"/>
          </p:cNvPicPr>
          <p:nvPr/>
        </p:nvPicPr>
        <p:blipFill>
          <a:blip r:embed="rId3"/>
          <a:stretch>
            <a:fillRect/>
          </a:stretch>
        </p:blipFill>
        <p:spPr>
          <a:xfrm>
            <a:off x="7278522" y="5232400"/>
            <a:ext cx="9474200" cy="738999"/>
          </a:xfrm>
          <a:prstGeom prst="rect">
            <a:avLst/>
          </a:prstGeom>
          <a:ln w="12700">
            <a:miter lim="400000"/>
          </a:ln>
        </p:spPr>
      </p:pic>
      <p:sp>
        <p:nvSpPr>
          <p:cNvPr id="18"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936067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ackground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692"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9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695"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696"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Background Blue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03" name="Town Hall_Bkgd_Blue 03.jpg" descr="Town Hall_Bkgd_Blue 03.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04"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06"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07"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Background Light">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14" name="Town Hall_Bkgd_Light 8.jpg" descr="Town Hall_Bkgd_Light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1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17"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18"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Background Light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25" name="Town Hall_Bkgd_Light 10.jpg" descr="Town Hall_Bkgd_Light 10.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26"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28"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29"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1_Mockup_Mobile">
    <p:bg>
      <p:bgPr>
        <a:solidFill>
          <a:srgbClr val="F7FAFC"/>
        </a:solidFill>
        <a:effectLst/>
      </p:bgPr>
    </p:bg>
    <p:spTree>
      <p:nvGrpSpPr>
        <p:cNvPr id="1" name=""/>
        <p:cNvGrpSpPr/>
        <p:nvPr/>
      </p:nvGrpSpPr>
      <p:grpSpPr>
        <a:xfrm>
          <a:off x="0" y="0"/>
          <a:ext cx="0" cy="0"/>
          <a:chOff x="0" y="0"/>
          <a:chExt cx="0" cy="0"/>
        </a:xfrm>
      </p:grpSpPr>
      <p:sp>
        <p:nvSpPr>
          <p:cNvPr id="848" name="Image"/>
          <p:cNvSpPr>
            <a:spLocks noGrp="1"/>
          </p:cNvSpPr>
          <p:nvPr>
            <p:ph type="pic" sz="quarter" idx="21"/>
          </p:nvPr>
        </p:nvSpPr>
        <p:spPr>
          <a:xfrm>
            <a:off x="10099830" y="2199237"/>
            <a:ext cx="4184204" cy="9023489"/>
          </a:xfrm>
          <a:prstGeom prst="rect">
            <a:avLst/>
          </a:prstGeom>
        </p:spPr>
        <p:txBody>
          <a:bodyPr lIns="91439" tIns="45719" rIns="91439" bIns="45719">
            <a:noAutofit/>
          </a:bodyPr>
          <a:lstStyle/>
          <a:p>
            <a:endParaRPr/>
          </a:p>
        </p:txBody>
      </p:sp>
      <p:pic>
        <p:nvPicPr>
          <p:cNvPr id="849" name="Mobile - V2_notext.png" descr="Mobile - V2_notext.png"/>
          <p:cNvPicPr>
            <a:picLocks noChangeAspect="1"/>
          </p:cNvPicPr>
          <p:nvPr/>
        </p:nvPicPr>
        <p:blipFill>
          <a:blip r:embed="rId2"/>
          <a:srcRect l="33603" r="33603"/>
          <a:stretch>
            <a:fillRect/>
          </a:stretch>
        </p:blipFill>
        <p:spPr>
          <a:xfrm>
            <a:off x="8873926" y="1006840"/>
            <a:ext cx="6636010" cy="11382854"/>
          </a:xfrm>
          <a:prstGeom prst="rect">
            <a:avLst/>
          </a:prstGeom>
          <a:ln w="12700">
            <a:miter lim="400000"/>
          </a:ln>
          <a:effectLst>
            <a:outerShdw blurRad="482600" rotWithShape="0">
              <a:srgbClr val="000000">
                <a:alpha val="67428"/>
              </a:srgbClr>
            </a:outerShdw>
          </a:effectLst>
        </p:spPr>
      </p:pic>
      <p:sp>
        <p:nvSpPr>
          <p:cNvPr id="851"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852" name="Slide Number"/>
          <p:cNvSpPr txBox="1">
            <a:spLocks noGrp="1"/>
          </p:cNvSpPr>
          <p:nvPr>
            <p:ph type="sldNum" sz="quarter" idx="2"/>
          </p:nvPr>
        </p:nvSpPr>
        <p:spPr>
          <a:xfrm>
            <a:off x="23475289" y="12559589"/>
            <a:ext cx="340259" cy="623011"/>
          </a:xfrm>
          <a:prstGeom prst="rect">
            <a:avLst/>
          </a:prstGeom>
        </p:spPr>
        <p:txBody>
          <a:bodyPr/>
          <a:lstStyle>
            <a:lvl1pPr>
              <a:defRPr>
                <a:latin typeface="Avenir Book"/>
                <a:ea typeface="Avenir Book"/>
                <a:cs typeface="Avenir Book"/>
                <a:sym typeface="Avenir Book"/>
              </a:defRPr>
            </a:lvl1pPr>
          </a:lstStyle>
          <a:p>
            <a:fld id="{86CB4B4D-7CA3-9044-876B-883B54F8677D}" type="slidenum">
              <a:t>‹#›</a:t>
            </a:fld>
            <a:endParaRPr/>
          </a:p>
        </p:txBody>
      </p:sp>
      <p:pic>
        <p:nvPicPr>
          <p:cNvPr id="85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extLst>
      <p:ext uri="{BB962C8B-B14F-4D97-AF65-F5344CB8AC3E}">
        <p14:creationId xmlns:p14="http://schemas.microsoft.com/office/powerpoint/2010/main" val="381448549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Blue">
    <p:bg>
      <p:bgPr>
        <a:solidFill>
          <a:srgbClr val="F7FAFC"/>
        </a:solidFill>
        <a:effectLst/>
      </p:bgPr>
    </p:bg>
    <p:spTree>
      <p:nvGrpSpPr>
        <p:cNvPr id="1" name=""/>
        <p:cNvGrpSpPr/>
        <p:nvPr/>
      </p:nvGrpSpPr>
      <p:grpSpPr>
        <a:xfrm>
          <a:off x="0" y="0"/>
          <a:ext cx="0" cy="0"/>
          <a:chOff x="0" y="0"/>
          <a:chExt cx="0" cy="0"/>
        </a:xfrm>
      </p:grpSpPr>
      <p:pic>
        <p:nvPicPr>
          <p:cNvPr id="4" name="Picture 3" descr="A picture containing electric blue, majorelle blue, cobalt blue, azure&#10;&#10;Description automatically generated">
            <a:extLst>
              <a:ext uri="{FF2B5EF4-FFF2-40B4-BE49-F238E27FC236}">
                <a16:creationId xmlns:a16="http://schemas.microsoft.com/office/drawing/2014/main" id="{710665A1-CEA8-B203-1A60-A0E47148F7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4936178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Title - Blue Two-Line Center">
    <p:spTree>
      <p:nvGrpSpPr>
        <p:cNvPr id="1" name=""/>
        <p:cNvGrpSpPr/>
        <p:nvPr/>
      </p:nvGrpSpPr>
      <p:grpSpPr>
        <a:xfrm>
          <a:off x="0" y="0"/>
          <a:ext cx="0" cy="0"/>
          <a:chOff x="0" y="0"/>
          <a:chExt cx="0" cy="0"/>
        </a:xfrm>
      </p:grpSpPr>
      <p:pic>
        <p:nvPicPr>
          <p:cNvPr id="2" name="Picture 1" descr="A picture containing invertebrate, jellyfish, coelenterate, marine invertebrates&#10;&#10;Description automatically generated">
            <a:extLst>
              <a:ext uri="{FF2B5EF4-FFF2-40B4-BE49-F238E27FC236}">
                <a16:creationId xmlns:a16="http://schemas.microsoft.com/office/drawing/2014/main" id="{204987FE-3BA6-B409-92EA-64A0FFDB8D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6" name="Presentation Title"/>
          <p:cNvSpPr txBox="1">
            <a:spLocks noGrp="1"/>
          </p:cNvSpPr>
          <p:nvPr>
            <p:ph type="title" hasCustomPrompt="1"/>
          </p:nvPr>
        </p:nvSpPr>
        <p:spPr>
          <a:xfrm>
            <a:off x="635000" y="5949982"/>
            <a:ext cx="23114000" cy="2086009"/>
          </a:xfrm>
          <a:prstGeom prst="rect">
            <a:avLst/>
          </a:prstGeom>
        </p:spPr>
        <p:txBody>
          <a:bodyPr/>
          <a:lstStyle>
            <a:lvl1pPr algn="ctr">
              <a:lnSpc>
                <a:spcPct val="100000"/>
              </a:lnSpc>
              <a:defRPr sz="12000">
                <a:solidFill>
                  <a:srgbClr val="FFFFFF"/>
                </a:solidFill>
              </a:defRPr>
            </a:lvl1pPr>
          </a:lstStyle>
          <a:p>
            <a:r>
              <a:rPr dirty="0"/>
              <a:t>Presentation Title</a:t>
            </a:r>
          </a:p>
        </p:txBody>
      </p:sp>
      <p:sp>
        <p:nvSpPr>
          <p:cNvPr id="27"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28"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29"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3795910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Title - Light One-Line Center">
    <p:spTree>
      <p:nvGrpSpPr>
        <p:cNvPr id="1" name=""/>
        <p:cNvGrpSpPr/>
        <p:nvPr/>
      </p:nvGrpSpPr>
      <p:grpSpPr>
        <a:xfrm>
          <a:off x="0" y="0"/>
          <a:ext cx="0" cy="0"/>
          <a:chOff x="0" y="0"/>
          <a:chExt cx="0" cy="0"/>
        </a:xfrm>
      </p:grpSpPr>
      <p:pic>
        <p:nvPicPr>
          <p:cNvPr id="3" name="Picture 2" descr="A picture containing blue, blur, electric blue, colorfulness&#10;&#10;Description automatically generated">
            <a:extLst>
              <a:ext uri="{FF2B5EF4-FFF2-40B4-BE49-F238E27FC236}">
                <a16:creationId xmlns:a16="http://schemas.microsoft.com/office/drawing/2014/main" id="{A5481A82-062B-5258-92DD-56D0E60BF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7"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1A074F"/>
                </a:solidFill>
              </a:defRPr>
            </a:lvl1pPr>
          </a:lstStyle>
          <a:p>
            <a:r>
              <a:rPr dirty="0"/>
              <a:t>Presentation Title</a:t>
            </a:r>
          </a:p>
        </p:txBody>
      </p:sp>
      <p:sp>
        <p:nvSpPr>
          <p:cNvPr id="38"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39" name="Image" descr="Image"/>
          <p:cNvPicPr>
            <a:picLocks noChangeAspect="1"/>
          </p:cNvPicPr>
          <p:nvPr/>
        </p:nvPicPr>
        <p:blipFill>
          <a:blip r:embed="rId3"/>
          <a:stretch>
            <a:fillRect/>
          </a:stretch>
        </p:blipFill>
        <p:spPr>
          <a:xfrm>
            <a:off x="7448651" y="5232400"/>
            <a:ext cx="9474200" cy="738999"/>
          </a:xfrm>
          <a:prstGeom prst="rect">
            <a:avLst/>
          </a:prstGeom>
          <a:ln w="12700">
            <a:miter lim="400000"/>
          </a:ln>
        </p:spPr>
      </p:pic>
      <p:sp>
        <p:nvSpPr>
          <p:cNvPr id="40"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9855114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Title -Light Two-Line Center">
    <p:spTree>
      <p:nvGrpSpPr>
        <p:cNvPr id="1" name=""/>
        <p:cNvGrpSpPr/>
        <p:nvPr/>
      </p:nvGrpSpPr>
      <p:grpSpPr>
        <a:xfrm>
          <a:off x="0" y="0"/>
          <a:ext cx="0" cy="0"/>
          <a:chOff x="0" y="0"/>
          <a:chExt cx="0" cy="0"/>
        </a:xfrm>
      </p:grpSpPr>
      <p:pic>
        <p:nvPicPr>
          <p:cNvPr id="2" name="Picture 1" descr="A picture containing blue, blur, electric blue, colorfulness&#10;&#10;Description automatically generated">
            <a:extLst>
              <a:ext uri="{FF2B5EF4-FFF2-40B4-BE49-F238E27FC236}">
                <a16:creationId xmlns:a16="http://schemas.microsoft.com/office/drawing/2014/main" id="{7648FC79-992B-7377-8315-3000958D6C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chemeClr val="accent3">
                    <a:hueOff val="949999"/>
                    <a:satOff val="-8279"/>
                    <a:lumOff val="-58627"/>
                  </a:schemeClr>
                </a:solidFill>
              </a:defRPr>
            </a:lvl1pPr>
          </a:lstStyle>
          <a:p>
            <a:r>
              <a:rPr dirty="0"/>
              <a:t>Presentation Title</a:t>
            </a:r>
          </a:p>
        </p:txBody>
      </p:sp>
      <p:sp>
        <p:nvSpPr>
          <p:cNvPr id="49"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50"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51"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6075645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Section Title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58" name="Town Hall_Bkgd_Blue 8.jpg" descr="Town Hall_Bkgd_Blue 8.jpg"/>
          <p:cNvPicPr>
            <a:picLocks noChangeAspect="1"/>
          </p:cNvPicPr>
          <p:nvPr/>
        </p:nvPicPr>
        <p:blipFill>
          <a:blip r:embed="rId2"/>
          <a:stretch>
            <a:fillRect/>
          </a:stretch>
        </p:blipFill>
        <p:spPr>
          <a:xfrm>
            <a:off x="0" y="473042"/>
            <a:ext cx="24384000" cy="13716000"/>
          </a:xfrm>
          <a:prstGeom prst="rect">
            <a:avLst/>
          </a:prstGeom>
          <a:ln w="12700">
            <a:miter lim="400000"/>
          </a:ln>
        </p:spPr>
      </p:pic>
      <p:sp>
        <p:nvSpPr>
          <p:cNvPr id="59" name="Section Title"/>
          <p:cNvSpPr txBox="1">
            <a:spLocks noGrp="1"/>
          </p:cNvSpPr>
          <p:nvPr>
            <p:ph type="title" hasCustomPrompt="1"/>
          </p:nvPr>
        </p:nvSpPr>
        <p:spPr>
          <a:xfrm>
            <a:off x="635000" y="4635500"/>
            <a:ext cx="23114000" cy="4445000"/>
          </a:xfrm>
          <a:prstGeom prst="rect">
            <a:avLst/>
          </a:prstGeom>
        </p:spPr>
        <p:txBody>
          <a:bodyPr anchor="ctr"/>
          <a:lstStyle>
            <a:lvl1pPr>
              <a:defRPr sz="11600">
                <a:solidFill>
                  <a:srgbClr val="FFFFFF"/>
                </a:solidFill>
              </a:defRPr>
            </a:lvl1pPr>
          </a:lstStyle>
          <a:p>
            <a:r>
              <a:t>Section Title</a:t>
            </a:r>
          </a:p>
        </p:txBody>
      </p:sp>
      <p:sp>
        <p:nvSpPr>
          <p:cNvPr id="61"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sp>
        <p:nvSpPr>
          <p:cNvPr id="62" name="Slide Number"/>
          <p:cNvSpPr txBox="1">
            <a:spLocks noGrp="1"/>
          </p:cNvSpPr>
          <p:nvPr>
            <p:ph type="sldNum" sz="quarter" idx="2"/>
          </p:nvPr>
        </p:nvSpPr>
        <p:spPr>
          <a:xfrm>
            <a:off x="23475289" y="12559589"/>
            <a:ext cx="340259" cy="623011"/>
          </a:xfrm>
          <a:prstGeom prst="rect">
            <a:avLst/>
          </a:prstGeom>
        </p:spPr>
        <p:txBody>
          <a:bodyPr/>
          <a:lstStyle>
            <a:lvl1pPr>
              <a:defRPr>
                <a:solidFill>
                  <a:srgbClr val="FFFFFF"/>
                </a:solidFill>
              </a:defRPr>
            </a:lvl1pPr>
          </a:lstStyle>
          <a:p>
            <a:fld id="{86CB4B4D-7CA3-9044-876B-883B54F8677D}" type="slidenum">
              <a:t>‹#›</a:t>
            </a:fld>
            <a:endParaRPr/>
          </a:p>
        </p:txBody>
      </p:sp>
      <p:pic>
        <p:nvPicPr>
          <p:cNvPr id="6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266" name="Slide Title"/>
          <p:cNvSpPr txBox="1">
            <a:spLocks noGrp="1"/>
          </p:cNvSpPr>
          <p:nvPr>
            <p:ph type="title" hasCustomPrompt="1"/>
          </p:nvPr>
        </p:nvSpPr>
        <p:spPr>
          <a:xfrm>
            <a:off x="635000" y="952500"/>
            <a:ext cx="22733000" cy="947479"/>
          </a:xfrm>
          <a:prstGeom prst="rect">
            <a:avLst/>
          </a:prstGeom>
        </p:spPr>
        <p:txBody>
          <a:bodyPr/>
          <a:lstStyle/>
          <a:p>
            <a:r>
              <a:t>Slide Title</a:t>
            </a:r>
          </a:p>
        </p:txBody>
      </p:sp>
      <p:sp>
        <p:nvSpPr>
          <p:cNvPr id="267" name="Slide Subtitle"/>
          <p:cNvSpPr txBox="1">
            <a:spLocks noGrp="1"/>
          </p:cNvSpPr>
          <p:nvPr>
            <p:ph type="body" sz="quarter" idx="21" hasCustomPrompt="1"/>
          </p:nvPr>
        </p:nvSpPr>
        <p:spPr>
          <a:xfrm>
            <a:off x="635000" y="1905000"/>
            <a:ext cx="22733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68" name="Body Level One…"/>
          <p:cNvSpPr txBox="1">
            <a:spLocks noGrp="1"/>
          </p:cNvSpPr>
          <p:nvPr>
            <p:ph type="body" sz="half" idx="1" hasCustomPrompt="1"/>
          </p:nvPr>
        </p:nvSpPr>
        <p:spPr>
          <a:xfrm>
            <a:off x="635000" y="3492500"/>
            <a:ext cx="11242895" cy="8763000"/>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Slide bullet text</a:t>
            </a:r>
          </a:p>
          <a:p>
            <a:pPr lvl="1"/>
            <a:endParaRPr/>
          </a:p>
          <a:p>
            <a:pPr lvl="2"/>
            <a:endParaRPr/>
          </a:p>
          <a:p>
            <a:pPr lvl="3"/>
            <a:endParaRPr/>
          </a:p>
          <a:p>
            <a:pPr lvl="4"/>
            <a:endParaRPr/>
          </a:p>
        </p:txBody>
      </p:sp>
      <p:sp>
        <p:nvSpPr>
          <p:cNvPr id="269" name="Body Level One…"/>
          <p:cNvSpPr txBox="1">
            <a:spLocks noGrp="1"/>
          </p:cNvSpPr>
          <p:nvPr>
            <p:ph type="body" sz="half" idx="22"/>
          </p:nvPr>
        </p:nvSpPr>
        <p:spPr>
          <a:xfrm>
            <a:off x="12511239" y="3492500"/>
            <a:ext cx="11239501" cy="8763000"/>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27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Paragraph @ Top">
    <p:spTree>
      <p:nvGrpSpPr>
        <p:cNvPr id="1" name=""/>
        <p:cNvGrpSpPr/>
        <p:nvPr/>
      </p:nvGrpSpPr>
      <p:grpSpPr>
        <a:xfrm>
          <a:off x="0" y="0"/>
          <a:ext cx="0" cy="0"/>
          <a:chOff x="0" y="0"/>
          <a:chExt cx="0" cy="0"/>
        </a:xfrm>
      </p:grpSpPr>
      <p:sp>
        <p:nvSpPr>
          <p:cNvPr id="277" name="Slide Title"/>
          <p:cNvSpPr txBox="1">
            <a:spLocks noGrp="1"/>
          </p:cNvSpPr>
          <p:nvPr>
            <p:ph type="title" hasCustomPrompt="1"/>
          </p:nvPr>
        </p:nvSpPr>
        <p:spPr>
          <a:xfrm>
            <a:off x="635000" y="952500"/>
            <a:ext cx="22733000" cy="952500"/>
          </a:xfrm>
          <a:prstGeom prst="rect">
            <a:avLst/>
          </a:prstGeom>
        </p:spPr>
        <p:txBody>
          <a:bodyPr/>
          <a:lstStyle/>
          <a:p>
            <a:r>
              <a:t>Slide Title</a:t>
            </a:r>
          </a:p>
        </p:txBody>
      </p:sp>
      <p:sp>
        <p:nvSpPr>
          <p:cNvPr id="278" name="Body Level One…"/>
          <p:cNvSpPr txBox="1">
            <a:spLocks noGrp="1"/>
          </p:cNvSpPr>
          <p:nvPr>
            <p:ph type="body" sz="quarter" idx="1" hasCustomPrompt="1"/>
          </p:nvPr>
        </p:nvSpPr>
        <p:spPr>
          <a:xfrm>
            <a:off x="635000" y="1905000"/>
            <a:ext cx="22732084" cy="1587500"/>
          </a:xfrm>
          <a:prstGeom prst="rect">
            <a:avLst/>
          </a:prstGeom>
        </p:spPr>
        <p:txBody>
          <a:bodyPr/>
          <a:lstStyle>
            <a:lvl1pPr marL="0" indent="0">
              <a:buClrTx/>
              <a:buSzTx/>
              <a:buNone/>
            </a:lvl1pPr>
            <a:lvl2pPr marL="0" indent="457200">
              <a:buClrTx/>
              <a:buSzTx/>
              <a:buNone/>
            </a:lvl2pPr>
            <a:lvl3pPr>
              <a:buClrTx/>
            </a:lvl3pPr>
            <a:lvl4pPr>
              <a:buClrTx/>
            </a:lvl4pPr>
            <a:lvl5pPr marL="0" indent="1828800">
              <a:buClrTx/>
              <a:buSzTx/>
              <a:buNone/>
            </a:lvl5pPr>
          </a:lstStyle>
          <a:p>
            <a:r>
              <a:t>Slide bullet text</a:t>
            </a:r>
          </a:p>
          <a:p>
            <a:pPr lvl="1"/>
            <a:endParaRPr/>
          </a:p>
          <a:p>
            <a:pPr lvl="2"/>
            <a:endParaRPr/>
          </a:p>
          <a:p>
            <a:pPr lvl="3"/>
            <a:endParaRPr/>
          </a:p>
          <a:p>
            <a:pPr lvl="4"/>
            <a:endParaRPr/>
          </a:p>
        </p:txBody>
      </p:sp>
      <p:sp>
        <p:nvSpPr>
          <p:cNvPr id="2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 (w/o footer)">
    <p:spTree>
      <p:nvGrpSpPr>
        <p:cNvPr id="1" name=""/>
        <p:cNvGrpSpPr/>
        <p:nvPr/>
      </p:nvGrpSpPr>
      <p:grpSpPr>
        <a:xfrm>
          <a:off x="0" y="0"/>
          <a:ext cx="0" cy="0"/>
          <a:chOff x="0" y="0"/>
          <a:chExt cx="0" cy="0"/>
        </a:xfrm>
      </p:grpSpPr>
      <p:sp>
        <p:nvSpPr>
          <p:cNvPr id="675"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Blank (w/footer)">
    <p:spTree>
      <p:nvGrpSpPr>
        <p:cNvPr id="1" name=""/>
        <p:cNvGrpSpPr/>
        <p:nvPr/>
      </p:nvGrpSpPr>
      <p:grpSpPr>
        <a:xfrm>
          <a:off x="0" y="0"/>
          <a:ext cx="0" cy="0"/>
          <a:chOff x="0" y="0"/>
          <a:chExt cx="0" cy="0"/>
        </a:xfrm>
      </p:grpSpPr>
      <p:sp>
        <p:nvSpPr>
          <p:cNvPr id="682"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68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85"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635000" y="952500"/>
            <a:ext cx="23114000"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Slide Title</a:t>
            </a:r>
          </a:p>
        </p:txBody>
      </p:sp>
      <p:sp>
        <p:nvSpPr>
          <p:cNvPr id="3"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4" name="Slide Number"/>
          <p:cNvSpPr txBox="1">
            <a:spLocks noGrp="1"/>
          </p:cNvSpPr>
          <p:nvPr>
            <p:ph type="sldNum" sz="quarter" idx="2"/>
          </p:nvPr>
        </p:nvSpPr>
        <p:spPr>
          <a:xfrm>
            <a:off x="23475594" y="12559589"/>
            <a:ext cx="340260" cy="623011"/>
          </a:xfrm>
          <a:prstGeom prst="rect">
            <a:avLst/>
          </a:prstGeom>
          <a:ln w="12700">
            <a:miter lim="400000"/>
          </a:ln>
        </p:spPr>
        <p:txBody>
          <a:bodyPr wrap="none" lIns="50800" tIns="50800" rIns="50800" bIns="50800" anchor="b">
            <a:spAutoFit/>
          </a:bodyPr>
          <a:lstStyle>
            <a:lvl1pPr algn="ctr" defTabSz="584200">
              <a:defRPr spc="0">
                <a:latin typeface="Avenir Medium"/>
                <a:ea typeface="Avenir Medium"/>
                <a:cs typeface="Avenir Medium"/>
                <a:sym typeface="Avenir Medium"/>
              </a:defRPr>
            </a:lvl1pPr>
          </a:lstStyle>
          <a:p>
            <a:fld id="{86CB4B4D-7CA3-9044-876B-883B54F8677D}" type="slidenum">
              <a:t>‹#›</a:t>
            </a:fld>
            <a:endParaRPr/>
          </a:p>
        </p:txBody>
      </p:sp>
      <p:pic>
        <p:nvPicPr>
          <p:cNvPr id="5" name="Image" descr="Image"/>
          <p:cNvPicPr>
            <a:picLocks noChangeAspect="1"/>
          </p:cNvPicPr>
          <p:nvPr/>
        </p:nvPicPr>
        <p:blipFill>
          <a:blip r:embed="rId17"/>
          <a:stretch>
            <a:fillRect/>
          </a:stretch>
        </p:blipFill>
        <p:spPr>
          <a:xfrm>
            <a:off x="584200" y="12763500"/>
            <a:ext cx="6146800" cy="479458"/>
          </a:xfrm>
          <a:prstGeom prst="rect">
            <a:avLst/>
          </a:prstGeom>
          <a:ln w="12700">
            <a:miter lim="400000"/>
          </a:ln>
        </p:spPr>
      </p:pic>
      <p:sp>
        <p:nvSpPr>
          <p:cNvPr id="7"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bullet text</a:t>
            </a:r>
          </a:p>
          <a:p>
            <a:pPr lvl="1"/>
            <a:endParaRPr/>
          </a:p>
          <a:p>
            <a:pPr lvl="2"/>
            <a:endParaRPr/>
          </a:p>
          <a:p>
            <a:pPr lvl="3"/>
            <a:endParaRPr/>
          </a:p>
          <a:p>
            <a:pPr lvl="4"/>
            <a:endParaRPr/>
          </a:p>
        </p:txBody>
      </p:sp>
    </p:spTree>
  </p:cSld>
  <p:clrMap bg1="dk1" tx1="lt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653" r:id="rId5"/>
    <p:sldLayoutId id="2147483671" r:id="rId6"/>
    <p:sldLayoutId id="2147483672" r:id="rId7"/>
    <p:sldLayoutId id="2147483698" r:id="rId8"/>
    <p:sldLayoutId id="2147483699" r:id="rId9"/>
    <p:sldLayoutId id="2147483700" r:id="rId10"/>
    <p:sldLayoutId id="2147483701" r:id="rId11"/>
    <p:sldLayoutId id="2147483702" r:id="rId12"/>
    <p:sldLayoutId id="2147483703" r:id="rId13"/>
    <p:sldLayoutId id="2147483717" r:id="rId14"/>
    <p:sldLayoutId id="2147483718" r:id="rId15"/>
  </p:sldLayoutIdLst>
  <p:transition spd="med"/>
  <p:txStyles>
    <p:titleStyle>
      <a:lvl1pPr marL="0" marR="0" indent="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6pPr>
      <a:lvl7pPr marL="0" marR="0" indent="2743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7pPr>
      <a:lvl8pPr marL="0" marR="0" indent="3200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8pPr>
      <a:lvl9pPr marL="0" marR="0" indent="3657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9pPr>
    </p:titleStyle>
    <p:bodyStyle>
      <a:lvl1pPr marL="285749" marR="0" indent="-285749"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p:bodyStyle>
    <p:otherStyle>
      <a:lvl1pPr marL="0" marR="0" indent="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1pPr>
      <a:lvl2pPr marL="0" marR="0" indent="457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2pPr>
      <a:lvl3pPr marL="0" marR="0" indent="914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3pPr>
      <a:lvl4pPr marL="0" marR="0" indent="1371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4pPr>
      <a:lvl5pPr marL="0" marR="0" indent="18288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5pPr>
      <a:lvl6pPr marL="0" marR="0" indent="22860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6pPr>
      <a:lvl7pPr marL="0" marR="0" indent="2743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7pPr>
      <a:lvl8pPr marL="0" marR="0" indent="3200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8pPr>
      <a:lvl9pPr marL="0" marR="0" indent="3657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97E44-A927-181F-D88B-95FD816F17E2}"/>
              </a:ext>
            </a:extLst>
          </p:cNvPr>
          <p:cNvSpPr>
            <a:spLocks noGrp="1"/>
          </p:cNvSpPr>
          <p:nvPr>
            <p:ph type="title"/>
          </p:nvPr>
        </p:nvSpPr>
        <p:spPr/>
        <p:txBody>
          <a:bodyPr>
            <a:normAutofit fontScale="90000"/>
          </a:bodyPr>
          <a:lstStyle/>
          <a:p>
            <a:r>
              <a:rPr lang="en-HK" dirty="0"/>
              <a:t>AHG13: Exploration on the Capability of Frequency-Based Film Grain Synthesis</a:t>
            </a:r>
            <a:endParaRPr lang="en-US" dirty="0"/>
          </a:p>
        </p:txBody>
      </p:sp>
      <p:sp>
        <p:nvSpPr>
          <p:cNvPr id="3" name="Text Placeholder 2">
            <a:extLst>
              <a:ext uri="{FF2B5EF4-FFF2-40B4-BE49-F238E27FC236}">
                <a16:creationId xmlns:a16="http://schemas.microsoft.com/office/drawing/2014/main" id="{A7C89B2A-E988-EF87-1247-2AF1EA95B64F}"/>
              </a:ext>
            </a:extLst>
          </p:cNvPr>
          <p:cNvSpPr>
            <a:spLocks noGrp="1"/>
          </p:cNvSpPr>
          <p:nvPr>
            <p:ph type="body" sz="half" idx="1"/>
          </p:nvPr>
        </p:nvSpPr>
        <p:spPr>
          <a:xfrm>
            <a:off x="635000" y="9728727"/>
            <a:ext cx="23114000" cy="2463273"/>
          </a:xfrm>
        </p:spPr>
        <p:txBody>
          <a:bodyPr/>
          <a:lstStyle/>
          <a:p>
            <a:r>
              <a:rPr lang="en-US" b="1" u="sng" dirty="0" err="1"/>
              <a:t>Xuewei</a:t>
            </a:r>
            <a:r>
              <a:rPr lang="en-US" b="1" u="sng" dirty="0"/>
              <a:t> Meng</a:t>
            </a:r>
            <a:r>
              <a:rPr lang="en-US" dirty="0"/>
              <a:t>, </a:t>
            </a:r>
            <a:r>
              <a:rPr lang="en-US" dirty="0" err="1"/>
              <a:t>Wenhao</a:t>
            </a:r>
            <a:r>
              <a:rPr lang="zh-CN" altLang="en-US" dirty="0"/>
              <a:t> </a:t>
            </a:r>
            <a:r>
              <a:rPr lang="en-US" altLang="zh-CN" dirty="0"/>
              <a:t>Zhang, Scott </a:t>
            </a:r>
            <a:r>
              <a:rPr lang="en-US" altLang="zh-CN" dirty="0" err="1"/>
              <a:t>Labrozzi</a:t>
            </a:r>
            <a:r>
              <a:rPr lang="en-US" altLang="zh-CN" dirty="0"/>
              <a:t> (</a:t>
            </a:r>
            <a:r>
              <a:rPr lang="en-US" dirty="0"/>
              <a:t>Disney Streaming)</a:t>
            </a:r>
          </a:p>
          <a:p>
            <a:endParaRPr lang="en-US" dirty="0"/>
          </a:p>
          <a:p>
            <a:r>
              <a:rPr lang="en-US" dirty="0"/>
              <a:t>Oct. 2023</a:t>
            </a:r>
          </a:p>
          <a:p>
            <a:endParaRPr lang="en-US" dirty="0"/>
          </a:p>
        </p:txBody>
      </p:sp>
    </p:spTree>
    <p:extLst>
      <p:ext uri="{BB962C8B-B14F-4D97-AF65-F5344CB8AC3E}">
        <p14:creationId xmlns:p14="http://schemas.microsoft.com/office/powerpoint/2010/main" val="345493438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Synthesized film grain in frequency domain</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altLang="zh-CN" sz="3200" b="1" dirty="0">
                <a:sym typeface="Poppins"/>
              </a:rPr>
              <a:t>16470</a:t>
            </a:r>
            <a:r>
              <a:rPr lang="zh-CN" altLang="en-US" sz="3200" b="1" dirty="0">
                <a:sym typeface="Poppins"/>
              </a:rPr>
              <a:t> </a:t>
            </a:r>
            <a:r>
              <a:rPr lang="en-US" altLang="zh-CN" sz="3200" b="1" dirty="0">
                <a:sym typeface="Poppins"/>
              </a:rPr>
              <a:t>lines corresponding to 16470 models.</a:t>
            </a:r>
            <a:endParaRPr lang="en-US" sz="3200" b="1" dirty="0">
              <a:sym typeface="Poppins"/>
            </a:endParaRP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pic>
        <p:nvPicPr>
          <p:cNvPr id="7" name="Picture 6" descr="A graph showing a number of colored lines&#10;&#10;Description automatically generated">
            <a:extLst>
              <a:ext uri="{FF2B5EF4-FFF2-40B4-BE49-F238E27FC236}">
                <a16:creationId xmlns:a16="http://schemas.microsoft.com/office/drawing/2014/main" id="{C97C2C13-2357-C177-705A-D07A9332D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2242" y="4026324"/>
            <a:ext cx="11118516" cy="8338887"/>
          </a:xfrm>
          <a:prstGeom prst="rect">
            <a:avLst/>
          </a:prstGeom>
        </p:spPr>
      </p:pic>
    </p:spTree>
    <p:extLst>
      <p:ext uri="{BB962C8B-B14F-4D97-AF65-F5344CB8AC3E}">
        <p14:creationId xmlns:p14="http://schemas.microsoft.com/office/powerpoint/2010/main" val="381266987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Image1</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8mm 250D</a:t>
            </a:r>
          </a:p>
          <a:p>
            <a:pPr lvl="1"/>
            <a:r>
              <a:rPr lang="en-US" dirty="0">
                <a:sym typeface="Poppins"/>
              </a:rPr>
              <a:t>The output of frequency-based film grain modeling + synthesis is generally satisfactory, but the strength of film grain is slightly low.</a:t>
            </a:r>
          </a:p>
          <a:p>
            <a:pPr lvl="1"/>
            <a:r>
              <a:rPr lang="en-US" dirty="0">
                <a:sym typeface="Poppins"/>
              </a:rPr>
              <a:t>The b</a:t>
            </a:r>
            <a:r>
              <a:rPr lang="en-US" dirty="0"/>
              <a:t>est synthesis result selected by the metric SFGA has slightly higher film grain strength compared to the ground-truth.</a:t>
            </a:r>
          </a:p>
          <a:p>
            <a:endParaRPr lang="en-US" b="1" dirty="0">
              <a:sym typeface="Poppins"/>
            </a:endParaRPr>
          </a:p>
          <a:p>
            <a:pPr marL="0" indent="0">
              <a:buNone/>
            </a:pPr>
            <a:endParaRPr lang="en-US" sz="3200" b="1" dirty="0">
              <a:sym typeface="Poppins"/>
            </a:endParaRP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8" name="TextBox 7">
            <a:extLst>
              <a:ext uri="{FF2B5EF4-FFF2-40B4-BE49-F238E27FC236}">
                <a16:creationId xmlns:a16="http://schemas.microsoft.com/office/drawing/2014/main" id="{60F553AD-9378-A2D2-FA71-CC4DA7D3A19A}"/>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6" name="TextBox 5">
            <a:extLst>
              <a:ext uri="{FF2B5EF4-FFF2-40B4-BE49-F238E27FC236}">
                <a16:creationId xmlns:a16="http://schemas.microsoft.com/office/drawing/2014/main" id="{C00A2562-B91E-A27A-E051-17F9EAEF69F9}"/>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9" name="TextBox 8">
            <a:extLst>
              <a:ext uri="{FF2B5EF4-FFF2-40B4-BE49-F238E27FC236}">
                <a16:creationId xmlns:a16="http://schemas.microsoft.com/office/drawing/2014/main" id="{1144556F-46E7-25CD-E600-E5ECE1072400}"/>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54347275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Image1</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8mm 500T</a:t>
            </a:r>
          </a:p>
          <a:p>
            <a:pPr lvl="1"/>
            <a:r>
              <a:rPr lang="en-US" sz="3200" dirty="0">
                <a:sym typeface="Poppins"/>
              </a:rPr>
              <a:t>The output of frequency-based film grain modeling + synthesis is generally satisfactory, but the strength of film grain is slightly low.</a:t>
            </a:r>
          </a:p>
          <a:p>
            <a:pPr lvl="1"/>
            <a:r>
              <a:rPr lang="en-US" sz="3200" dirty="0">
                <a:sym typeface="Poppins"/>
              </a:rPr>
              <a:t>The b</a:t>
            </a:r>
            <a:r>
              <a:rPr lang="en-US" sz="3200" dirty="0"/>
              <a:t>est synthesis result selected by the metric SFGA has slightly higher film grain strength compared to the ground-truth.</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12</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270CD5D7-EA1C-5152-24A4-C472B749B554}"/>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9B37CB99-7B51-68CE-1992-05166912456E}"/>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6C0753CA-D105-5FAF-9151-EA9A698CBF77}"/>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421687442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Image1</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0665433" cy="8763000"/>
          </a:xfrm>
          <a:prstGeom prst="rect">
            <a:avLst/>
          </a:prstGeom>
        </p:spPr>
        <p:txBody>
          <a:bodyPr>
            <a:normAutofit/>
          </a:bodyPr>
          <a:lstStyle/>
          <a:p>
            <a:r>
              <a:rPr lang="en-US" sz="3200" b="1" dirty="0">
                <a:sym typeface="Poppins"/>
              </a:rPr>
              <a:t>Preset: 16mm</a:t>
            </a:r>
          </a:p>
          <a:p>
            <a:pPr lvl="1"/>
            <a:r>
              <a:rPr lang="en-US" sz="3200" dirty="0">
                <a:sym typeface="Poppins"/>
              </a:rPr>
              <a:t>The output of frequency-based film grain modeling + synthesis and the best synthesis result selected by the metric both are very satisfactory.</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13</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E2C2CEE4-A029-71E6-A166-E4995250AD58}"/>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4DDFE99C-1B39-8E58-95C1-5F3BFF33411C}"/>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52F80882-26FD-E4E9-4D37-A159DE322A4F}"/>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106869838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Image1</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16mm 250D</a:t>
            </a:r>
          </a:p>
          <a:p>
            <a:pPr lvl="1"/>
            <a:r>
              <a:rPr lang="en-US" sz="3200" dirty="0">
                <a:sym typeface="Poppins"/>
              </a:rPr>
              <a:t>The output of frequency-based film grain modeling + synthesis is too heavy.</a:t>
            </a:r>
          </a:p>
          <a:p>
            <a:pPr lvl="1"/>
            <a:r>
              <a:rPr lang="en-US" sz="3200" dirty="0">
                <a:sym typeface="Poppins"/>
              </a:rPr>
              <a:t>The b</a:t>
            </a:r>
            <a:r>
              <a:rPr lang="en-US" sz="3200" dirty="0"/>
              <a:t>est synthesis result selected by the metric SFGA is quite similar to the ground-truth.</a:t>
            </a: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D82AD73D-6A38-BEE7-64BE-9A1DD19048F2}"/>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41AEE848-C33C-5A80-C630-657FB91CED49}"/>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633DC692-DAA2-0E52-83F3-CFAA119623F5}"/>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379121491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Image1</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35mm</a:t>
            </a:r>
          </a:p>
          <a:p>
            <a:pPr lvl="1"/>
            <a:r>
              <a:rPr lang="en-US" sz="3200" dirty="0">
                <a:sym typeface="Poppins"/>
              </a:rPr>
              <a:t>The output of frequency-based film grain modeling + synthesis is too heavy.</a:t>
            </a:r>
          </a:p>
          <a:p>
            <a:pPr lvl="1"/>
            <a:r>
              <a:rPr lang="en-US" sz="3200" dirty="0">
                <a:sym typeface="Poppins"/>
              </a:rPr>
              <a:t>The b</a:t>
            </a:r>
            <a:r>
              <a:rPr lang="en-US" sz="3200" dirty="0"/>
              <a:t>est synthesis result selected by the metric SFGA is quite similar to the ground-truth.</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15</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A6AEBC7A-09CA-7108-7411-CA3D7902B7E7}"/>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81B0032A-AB58-790C-62EC-A0BAF32C2A96}"/>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AA0941CD-FDAE-75C4-E417-5F7F1AB935FB}"/>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258969305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Image2</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8mm 250D</a:t>
            </a:r>
          </a:p>
          <a:p>
            <a:pPr lvl="1"/>
            <a:r>
              <a:rPr lang="en-US" sz="3200" dirty="0">
                <a:sym typeface="Poppins"/>
              </a:rPr>
              <a:t>The output of frequency-based film grain modeling + synthesis and the best synthesis result selected by the metric both are very satisfactory.</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A43AB2BD-7309-B688-CE18-29328DC3F243}"/>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E4D7644A-43D1-E285-4936-09E8A45E4425}"/>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B2207E5B-FF62-4787-BCE5-7F370C316FE3}"/>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301330304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Image2</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1140506" cy="8763000"/>
          </a:xfrm>
          <a:prstGeom prst="rect">
            <a:avLst/>
          </a:prstGeom>
        </p:spPr>
        <p:txBody>
          <a:bodyPr>
            <a:normAutofit/>
          </a:bodyPr>
          <a:lstStyle/>
          <a:p>
            <a:r>
              <a:rPr lang="en-US" sz="3200" b="1" dirty="0">
                <a:sym typeface="Poppins"/>
              </a:rPr>
              <a:t>Preset: 8mm 500T</a:t>
            </a:r>
          </a:p>
          <a:p>
            <a:pPr lvl="1"/>
            <a:r>
              <a:rPr lang="en-US" sz="3200" dirty="0">
                <a:sym typeface="Poppins"/>
              </a:rPr>
              <a:t>The output of frequency-based film grain modeling + synthesis and the best synthesis result selected by the metric both are slighter than the ground-truth.</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17</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D5FD4B3A-60F7-2D68-02C7-19E878B381E8}"/>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18495047-6959-372B-D28D-97F5495BFE72}"/>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19FFC0B5-FEFE-CD00-C9D6-62E3E473A25C}"/>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310475331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Image2</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0821550" cy="8763000"/>
          </a:xfrm>
          <a:prstGeom prst="rect">
            <a:avLst/>
          </a:prstGeom>
        </p:spPr>
        <p:txBody>
          <a:bodyPr>
            <a:normAutofit/>
          </a:bodyPr>
          <a:lstStyle/>
          <a:p>
            <a:r>
              <a:rPr lang="en-US" sz="3200" b="1" dirty="0">
                <a:sym typeface="Poppins"/>
              </a:rPr>
              <a:t>Preset: 16mm</a:t>
            </a:r>
          </a:p>
          <a:p>
            <a:pPr lvl="1"/>
            <a:r>
              <a:rPr lang="en-US" sz="3200" dirty="0">
                <a:sym typeface="Poppins"/>
              </a:rPr>
              <a:t>The output of frequency-based film grain modeling + synthesis and the best synthesis result selected by the metric both are very satisfactory.</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18</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2DD59A06-F2AA-D8D9-2416-42A2E87B6510}"/>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2DF58EF3-1B4D-31B9-F279-E63F967DF441}"/>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B0057CCE-3BC8-6EF2-6A14-704F298C1151}"/>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346705659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Image2</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16mm 250D</a:t>
            </a:r>
          </a:p>
          <a:p>
            <a:pPr lvl="1"/>
            <a:r>
              <a:rPr lang="en-US" sz="3200" dirty="0">
                <a:sym typeface="Poppins"/>
              </a:rPr>
              <a:t>The output of frequency-based film grain modeling + synthesis is too heavy.</a:t>
            </a:r>
          </a:p>
          <a:p>
            <a:pPr lvl="1"/>
            <a:r>
              <a:rPr lang="en-US" sz="3200" dirty="0">
                <a:sym typeface="Poppins"/>
              </a:rPr>
              <a:t>The b</a:t>
            </a:r>
            <a:r>
              <a:rPr lang="en-US" sz="3200" dirty="0"/>
              <a:t>est synthesis result selected by the metric SFGA is quite similar to the ground-truth.</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19</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5B51D03F-9AEB-0B18-EC56-176F6AFF7557}"/>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34A495FB-129A-4D44-3FC3-694C176FBA1C}"/>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67BB1A5F-FFF0-BBF3-52D4-64F39D0D5DCD}"/>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81476700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Title and Short Text"/>
          <p:cNvSpPr txBox="1">
            <a:spLocks noGrp="1"/>
          </p:cNvSpPr>
          <p:nvPr>
            <p:ph type="title"/>
          </p:nvPr>
        </p:nvSpPr>
        <p:spPr>
          <a:prstGeom prst="rect">
            <a:avLst/>
          </a:prstGeom>
        </p:spPr>
        <p:txBody>
          <a:bodyPr/>
          <a:lstStyle/>
          <a:p>
            <a:r>
              <a:rPr lang="en-US" dirty="0"/>
              <a:t>Outline</a:t>
            </a:r>
            <a:endParaRPr dirty="0"/>
          </a:p>
        </p:txBody>
      </p:sp>
      <p:sp>
        <p:nvSpPr>
          <p:cNvPr id="93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a:t>
            </a:fld>
            <a:endParaRPr/>
          </a:p>
        </p:txBody>
      </p:sp>
      <p:sp>
        <p:nvSpPr>
          <p:cNvPr id="5" name="Agenda topics…">
            <a:extLst>
              <a:ext uri="{FF2B5EF4-FFF2-40B4-BE49-F238E27FC236}">
                <a16:creationId xmlns:a16="http://schemas.microsoft.com/office/drawing/2014/main" id="{FFBE9C50-CB22-B111-1A39-55E4BA779B2E}"/>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a:t>Background</a:t>
            </a:r>
          </a:p>
          <a:p>
            <a:r>
              <a:rPr lang="en-US" dirty="0"/>
              <a:t>Capability of frequency-based film grain synthesis</a:t>
            </a:r>
          </a:p>
          <a:p>
            <a:r>
              <a:rPr lang="en-US" dirty="0"/>
              <a:t>Conclusion</a:t>
            </a:r>
            <a:endParaRPr dirty="0"/>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 xmlns:m="http://schemas.openxmlformats.org/officeDocument/2006/math" xmlns:a14="http://schemas.microsoft.com/office/drawing/2010/main">
      <p:transition spd="fast">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Results – Image2</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Preset: 35mm</a:t>
            </a:r>
          </a:p>
          <a:p>
            <a:pPr lvl="1"/>
            <a:r>
              <a:rPr lang="en-US" sz="3200" dirty="0">
                <a:sym typeface="Poppins"/>
              </a:rPr>
              <a:t>The output of frequency-based film grain modeling + synthesis is too heavy.</a:t>
            </a:r>
          </a:p>
          <a:p>
            <a:pPr lvl="1"/>
            <a:r>
              <a:rPr lang="en-US" sz="3200" dirty="0">
                <a:sym typeface="Poppins"/>
              </a:rPr>
              <a:t>The b</a:t>
            </a:r>
            <a:r>
              <a:rPr lang="en-US" sz="3200" dirty="0"/>
              <a:t>est synthesis result selected by the metric SFGA is quite similar to the ground-truth.</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20</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D6CFD427-494B-4762-79FD-7C08BA57B170}"/>
              </a:ext>
            </a:extLst>
          </p:cNvPr>
          <p:cNvSpPr txBox="1"/>
          <p:nvPr/>
        </p:nvSpPr>
        <p:spPr>
          <a:xfrm>
            <a:off x="2547436" y="12082062"/>
            <a:ext cx="482112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generated by Davinci</a:t>
            </a:r>
          </a:p>
        </p:txBody>
      </p:sp>
      <p:sp>
        <p:nvSpPr>
          <p:cNvPr id="4" name="TextBox 3">
            <a:extLst>
              <a:ext uri="{FF2B5EF4-FFF2-40B4-BE49-F238E27FC236}">
                <a16:creationId xmlns:a16="http://schemas.microsoft.com/office/drawing/2014/main" id="{DE4D16A8-BCD0-8BDE-571F-D1AC7D773921}"/>
              </a:ext>
            </a:extLst>
          </p:cNvPr>
          <p:cNvSpPr txBox="1"/>
          <p:nvPr/>
        </p:nvSpPr>
        <p:spPr>
          <a:xfrm>
            <a:off x="8355259" y="12081925"/>
            <a:ext cx="663649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based film grain modeling + synthesis</a:t>
            </a:r>
          </a:p>
        </p:txBody>
      </p:sp>
      <p:sp>
        <p:nvSpPr>
          <p:cNvPr id="6" name="TextBox 5">
            <a:extLst>
              <a:ext uri="{FF2B5EF4-FFF2-40B4-BE49-F238E27FC236}">
                <a16:creationId xmlns:a16="http://schemas.microsoft.com/office/drawing/2014/main" id="{1C56DAB1-C003-9EE4-B3E7-737063730B0F}"/>
              </a:ext>
            </a:extLst>
          </p:cNvPr>
          <p:cNvSpPr txBox="1"/>
          <p:nvPr/>
        </p:nvSpPr>
        <p:spPr>
          <a:xfrm>
            <a:off x="14899607" y="12081925"/>
            <a:ext cx="6978818"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Best synthesis result selected by the metric SFGA in JVET-AF0209 </a:t>
            </a:r>
          </a:p>
        </p:txBody>
      </p:sp>
    </p:spTree>
    <p:extLst>
      <p:ext uri="{BB962C8B-B14F-4D97-AF65-F5344CB8AC3E}">
        <p14:creationId xmlns:p14="http://schemas.microsoft.com/office/powerpoint/2010/main" val="323610884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Conclusion</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1842506" cy="8763000"/>
          </a:xfrm>
          <a:prstGeom prst="rect">
            <a:avLst/>
          </a:prstGeom>
        </p:spPr>
        <p:txBody>
          <a:bodyPr>
            <a:normAutofit/>
          </a:bodyPr>
          <a:lstStyle/>
          <a:p>
            <a:r>
              <a:rPr lang="en-HK" sz="3200" b="1" dirty="0"/>
              <a:t>In most cases, we can find a suitable film grain model for film grain synthesis, which means the capability of film grain SEI message and synthesis is sufficient.</a:t>
            </a:r>
            <a:endParaRPr lang="en-US" sz="3200" b="1" dirty="0">
              <a:sym typeface="Poppins"/>
            </a:endParaRPr>
          </a:p>
          <a:p>
            <a:r>
              <a:rPr lang="en-US" sz="3200" b="1" dirty="0">
                <a:sym typeface="Poppins"/>
              </a:rPr>
              <a:t>In the current film grain synthesis framework, the film grain modeling highly constraints the performance of film grain synthesis.</a:t>
            </a:r>
          </a:p>
          <a:p>
            <a:r>
              <a:rPr lang="en-US" sz="3200" b="1" dirty="0">
                <a:sym typeface="Poppins"/>
              </a:rPr>
              <a:t>The proposed metric SFGA in JVET-AF0209 can help to fine-tune the film grain models.</a:t>
            </a:r>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21</a:t>
            </a:fld>
            <a:endParaRPr/>
          </a:p>
        </p:txBody>
      </p:sp>
    </p:spTree>
    <p:extLst>
      <p:ext uri="{BB962C8B-B14F-4D97-AF65-F5344CB8AC3E}">
        <p14:creationId xmlns:p14="http://schemas.microsoft.com/office/powerpoint/2010/main" val="27686464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 name="Tables, Diagrams,…"/>
          <p:cNvSpPr txBox="1">
            <a:spLocks noGrp="1"/>
          </p:cNvSpPr>
          <p:nvPr>
            <p:ph type="title"/>
          </p:nvPr>
        </p:nvSpPr>
        <p:spPr>
          <a:prstGeom prst="rect">
            <a:avLst/>
          </a:prstGeom>
        </p:spPr>
        <p:txBody>
          <a:bodyPr/>
          <a:lstStyle/>
          <a:p>
            <a:r>
              <a:rPr lang="en-US" dirty="0"/>
              <a:t>Thank you</a:t>
            </a:r>
            <a:endParaRPr dirty="0"/>
          </a:p>
        </p:txBody>
      </p:sp>
      <p:sp>
        <p:nvSpPr>
          <p:cNvPr id="104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22</a:t>
            </a:fld>
            <a:endParaRP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 xmlns:m="http://schemas.openxmlformats.org/officeDocument/2006/math" xmlns:a14="http://schemas.microsoft.com/office/drawing/2010/main">
      <p:transition spd="fast">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a:t>Background</a:t>
            </a:r>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a:t>
            </a:fld>
            <a:endParaRP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 xmlns:m="http://schemas.openxmlformats.org/officeDocument/2006/math" xmlns:a14="http://schemas.microsoft.com/office/drawing/2010/main">
      <p:transition spd="fast">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Findings during the subjective viewing</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HK" sz="3200" b="1" dirty="0"/>
              <a:t>For finer-grained film grain (</a:t>
            </a:r>
            <a:r>
              <a:rPr lang="en-HK" sz="3200" b="1" dirty="0" err="1"/>
              <a:t>Preset</a:t>
            </a:r>
            <a:r>
              <a:rPr lang="en-HK" sz="3200" b="1" dirty="0"/>
              <a:t> 16mm250D and 35mm), it is challenging for the frequency model to generate film</a:t>
            </a:r>
            <a:r>
              <a:rPr lang="zh-CN" altLang="en-US" sz="3200" b="1" dirty="0"/>
              <a:t> </a:t>
            </a:r>
            <a:r>
              <a:rPr lang="en-US" altLang="zh-CN" sz="3200" b="1" dirty="0"/>
              <a:t>grain </a:t>
            </a:r>
            <a:r>
              <a:rPr lang="en-HK" sz="3200" b="1" dirty="0"/>
              <a:t>effectively.</a:t>
            </a:r>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4</a:t>
            </a:fld>
            <a:endParaRPr/>
          </a:p>
        </p:txBody>
      </p:sp>
      <p:pic>
        <p:nvPicPr>
          <p:cNvPr id="2" name="Picture 1">
            <a:extLst>
              <a:ext uri="{FF2B5EF4-FFF2-40B4-BE49-F238E27FC236}">
                <a16:creationId xmlns:a16="http://schemas.microsoft.com/office/drawing/2014/main" id="{72F88203-A8D8-1EDA-4367-355215721BD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3" name="Picture 2">
            <a:extLst>
              <a:ext uri="{FF2B5EF4-FFF2-40B4-BE49-F238E27FC236}">
                <a16:creationId xmlns:a16="http://schemas.microsoft.com/office/drawing/2014/main" id="{DADA8A3B-E2CA-5EE3-5A91-C90AD9F9D3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5" name="TextBox 4">
            <a:extLst>
              <a:ext uri="{FF2B5EF4-FFF2-40B4-BE49-F238E27FC236}">
                <a16:creationId xmlns:a16="http://schemas.microsoft.com/office/drawing/2014/main" id="{479AAE72-AF39-1C00-58ED-81CFD63873EC}"/>
              </a:ext>
            </a:extLst>
          </p:cNvPr>
          <p:cNvSpPr txBox="1"/>
          <p:nvPr/>
        </p:nvSpPr>
        <p:spPr>
          <a:xfrm>
            <a:off x="2345746" y="12096651"/>
            <a:ext cx="5224507"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by Davinci preset 35mm</a:t>
            </a:r>
          </a:p>
        </p:txBody>
      </p:sp>
      <p:pic>
        <p:nvPicPr>
          <p:cNvPr id="6" name="Picture 5">
            <a:extLst>
              <a:ext uri="{FF2B5EF4-FFF2-40B4-BE49-F238E27FC236}">
                <a16:creationId xmlns:a16="http://schemas.microsoft.com/office/drawing/2014/main" id="{2500C2C5-F9B1-2396-09BA-332E7743395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sp>
        <p:nvSpPr>
          <p:cNvPr id="7" name="TextBox 6">
            <a:extLst>
              <a:ext uri="{FF2B5EF4-FFF2-40B4-BE49-F238E27FC236}">
                <a16:creationId xmlns:a16="http://schemas.microsoft.com/office/drawing/2014/main" id="{2368E341-FE07-0E79-85FE-0FCD3F7489F9}"/>
              </a:ext>
            </a:extLst>
          </p:cNvPr>
          <p:cNvSpPr txBox="1"/>
          <p:nvPr/>
        </p:nvSpPr>
        <p:spPr>
          <a:xfrm>
            <a:off x="10317288" y="12100365"/>
            <a:ext cx="374942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model synthesis</a:t>
            </a:r>
          </a:p>
        </p:txBody>
      </p:sp>
      <p:sp>
        <p:nvSpPr>
          <p:cNvPr id="8" name="TextBox 7">
            <a:extLst>
              <a:ext uri="{FF2B5EF4-FFF2-40B4-BE49-F238E27FC236}">
                <a16:creationId xmlns:a16="http://schemas.microsoft.com/office/drawing/2014/main" id="{BA900E01-3937-DC56-B2A8-95D116BB28CF}"/>
              </a:ext>
            </a:extLst>
          </p:cNvPr>
          <p:cNvSpPr txBox="1"/>
          <p:nvPr/>
        </p:nvSpPr>
        <p:spPr>
          <a:xfrm>
            <a:off x="17033068" y="12096650"/>
            <a:ext cx="271189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AR model synthesis</a:t>
            </a:r>
          </a:p>
        </p:txBody>
      </p:sp>
    </p:spTree>
    <p:extLst>
      <p:ext uri="{BB962C8B-B14F-4D97-AF65-F5344CB8AC3E}">
        <p14:creationId xmlns:p14="http://schemas.microsoft.com/office/powerpoint/2010/main" val="129235813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Findings during the subjective viewing</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HK" sz="3200" b="1" dirty="0"/>
              <a:t>For coarser-grained film grain (</a:t>
            </a:r>
            <a:r>
              <a:rPr lang="en-HK" sz="3200" b="1" dirty="0" err="1"/>
              <a:t>Preset</a:t>
            </a:r>
            <a:r>
              <a:rPr lang="en-HK" sz="3200" b="1" dirty="0"/>
              <a:t> 8mm 250D and 8mm 500T), the AR model struggles to generate film grain effectively.</a:t>
            </a:r>
            <a:endParaRPr lang="en-US" sz="3200" b="1" dirty="0">
              <a:sym typeface="Poppins"/>
            </a:endParaRP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5</a:t>
            </a:fld>
            <a:endParaRPr/>
          </a:p>
        </p:txBody>
      </p:sp>
      <p:pic>
        <p:nvPicPr>
          <p:cNvPr id="3" name="Picture 2">
            <a:extLst>
              <a:ext uri="{FF2B5EF4-FFF2-40B4-BE49-F238E27FC236}">
                <a16:creationId xmlns:a16="http://schemas.microsoft.com/office/drawing/2014/main" id="{1C006F53-4A84-C068-8D08-B4AD3C97A2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18000" y="5512069"/>
            <a:ext cx="6480000" cy="6480000"/>
          </a:xfrm>
          <a:prstGeom prst="rect">
            <a:avLst/>
          </a:prstGeom>
        </p:spPr>
      </p:pic>
      <p:pic>
        <p:nvPicPr>
          <p:cNvPr id="5" name="Picture 4">
            <a:extLst>
              <a:ext uri="{FF2B5EF4-FFF2-40B4-BE49-F238E27FC236}">
                <a16:creationId xmlns:a16="http://schemas.microsoft.com/office/drawing/2014/main" id="{6466BD35-8961-46C9-933C-5B31673E64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49016" y="5512069"/>
            <a:ext cx="6480000" cy="6480000"/>
          </a:xfrm>
          <a:prstGeom prst="rect">
            <a:avLst/>
          </a:prstGeom>
        </p:spPr>
      </p:pic>
      <p:pic>
        <p:nvPicPr>
          <p:cNvPr id="7" name="Picture 6">
            <a:extLst>
              <a:ext uri="{FF2B5EF4-FFF2-40B4-BE49-F238E27FC236}">
                <a16:creationId xmlns:a16="http://schemas.microsoft.com/office/drawing/2014/main" id="{AD4AC65F-EFC9-FF9C-929E-C07C23CFC8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33508" y="5512069"/>
            <a:ext cx="6480000" cy="6480000"/>
          </a:xfrm>
          <a:prstGeom prst="rect">
            <a:avLst/>
          </a:prstGeom>
        </p:spPr>
      </p:pic>
      <p:sp>
        <p:nvSpPr>
          <p:cNvPr id="2" name="TextBox 1">
            <a:extLst>
              <a:ext uri="{FF2B5EF4-FFF2-40B4-BE49-F238E27FC236}">
                <a16:creationId xmlns:a16="http://schemas.microsoft.com/office/drawing/2014/main" id="{023FE8D9-69BA-91B8-74C7-5F38E2A570E7}"/>
              </a:ext>
            </a:extLst>
          </p:cNvPr>
          <p:cNvSpPr txBox="1"/>
          <p:nvPr/>
        </p:nvSpPr>
        <p:spPr>
          <a:xfrm>
            <a:off x="2060187" y="12096649"/>
            <a:ext cx="579562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Ground-truth by Davinci preset 8mm 500T</a:t>
            </a:r>
          </a:p>
        </p:txBody>
      </p:sp>
      <p:sp>
        <p:nvSpPr>
          <p:cNvPr id="4" name="TextBox 3">
            <a:extLst>
              <a:ext uri="{FF2B5EF4-FFF2-40B4-BE49-F238E27FC236}">
                <a16:creationId xmlns:a16="http://schemas.microsoft.com/office/drawing/2014/main" id="{C5F37AA1-B1B2-4C2F-FCE5-05FD8D26AEFA}"/>
              </a:ext>
            </a:extLst>
          </p:cNvPr>
          <p:cNvSpPr txBox="1"/>
          <p:nvPr/>
        </p:nvSpPr>
        <p:spPr>
          <a:xfrm>
            <a:off x="10317288" y="12100365"/>
            <a:ext cx="374942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Frequency model synthesis</a:t>
            </a:r>
          </a:p>
        </p:txBody>
      </p:sp>
      <p:sp>
        <p:nvSpPr>
          <p:cNvPr id="6" name="TextBox 5">
            <a:extLst>
              <a:ext uri="{FF2B5EF4-FFF2-40B4-BE49-F238E27FC236}">
                <a16:creationId xmlns:a16="http://schemas.microsoft.com/office/drawing/2014/main" id="{CF17C119-DB65-AF44-E780-15EC0944DE47}"/>
              </a:ext>
            </a:extLst>
          </p:cNvPr>
          <p:cNvSpPr txBox="1"/>
          <p:nvPr/>
        </p:nvSpPr>
        <p:spPr>
          <a:xfrm>
            <a:off x="17033068" y="12096650"/>
            <a:ext cx="271189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AR model synthesis</a:t>
            </a:r>
          </a:p>
        </p:txBody>
      </p:sp>
    </p:spTree>
    <p:extLst>
      <p:ext uri="{BB962C8B-B14F-4D97-AF65-F5344CB8AC3E}">
        <p14:creationId xmlns:p14="http://schemas.microsoft.com/office/powerpoint/2010/main" val="2248910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What</a:t>
            </a:r>
            <a:r>
              <a:rPr lang="zh-CN" altLang="en-US" dirty="0"/>
              <a:t> </a:t>
            </a:r>
            <a:r>
              <a:rPr lang="en-US" altLang="zh-CN" dirty="0"/>
              <a:t>is</a:t>
            </a:r>
            <a:r>
              <a:rPr lang="zh-CN" altLang="en-US" dirty="0"/>
              <a:t> </a:t>
            </a:r>
            <a:r>
              <a:rPr lang="en-US" altLang="zh-CN" dirty="0"/>
              <a:t>the</a:t>
            </a:r>
            <a:r>
              <a:rPr lang="zh-CN" altLang="en-US" dirty="0"/>
              <a:t> </a:t>
            </a:r>
            <a:r>
              <a:rPr lang="en-HK" dirty="0"/>
              <a:t>bottleneck of</a:t>
            </a:r>
            <a:r>
              <a:rPr lang="zh-CN" altLang="en-US" dirty="0"/>
              <a:t> </a:t>
            </a:r>
            <a:r>
              <a:rPr lang="en-US" altLang="zh-CN" dirty="0"/>
              <a:t>the film grain framework?</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HK" sz="3200" b="1" dirty="0">
                <a:sym typeface="Poppins"/>
              </a:rPr>
              <a:t>Film grain modelling ? </a:t>
            </a:r>
          </a:p>
          <a:p>
            <a:r>
              <a:rPr lang="en-HK" sz="3200" b="1" dirty="0">
                <a:sym typeface="Poppins"/>
              </a:rPr>
              <a:t>Film grain synthesis ? </a:t>
            </a:r>
            <a:r>
              <a:rPr lang="en-HK" sz="3200" b="1" dirty="0">
                <a:sym typeface="Wingdings" pitchFamily="2" charset="2"/>
              </a:rPr>
              <a:t> </a:t>
            </a:r>
            <a:r>
              <a:rPr lang="en-HK" sz="3200" b="1" dirty="0"/>
              <a:t>Exploring the capability of frequency-based film grain synthesis</a:t>
            </a:r>
            <a:endParaRPr lang="en-US" sz="3200" b="1"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sp>
        <p:nvSpPr>
          <p:cNvPr id="8" name="Rounded Rectangle 7">
            <a:extLst>
              <a:ext uri="{FF2B5EF4-FFF2-40B4-BE49-F238E27FC236}">
                <a16:creationId xmlns:a16="http://schemas.microsoft.com/office/drawing/2014/main" id="{D91D9D4F-F399-68F1-EC58-C173FFD92E01}"/>
              </a:ext>
            </a:extLst>
          </p:cNvPr>
          <p:cNvSpPr/>
          <p:nvPr/>
        </p:nvSpPr>
        <p:spPr>
          <a:xfrm>
            <a:off x="7297270" y="6905825"/>
            <a:ext cx="3361765" cy="1837765"/>
          </a:xfrm>
          <a:prstGeom prst="round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9" name="TextBox 8">
            <a:extLst>
              <a:ext uri="{FF2B5EF4-FFF2-40B4-BE49-F238E27FC236}">
                <a16:creationId xmlns:a16="http://schemas.microsoft.com/office/drawing/2014/main" id="{2424391B-742F-87A3-9FF0-A1641BC7F5B9}"/>
              </a:ext>
            </a:extLst>
          </p:cNvPr>
          <p:cNvSpPr txBox="1"/>
          <p:nvPr/>
        </p:nvSpPr>
        <p:spPr>
          <a:xfrm>
            <a:off x="7579658" y="7237431"/>
            <a:ext cx="2796988" cy="1188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3200" b="1" dirty="0">
                <a:solidFill>
                  <a:srgbClr val="1A074F"/>
                </a:solidFill>
                <a:sym typeface="Poppins"/>
              </a:rPr>
              <a:t>Film grain modeling</a:t>
            </a:r>
            <a:endParaRPr lang="en-US" sz="3200" dirty="0">
              <a:solidFill>
                <a:srgbClr val="1A074F"/>
              </a:solidFill>
            </a:endParaRPr>
          </a:p>
        </p:txBody>
      </p:sp>
      <p:sp>
        <p:nvSpPr>
          <p:cNvPr id="10" name="Rounded Rectangle 9">
            <a:extLst>
              <a:ext uri="{FF2B5EF4-FFF2-40B4-BE49-F238E27FC236}">
                <a16:creationId xmlns:a16="http://schemas.microsoft.com/office/drawing/2014/main" id="{BCBD94B5-D215-0DD9-252A-1BD3114F33F4}"/>
              </a:ext>
            </a:extLst>
          </p:cNvPr>
          <p:cNvSpPr/>
          <p:nvPr/>
        </p:nvSpPr>
        <p:spPr>
          <a:xfrm>
            <a:off x="13240870" y="6905825"/>
            <a:ext cx="3361765" cy="1837765"/>
          </a:xfrm>
          <a:prstGeom prst="round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11" name="TextBox 10">
            <a:extLst>
              <a:ext uri="{FF2B5EF4-FFF2-40B4-BE49-F238E27FC236}">
                <a16:creationId xmlns:a16="http://schemas.microsoft.com/office/drawing/2014/main" id="{C6326D15-1C47-094E-4989-8BF683163ECC}"/>
              </a:ext>
            </a:extLst>
          </p:cNvPr>
          <p:cNvSpPr txBox="1"/>
          <p:nvPr/>
        </p:nvSpPr>
        <p:spPr>
          <a:xfrm>
            <a:off x="13523258" y="7237431"/>
            <a:ext cx="2796988" cy="1188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3200" b="1" dirty="0">
                <a:solidFill>
                  <a:srgbClr val="1A074F"/>
                </a:solidFill>
                <a:sym typeface="Poppins"/>
              </a:rPr>
              <a:t>Film grain synthesis</a:t>
            </a:r>
            <a:endParaRPr lang="en-US" sz="3200" dirty="0">
              <a:solidFill>
                <a:srgbClr val="1A074F"/>
              </a:solidFill>
            </a:endParaRPr>
          </a:p>
        </p:txBody>
      </p:sp>
      <p:cxnSp>
        <p:nvCxnSpPr>
          <p:cNvPr id="12" name="Straight Arrow Connector 11">
            <a:extLst>
              <a:ext uri="{FF2B5EF4-FFF2-40B4-BE49-F238E27FC236}">
                <a16:creationId xmlns:a16="http://schemas.microsoft.com/office/drawing/2014/main" id="{6870F230-CF6B-E53B-6A8A-28056C65E525}"/>
              </a:ext>
            </a:extLst>
          </p:cNvPr>
          <p:cNvCxnSpPr>
            <a:cxnSpLocks/>
          </p:cNvCxnSpPr>
          <p:nvPr/>
        </p:nvCxnSpPr>
        <p:spPr>
          <a:xfrm>
            <a:off x="3926541" y="8483703"/>
            <a:ext cx="337072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D1989274-38D5-9D15-E31A-351BB21EFC4D}"/>
              </a:ext>
            </a:extLst>
          </p:cNvPr>
          <p:cNvSpPr txBox="1"/>
          <p:nvPr/>
        </p:nvSpPr>
        <p:spPr>
          <a:xfrm>
            <a:off x="3287700" y="6631916"/>
            <a:ext cx="174169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Clean image</a:t>
            </a:r>
          </a:p>
        </p:txBody>
      </p:sp>
      <p:sp>
        <p:nvSpPr>
          <p:cNvPr id="14" name="TextBox 13">
            <a:extLst>
              <a:ext uri="{FF2B5EF4-FFF2-40B4-BE49-F238E27FC236}">
                <a16:creationId xmlns:a16="http://schemas.microsoft.com/office/drawing/2014/main" id="{495A1705-EB37-10B0-7C30-AFD0F79FA3FA}"/>
              </a:ext>
            </a:extLst>
          </p:cNvPr>
          <p:cNvSpPr txBox="1"/>
          <p:nvPr/>
        </p:nvSpPr>
        <p:spPr>
          <a:xfrm>
            <a:off x="3287700" y="7824707"/>
            <a:ext cx="3706143"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Ground-truth</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 grainy image</a:t>
            </a:r>
          </a:p>
        </p:txBody>
      </p:sp>
      <p:cxnSp>
        <p:nvCxnSpPr>
          <p:cNvPr id="15" name="Straight Arrow Connector 14">
            <a:extLst>
              <a:ext uri="{FF2B5EF4-FFF2-40B4-BE49-F238E27FC236}">
                <a16:creationId xmlns:a16="http://schemas.microsoft.com/office/drawing/2014/main" id="{3B56350D-363F-0A79-AA71-9B39F716214A}"/>
              </a:ext>
            </a:extLst>
          </p:cNvPr>
          <p:cNvCxnSpPr>
            <a:cxnSpLocks/>
            <a:stCxn id="8" idx="3"/>
            <a:endCxn id="10" idx="1"/>
          </p:cNvCxnSpPr>
          <p:nvPr/>
        </p:nvCxnSpPr>
        <p:spPr>
          <a:xfrm>
            <a:off x="10659035" y="7824708"/>
            <a:ext cx="2581835"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6" name="TextBox 15">
            <a:extLst>
              <a:ext uri="{FF2B5EF4-FFF2-40B4-BE49-F238E27FC236}">
                <a16:creationId xmlns:a16="http://schemas.microsoft.com/office/drawing/2014/main" id="{7EB761DE-38FD-354A-7CF0-6A80E81F099C}"/>
              </a:ext>
            </a:extLst>
          </p:cNvPr>
          <p:cNvSpPr txBox="1"/>
          <p:nvPr/>
        </p:nvSpPr>
        <p:spPr>
          <a:xfrm>
            <a:off x="10763347" y="7157858"/>
            <a:ext cx="235500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Film grain model</a:t>
            </a:r>
          </a:p>
        </p:txBody>
      </p:sp>
      <p:cxnSp>
        <p:nvCxnSpPr>
          <p:cNvPr id="17" name="Straight Arrow Connector 16">
            <a:extLst>
              <a:ext uri="{FF2B5EF4-FFF2-40B4-BE49-F238E27FC236}">
                <a16:creationId xmlns:a16="http://schemas.microsoft.com/office/drawing/2014/main" id="{701AEEB9-7DAB-C71D-AF2F-66EE037EF51D}"/>
              </a:ext>
            </a:extLst>
          </p:cNvPr>
          <p:cNvCxnSpPr/>
          <p:nvPr/>
        </p:nvCxnSpPr>
        <p:spPr>
          <a:xfrm>
            <a:off x="16602635" y="7815743"/>
            <a:ext cx="155985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8" name="TextBox 17">
            <a:extLst>
              <a:ext uri="{FF2B5EF4-FFF2-40B4-BE49-F238E27FC236}">
                <a16:creationId xmlns:a16="http://schemas.microsoft.com/office/drawing/2014/main" id="{34AF4A92-22BD-2A5C-EB2F-E50DD13799EE}"/>
              </a:ext>
            </a:extLst>
          </p:cNvPr>
          <p:cNvSpPr txBox="1"/>
          <p:nvPr/>
        </p:nvSpPr>
        <p:spPr>
          <a:xfrm>
            <a:off x="17031446" y="7183819"/>
            <a:ext cx="247253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Test grainy</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 image</a:t>
            </a:r>
          </a:p>
        </p:txBody>
      </p:sp>
      <p:cxnSp>
        <p:nvCxnSpPr>
          <p:cNvPr id="19" name="Straight Arrow Connector 18">
            <a:extLst>
              <a:ext uri="{FF2B5EF4-FFF2-40B4-BE49-F238E27FC236}">
                <a16:creationId xmlns:a16="http://schemas.microsoft.com/office/drawing/2014/main" id="{447EEC4E-E2AC-F6F8-AD60-1FEE58190732}"/>
              </a:ext>
            </a:extLst>
          </p:cNvPr>
          <p:cNvCxnSpPr>
            <a:cxnSpLocks/>
          </p:cNvCxnSpPr>
          <p:nvPr/>
        </p:nvCxnSpPr>
        <p:spPr>
          <a:xfrm>
            <a:off x="3926541" y="7372080"/>
            <a:ext cx="337072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20" name="Elbow Connector 19">
            <a:extLst>
              <a:ext uri="{FF2B5EF4-FFF2-40B4-BE49-F238E27FC236}">
                <a16:creationId xmlns:a16="http://schemas.microsoft.com/office/drawing/2014/main" id="{FCB02533-E9D6-E9B3-018D-2AD1A8569A45}"/>
              </a:ext>
            </a:extLst>
          </p:cNvPr>
          <p:cNvCxnSpPr>
            <a:endCxn id="10" idx="0"/>
          </p:cNvCxnSpPr>
          <p:nvPr/>
        </p:nvCxnSpPr>
        <p:spPr>
          <a:xfrm flipV="1">
            <a:off x="6257365" y="6905825"/>
            <a:ext cx="8664388" cy="466255"/>
          </a:xfrm>
          <a:prstGeom prst="bentConnector4">
            <a:avLst>
              <a:gd name="adj1" fmla="val 155"/>
              <a:gd name="adj2" fmla="val 308614"/>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1649250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a:t>Capability of frequency-based film grain synthesis</a:t>
            </a:r>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7</a:t>
            </a:fld>
            <a:endParaRPr/>
          </a:p>
        </p:txBody>
      </p:sp>
    </p:spTree>
    <p:extLst>
      <p:ext uri="{BB962C8B-B14F-4D97-AF65-F5344CB8AC3E}">
        <p14:creationId xmlns:p14="http://schemas.microsoft.com/office/powerpoint/2010/main" val="11272487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Test method</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Step 1. Select the clean and ground-truth images (5 flat regions, and 5 presets for each region).</a:t>
            </a:r>
          </a:p>
          <a:p>
            <a:endParaRPr lang="en-US" sz="3200" b="1" dirty="0">
              <a:sym typeface="Poppins"/>
            </a:endParaRPr>
          </a:p>
          <a:p>
            <a:endParaRPr lang="en-US" sz="3200" b="1" dirty="0">
              <a:sym typeface="Poppins"/>
            </a:endParaRPr>
          </a:p>
          <a:p>
            <a:endParaRPr lang="en-US" sz="3200" b="1" dirty="0">
              <a:sym typeface="Poppins"/>
            </a:endParaRPr>
          </a:p>
          <a:p>
            <a:pPr marL="0" indent="0">
              <a:buNone/>
            </a:pPr>
            <a:endParaRPr lang="en-US" sz="3200" b="1" dirty="0">
              <a:sym typeface="Poppins"/>
            </a:endParaRPr>
          </a:p>
          <a:p>
            <a:endParaRPr lang="en-US" sz="3200" b="1" dirty="0">
              <a:sym typeface="Poppins"/>
            </a:endParaRPr>
          </a:p>
          <a:p>
            <a:r>
              <a:rPr lang="en-US" sz="3200" b="1" dirty="0">
                <a:sym typeface="Poppins"/>
              </a:rPr>
              <a:t>Step 2. Conduct the frequency-based film grain modeling and synthesis.</a:t>
            </a: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8</a:t>
            </a:fld>
            <a:endParaRPr/>
          </a:p>
        </p:txBody>
      </p:sp>
      <p:pic>
        <p:nvPicPr>
          <p:cNvPr id="12" name="Picture 11">
            <a:extLst>
              <a:ext uri="{FF2B5EF4-FFF2-40B4-BE49-F238E27FC236}">
                <a16:creationId xmlns:a16="http://schemas.microsoft.com/office/drawing/2014/main" id="{D86C4304-1C62-51BA-EE6F-B910841242D8}"/>
              </a:ext>
            </a:extLst>
          </p:cNvPr>
          <p:cNvPicPr>
            <a:picLocks noChangeAspect="1"/>
          </p:cNvPicPr>
          <p:nvPr/>
        </p:nvPicPr>
        <p:blipFill>
          <a:blip r:embed="rId3"/>
          <a:stretch>
            <a:fillRect/>
          </a:stretch>
        </p:blipFill>
        <p:spPr>
          <a:xfrm>
            <a:off x="4011207" y="8643895"/>
            <a:ext cx="14093736" cy="2443057"/>
          </a:xfrm>
          <a:prstGeom prst="rect">
            <a:avLst/>
          </a:prstGeom>
        </p:spPr>
      </p:pic>
      <p:pic>
        <p:nvPicPr>
          <p:cNvPr id="13" name="Picture 12">
            <a:extLst>
              <a:ext uri="{FF2B5EF4-FFF2-40B4-BE49-F238E27FC236}">
                <a16:creationId xmlns:a16="http://schemas.microsoft.com/office/drawing/2014/main" id="{9626D47C-10C0-A432-5698-37950ACE9D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746" y="4586318"/>
            <a:ext cx="2160000" cy="2160000"/>
          </a:xfrm>
          <a:prstGeom prst="rect">
            <a:avLst/>
          </a:prstGeom>
        </p:spPr>
      </p:pic>
      <p:pic>
        <p:nvPicPr>
          <p:cNvPr id="14" name="Picture 13">
            <a:extLst>
              <a:ext uri="{FF2B5EF4-FFF2-40B4-BE49-F238E27FC236}">
                <a16:creationId xmlns:a16="http://schemas.microsoft.com/office/drawing/2014/main" id="{26E12A48-3B54-1D66-BA80-D3FDD00E65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1912" y="4586318"/>
            <a:ext cx="2160000" cy="2160000"/>
          </a:xfrm>
          <a:prstGeom prst="rect">
            <a:avLst/>
          </a:prstGeom>
        </p:spPr>
      </p:pic>
      <p:pic>
        <p:nvPicPr>
          <p:cNvPr id="15" name="Picture 14">
            <a:extLst>
              <a:ext uri="{FF2B5EF4-FFF2-40B4-BE49-F238E27FC236}">
                <a16:creationId xmlns:a16="http://schemas.microsoft.com/office/drawing/2014/main" id="{6B67BA5A-876B-0F95-279A-D09AA91302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04078" y="4586318"/>
            <a:ext cx="2160000" cy="2160000"/>
          </a:xfrm>
          <a:prstGeom prst="rect">
            <a:avLst/>
          </a:prstGeom>
        </p:spPr>
      </p:pic>
      <p:pic>
        <p:nvPicPr>
          <p:cNvPr id="16" name="Picture 15">
            <a:extLst>
              <a:ext uri="{FF2B5EF4-FFF2-40B4-BE49-F238E27FC236}">
                <a16:creationId xmlns:a16="http://schemas.microsoft.com/office/drawing/2014/main" id="{59DA92C8-2F95-767E-00AD-BADCB8FF4B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26244" y="4586318"/>
            <a:ext cx="2160000" cy="2160000"/>
          </a:xfrm>
          <a:prstGeom prst="rect">
            <a:avLst/>
          </a:prstGeom>
        </p:spPr>
      </p:pic>
      <p:pic>
        <p:nvPicPr>
          <p:cNvPr id="17" name="Picture 16">
            <a:extLst>
              <a:ext uri="{FF2B5EF4-FFF2-40B4-BE49-F238E27FC236}">
                <a16:creationId xmlns:a16="http://schemas.microsoft.com/office/drawing/2014/main" id="{317E604D-8DFF-E066-39E9-9E448C897FF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748410" y="4588683"/>
            <a:ext cx="2160000" cy="2160000"/>
          </a:xfrm>
          <a:prstGeom prst="rect">
            <a:avLst/>
          </a:prstGeom>
        </p:spPr>
      </p:pic>
    </p:spTree>
    <p:extLst>
      <p:ext uri="{BB962C8B-B14F-4D97-AF65-F5344CB8AC3E}">
        <p14:creationId xmlns:p14="http://schemas.microsoft.com/office/powerpoint/2010/main" val="253096610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Test method</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lnSpcReduction="10000"/>
          </a:bodyPr>
          <a:lstStyle/>
          <a:p>
            <a:r>
              <a:rPr lang="en-US" sz="3200" b="1" dirty="0">
                <a:sym typeface="Poppins"/>
              </a:rPr>
              <a:t>Step 3. Generate multiple film grain models based on the frequency-based SEI message. </a:t>
            </a:r>
            <a:r>
              <a:rPr lang="zh-CN" altLang="en-US" sz="3200" b="1" dirty="0">
                <a:sym typeface="Poppins"/>
              </a:rPr>
              <a:t>（</a:t>
            </a:r>
            <a:r>
              <a:rPr lang="en-US" altLang="zh-CN" sz="3200" b="1" dirty="0">
                <a:sym typeface="Poppins"/>
              </a:rPr>
              <a:t>16470</a:t>
            </a:r>
            <a:r>
              <a:rPr lang="zh-CN" altLang="en-US" sz="3200" b="1" dirty="0">
                <a:sym typeface="Poppins"/>
              </a:rPr>
              <a:t> </a:t>
            </a:r>
            <a:r>
              <a:rPr lang="en-US" altLang="zh-CN" sz="3200" b="1" dirty="0">
                <a:sym typeface="Poppins"/>
              </a:rPr>
              <a:t>models</a:t>
            </a:r>
            <a:r>
              <a:rPr lang="zh-CN" altLang="en-US" sz="3200" b="1" dirty="0">
                <a:sym typeface="Poppins"/>
              </a:rPr>
              <a:t> </a:t>
            </a:r>
            <a:r>
              <a:rPr lang="en-US" altLang="zh-CN" sz="3200" b="1" dirty="0">
                <a:sym typeface="Poppins"/>
              </a:rPr>
              <a:t>in</a:t>
            </a:r>
            <a:r>
              <a:rPr lang="zh-CN" altLang="en-US" sz="3200" b="1" dirty="0">
                <a:sym typeface="Poppins"/>
              </a:rPr>
              <a:t> </a:t>
            </a:r>
            <a:r>
              <a:rPr lang="en-US" altLang="zh-CN" sz="3200" b="1" dirty="0">
                <a:sym typeface="Poppins"/>
              </a:rPr>
              <a:t>total</a:t>
            </a:r>
            <a:r>
              <a:rPr lang="zh-CN" altLang="en-US" sz="3200" b="1" dirty="0">
                <a:sym typeface="Poppins"/>
              </a:rPr>
              <a:t>）</a:t>
            </a:r>
            <a:endParaRPr lang="en-US" sz="3200" b="1" dirty="0">
              <a:sym typeface="Poppins"/>
            </a:endParaRPr>
          </a:p>
          <a:p>
            <a:pPr lvl="1"/>
            <a:r>
              <a:rPr lang="en-US" dirty="0">
                <a:sym typeface="Poppins"/>
              </a:rPr>
              <a:t>SEIFGCLog2ScaleFactor: 2, 3, 4, 5, 6, 7</a:t>
            </a:r>
          </a:p>
          <a:p>
            <a:pPr lvl="1"/>
            <a:r>
              <a:rPr lang="en-US" dirty="0">
                <a:sym typeface="Poppins"/>
              </a:rPr>
              <a:t>Strength: 0, 2, 4, 6, 8, 10, 12, 14, 22, 30, 62, 126, 254, 510, 1023</a:t>
            </a:r>
          </a:p>
          <a:p>
            <a:pPr lvl="1"/>
            <a:r>
              <a:rPr lang="en-US" dirty="0">
                <a:sym typeface="Poppins"/>
              </a:rPr>
              <a:t>Horizontal cut-off frequency: 2,3,4,5,6,7,8,9,10,11,12,13,14</a:t>
            </a:r>
          </a:p>
          <a:p>
            <a:pPr lvl="1"/>
            <a:r>
              <a:rPr lang="en-US" dirty="0">
                <a:sym typeface="Poppins"/>
              </a:rPr>
              <a:t>Vertical cut-off frequency: 2,3,4,5,6,7,8,9,10,11,12,13,14</a:t>
            </a:r>
          </a:p>
          <a:p>
            <a:r>
              <a:rPr lang="en-US" sz="3200" b="1" dirty="0">
                <a:sym typeface="Poppins"/>
              </a:rPr>
              <a:t>Step 4. Conduct frequency-based film grain synthesis using models in step 3.</a:t>
            </a: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r>
              <a:rPr lang="en-US" sz="3200" b="1" dirty="0">
                <a:sym typeface="Poppins"/>
              </a:rPr>
              <a:t>Step 5. Select the best synthesis results from step </a:t>
            </a:r>
            <a:r>
              <a:rPr lang="en-US" altLang="zh-CN" sz="3200" b="1" dirty="0">
                <a:sym typeface="Poppins"/>
              </a:rPr>
              <a:t>4</a:t>
            </a:r>
            <a:r>
              <a:rPr lang="en-US" sz="3200" b="1" dirty="0">
                <a:sym typeface="Poppins"/>
              </a:rPr>
              <a:t> by the proposed objective metrics in JVET-</a:t>
            </a:r>
            <a:r>
              <a:rPr lang="en-US" sz="3200" b="1" dirty="0" err="1">
                <a:sym typeface="Poppins"/>
              </a:rPr>
              <a:t>AFxxx</a:t>
            </a:r>
            <a:r>
              <a:rPr lang="en-US" sz="3200" b="1" dirty="0">
                <a:sym typeface="Poppins"/>
              </a:rPr>
              <a:t>.</a:t>
            </a:r>
          </a:p>
          <a:p>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9</a:t>
            </a:fld>
            <a:endParaRPr/>
          </a:p>
        </p:txBody>
      </p:sp>
      <p:sp>
        <p:nvSpPr>
          <p:cNvPr id="4" name="Rounded Rectangle 3">
            <a:extLst>
              <a:ext uri="{FF2B5EF4-FFF2-40B4-BE49-F238E27FC236}">
                <a16:creationId xmlns:a16="http://schemas.microsoft.com/office/drawing/2014/main" id="{CE443EDE-2C38-71CF-87CC-64CAEBEFA652}"/>
              </a:ext>
            </a:extLst>
          </p:cNvPr>
          <p:cNvSpPr/>
          <p:nvPr/>
        </p:nvSpPr>
        <p:spPr>
          <a:xfrm>
            <a:off x="8168086" y="8898176"/>
            <a:ext cx="3361765" cy="1837765"/>
          </a:xfrm>
          <a:prstGeom prst="round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6" name="TextBox 5">
            <a:extLst>
              <a:ext uri="{FF2B5EF4-FFF2-40B4-BE49-F238E27FC236}">
                <a16:creationId xmlns:a16="http://schemas.microsoft.com/office/drawing/2014/main" id="{97113632-2AFA-D8C2-6421-E13FAE9ED46C}"/>
              </a:ext>
            </a:extLst>
          </p:cNvPr>
          <p:cNvSpPr txBox="1"/>
          <p:nvPr/>
        </p:nvSpPr>
        <p:spPr>
          <a:xfrm>
            <a:off x="8450474" y="9229782"/>
            <a:ext cx="2796988" cy="1188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3200" b="1" dirty="0">
                <a:solidFill>
                  <a:srgbClr val="1A074F"/>
                </a:solidFill>
                <a:sym typeface="Poppins"/>
              </a:rPr>
              <a:t>Film grain synthesis</a:t>
            </a:r>
            <a:endParaRPr lang="en-US" sz="3200" dirty="0">
              <a:solidFill>
                <a:srgbClr val="1A074F"/>
              </a:solidFill>
            </a:endParaRPr>
          </a:p>
        </p:txBody>
      </p:sp>
      <p:sp>
        <p:nvSpPr>
          <p:cNvPr id="8" name="TextBox 7">
            <a:extLst>
              <a:ext uri="{FF2B5EF4-FFF2-40B4-BE49-F238E27FC236}">
                <a16:creationId xmlns:a16="http://schemas.microsoft.com/office/drawing/2014/main" id="{B65ECCAA-2784-4A64-A856-E42EED16E0D7}"/>
              </a:ext>
            </a:extLst>
          </p:cNvPr>
          <p:cNvSpPr txBox="1"/>
          <p:nvPr/>
        </p:nvSpPr>
        <p:spPr>
          <a:xfrm>
            <a:off x="10216967" y="7477400"/>
            <a:ext cx="174169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Clean image</a:t>
            </a:r>
          </a:p>
        </p:txBody>
      </p:sp>
      <p:cxnSp>
        <p:nvCxnSpPr>
          <p:cNvPr id="10" name="Straight Arrow Connector 9">
            <a:extLst>
              <a:ext uri="{FF2B5EF4-FFF2-40B4-BE49-F238E27FC236}">
                <a16:creationId xmlns:a16="http://schemas.microsoft.com/office/drawing/2014/main" id="{09E129B9-905C-306D-73DB-34D8C11B7884}"/>
              </a:ext>
            </a:extLst>
          </p:cNvPr>
          <p:cNvCxnSpPr>
            <a:cxnSpLocks/>
            <a:endCxn id="4" idx="1"/>
          </p:cNvCxnSpPr>
          <p:nvPr/>
        </p:nvCxnSpPr>
        <p:spPr>
          <a:xfrm>
            <a:off x="5586251" y="9817059"/>
            <a:ext cx="2581835"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1" name="TextBox 10">
            <a:extLst>
              <a:ext uri="{FF2B5EF4-FFF2-40B4-BE49-F238E27FC236}">
                <a16:creationId xmlns:a16="http://schemas.microsoft.com/office/drawing/2014/main" id="{A02F0E0B-758D-6135-596C-92834609EF25}"/>
              </a:ext>
            </a:extLst>
          </p:cNvPr>
          <p:cNvSpPr txBox="1"/>
          <p:nvPr/>
        </p:nvSpPr>
        <p:spPr>
          <a:xfrm>
            <a:off x="5690563" y="9150209"/>
            <a:ext cx="235500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Film grain model</a:t>
            </a:r>
          </a:p>
        </p:txBody>
      </p:sp>
      <p:cxnSp>
        <p:nvCxnSpPr>
          <p:cNvPr id="13" name="Straight Arrow Connector 12">
            <a:extLst>
              <a:ext uri="{FF2B5EF4-FFF2-40B4-BE49-F238E27FC236}">
                <a16:creationId xmlns:a16="http://schemas.microsoft.com/office/drawing/2014/main" id="{FFDBF125-09B7-2B65-78BE-D36631C49453}"/>
              </a:ext>
            </a:extLst>
          </p:cNvPr>
          <p:cNvCxnSpPr/>
          <p:nvPr/>
        </p:nvCxnSpPr>
        <p:spPr>
          <a:xfrm>
            <a:off x="11529851" y="9808094"/>
            <a:ext cx="155985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a:extLst>
              <a:ext uri="{FF2B5EF4-FFF2-40B4-BE49-F238E27FC236}">
                <a16:creationId xmlns:a16="http://schemas.microsoft.com/office/drawing/2014/main" id="{D3EE0456-8A30-32B9-25CE-0F35D151D039}"/>
              </a:ext>
            </a:extLst>
          </p:cNvPr>
          <p:cNvSpPr txBox="1"/>
          <p:nvPr/>
        </p:nvSpPr>
        <p:spPr>
          <a:xfrm>
            <a:off x="11958662" y="9176170"/>
            <a:ext cx="247253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Test grainy</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 image</a:t>
            </a:r>
          </a:p>
        </p:txBody>
      </p:sp>
      <p:cxnSp>
        <p:nvCxnSpPr>
          <p:cNvPr id="15" name="Straight Arrow Connector 14">
            <a:extLst>
              <a:ext uri="{FF2B5EF4-FFF2-40B4-BE49-F238E27FC236}">
                <a16:creationId xmlns:a16="http://schemas.microsoft.com/office/drawing/2014/main" id="{DA1AAD29-EF84-8F52-93AA-7C712A448910}"/>
              </a:ext>
            </a:extLst>
          </p:cNvPr>
          <p:cNvCxnSpPr>
            <a:cxnSpLocks/>
          </p:cNvCxnSpPr>
          <p:nvPr/>
        </p:nvCxnSpPr>
        <p:spPr>
          <a:xfrm rot="5400000">
            <a:off x="9145723" y="8118246"/>
            <a:ext cx="155985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342018552"/>
      </p:ext>
    </p:extLst>
  </p:cSld>
  <p:clrMapOvr>
    <a:masterClrMapping/>
  </p:clrMapOvr>
  <p:transition>
    <p:fade/>
  </p:transition>
</p:sld>
</file>

<file path=ppt/theme/theme1.xml><?xml version="1.0" encoding="utf-8"?>
<a:theme xmlns:a="http://schemas.openxmlformats.org/drawingml/2006/main" name="21_BasicWhite">
  <a:themeElements>
    <a:clrScheme name="21_BasicWhite">
      <a:dk1>
        <a:srgbClr val="FFFFFF"/>
      </a:dk1>
      <a:lt1>
        <a:srgbClr val="8295A8"/>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2968</TotalTime>
  <Words>1030</Words>
  <Application>Microsoft Macintosh PowerPoint</Application>
  <PresentationFormat>Custom</PresentationFormat>
  <Paragraphs>170</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InspireTWDC</vt:lpstr>
      <vt:lpstr>MultiplaneTWDC Display Regular</vt:lpstr>
      <vt:lpstr>MultiplaneTWDC Display Semi Bold</vt:lpstr>
      <vt:lpstr>Avenir Book</vt:lpstr>
      <vt:lpstr>Avenir Medium</vt:lpstr>
      <vt:lpstr>21_BasicWhite</vt:lpstr>
      <vt:lpstr>AHG13: Exploration on the Capability of Frequency-Based Film Grain Synthesis</vt:lpstr>
      <vt:lpstr>Outline</vt:lpstr>
      <vt:lpstr>Background</vt:lpstr>
      <vt:lpstr>Findings during the subjective viewing</vt:lpstr>
      <vt:lpstr>Findings during the subjective viewing</vt:lpstr>
      <vt:lpstr>What is the bottleneck of the film grain framework?</vt:lpstr>
      <vt:lpstr>Capability of frequency-based film grain synthesis</vt:lpstr>
      <vt:lpstr>Test method</vt:lpstr>
      <vt:lpstr>Test method</vt:lpstr>
      <vt:lpstr>Synthesized film grain in frequency domain</vt:lpstr>
      <vt:lpstr>Results – Image1</vt:lpstr>
      <vt:lpstr>Results – Image1</vt:lpstr>
      <vt:lpstr>Results – Image1</vt:lpstr>
      <vt:lpstr>Results – Image1</vt:lpstr>
      <vt:lpstr>Results – Image1</vt:lpstr>
      <vt:lpstr>Results – Image2</vt:lpstr>
      <vt:lpstr>Results – Image2</vt:lpstr>
      <vt:lpstr>Results – Image2</vt:lpstr>
      <vt:lpstr>Results – Image2</vt:lpstr>
      <vt:lpstr>Results – Image2</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cp:lastModifiedBy>Meng, Xuewei</cp:lastModifiedBy>
  <cp:revision>84</cp:revision>
  <dcterms:modified xsi:type="dcterms:W3CDTF">2023-10-08T09:54:02Z</dcterms:modified>
</cp:coreProperties>
</file>