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1"/>
  </p:notesMasterIdLst>
  <p:sldIdLst>
    <p:sldId id="396" r:id="rId2"/>
    <p:sldId id="399" r:id="rId3"/>
    <p:sldId id="413" r:id="rId4"/>
    <p:sldId id="418" r:id="rId5"/>
    <p:sldId id="421" r:id="rId6"/>
    <p:sldId id="419" r:id="rId7"/>
    <p:sldId id="420" r:id="rId8"/>
    <p:sldId id="412" r:id="rId9"/>
    <p:sldId id="41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298E"/>
    <a:srgbClr val="3A31A1"/>
    <a:srgbClr val="30118E"/>
    <a:srgbClr val="6274D8"/>
    <a:srgbClr val="FF7171"/>
    <a:srgbClr val="615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 autoAdjust="0"/>
    <p:restoredTop sz="95649" autoAdjust="0"/>
  </p:normalViewPr>
  <p:slideViewPr>
    <p:cSldViewPr snapToGrid="0">
      <p:cViewPr varScale="1">
        <p:scale>
          <a:sx n="104" d="100"/>
          <a:sy n="104" d="100"/>
        </p:scale>
        <p:origin x="70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14/10/2023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6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600" b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en-US" dirty="0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F58A-C183-3840-8991-E787F91B94C0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FCCB-C9D8-2247-AECE-F121AEA09882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2C06-4E81-DE49-A4BC-45B7FB98BDFC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7472-AE0C-5B40-8FD5-90069F01375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A730-00A7-DA44-8B3D-9797CA4D622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70E4-93A4-964C-AD2A-C897D04DD648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DCF2-BCC4-3C4E-B35B-B5EA070FF58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5212-5087-E749-9985-CD15F5C8BDAA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599C-78F9-D14D-84D2-9B8DA82A234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77F0-025C-B84B-A4E7-4FFB81F2DDD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B461-4A18-864E-95BB-4502F23C7AA7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2F16-6BE6-6949-8ED8-15E29A64FA95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E38CB-03E7-2347-8245-A6535CDBE03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A7590-8E52-BA46-9A57-3C410E9263BE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2F37-C943-FD4F-8FDC-DBE484CF1ED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C3F9C-A869-FB43-A302-2D88377B9782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C9463-B7F2-D14D-ABDA-B79948CF655B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2B1E44E4-E1D8-5047-92BD-E564A9764474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19E64-4AD0-BE49-8881-63AF221D6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799" y="4464028"/>
            <a:ext cx="9144001" cy="2035626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effectLst/>
              </a:rPr>
              <a:t>AHG9: SEI message for test for generative AI</a:t>
            </a:r>
            <a:br>
              <a:rPr lang="en-US" sz="4000" b="1" dirty="0">
                <a:effectLst/>
              </a:rPr>
            </a:br>
            <a:r>
              <a:rPr lang="en-US" sz="4000" b="1" dirty="0">
                <a:effectLst/>
              </a:rPr>
              <a:t>  (JVET-AF0145)</a:t>
            </a:r>
            <a:br>
              <a:rPr lang="en-US" sz="4000" b="1" dirty="0">
                <a:effectLst/>
              </a:rPr>
            </a:br>
            <a:br>
              <a:rPr lang="en-US" sz="4000" b="1" dirty="0">
                <a:effectLst/>
              </a:rPr>
            </a:br>
            <a:r>
              <a:rPr lang="en-US" sz="4000" dirty="0" err="1">
                <a:effectLst/>
              </a:rPr>
              <a:t>A.Hinds</a:t>
            </a:r>
            <a:r>
              <a:rPr lang="en-US" sz="4000" dirty="0">
                <a:effectLst/>
              </a:rPr>
              <a:t>, S. Wenger (Tencent)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80F1CA-203E-9142-A1D4-E3FFF7C57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799" y="3551498"/>
            <a:ext cx="9144000" cy="75402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JVET: </a:t>
            </a:r>
            <a:r>
              <a:rPr lang="en-US" dirty="0">
                <a:effectLst/>
                <a:ea typeface="Times New Roman" panose="02020603050405020304" pitchFamily="18" charset="0"/>
              </a:rPr>
              <a:t>32</a:t>
            </a:r>
            <a:r>
              <a:rPr lang="en-US" baseline="30000" dirty="0">
                <a:effectLst/>
                <a:ea typeface="Times New Roman" panose="02020603050405020304" pitchFamily="18" charset="0"/>
              </a:rPr>
              <a:t>nd</a:t>
            </a:r>
            <a:r>
              <a:rPr lang="en-US" dirty="0">
                <a:effectLst/>
                <a:ea typeface="Times New Roman" panose="02020603050405020304" pitchFamily="18" charset="0"/>
              </a:rPr>
              <a:t> Meeting</a:t>
            </a:r>
            <a:r>
              <a:rPr lang="en-CA" dirty="0">
                <a:effectLst/>
                <a:ea typeface="Times New Roman" panose="02020603050405020304" pitchFamily="18" charset="0"/>
              </a:rPr>
              <a:t>, Hannover, DE, 13-20 October 2023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42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C622D-48CD-BF47-9C6C-D81BFA641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/>
              <a:t>Emerging generative image and video applications</a:t>
            </a:r>
          </a:p>
          <a:p>
            <a:pPr marL="514350" indent="-514350">
              <a:buAutoNum type="arabicPeriod"/>
            </a:pPr>
            <a:r>
              <a:rPr lang="en-US" dirty="0"/>
              <a:t>Examples: Adobe Firefly, </a:t>
            </a:r>
            <a:r>
              <a:rPr lang="en-US" dirty="0" err="1"/>
              <a:t>OpenAI</a:t>
            </a:r>
            <a:r>
              <a:rPr lang="en-US" dirty="0"/>
              <a:t> Dall-e-2, Canva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20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E162D619-D54D-4374-651C-99522B6C49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44" r="-1" b="25434"/>
          <a:stretch/>
        </p:blipFill>
        <p:spPr>
          <a:xfrm>
            <a:off x="1286934" y="643467"/>
            <a:ext cx="9618132" cy="4681568"/>
          </a:xfrm>
          <a:prstGeom prst="rect">
            <a:avLst/>
          </a:prstGeom>
          <a:effectLst>
            <a:reflection blurRad="38100" stA="52000" endA="300" endPos="30000" dir="5400000" sy="-100000" algn="bl" rotWithShape="0"/>
            <a:softEdge rad="19050"/>
          </a:effec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E5DD54-A6A9-5B0C-5019-915E1FD6B9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0FBE71A3-DC3E-B841-A11D-238B638A84C6}" type="datetime1">
              <a:rPr lang="en-US" smtClean="0"/>
              <a:pPr>
                <a:spcAft>
                  <a:spcPts val="600"/>
                </a:spcAft>
              </a:pPr>
              <a:t>10/14/23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A86CB0-4792-350A-F614-6685E158B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6D22F896-40B5-4ADD-8801-0D06FADFA095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58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652759A1-E51C-E8B6-34B7-84DBE44B2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688" y="965200"/>
            <a:ext cx="5682623" cy="4290381"/>
          </a:xfrm>
          <a:prstGeom prst="rect">
            <a:avLst/>
          </a:prstGeom>
          <a:ln w="190500">
            <a:solidFill>
              <a:srgbClr val="FFFFFF"/>
            </a:solidFill>
          </a:ln>
          <a:effectLst>
            <a:reflection blurRad="38100" stA="52000" endA="300" endPos="30000" dir="5400000" sy="-100000" algn="bl" rotWithShape="0"/>
            <a:softEdge rad="19050"/>
          </a:effec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E5DD54-A6A9-5B0C-5019-915E1FD6B9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0FBE71A3-DC3E-B841-A11D-238B638A84C6}" type="datetime1">
              <a:rPr lang="en-US" smtClean="0"/>
              <a:pPr>
                <a:spcAft>
                  <a:spcPts val="600"/>
                </a:spcAft>
              </a:pPr>
              <a:t>10/14/23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A86CB0-4792-350A-F614-6685E158B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6D22F896-40B5-4ADD-8801-0D06FADFA095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51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C622D-48CD-BF47-9C6C-D81BFA641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/>
              <a:t>Facilitate carriage of text metadata for generative AI video</a:t>
            </a:r>
          </a:p>
          <a:p>
            <a:pPr marL="514350" indent="-514350">
              <a:buAutoNum type="arabicPeriod"/>
            </a:pPr>
            <a:r>
              <a:rPr lang="en-US" dirty="0"/>
              <a:t>Add carriage of metadata, e.g., for provenance use cases.</a:t>
            </a:r>
          </a:p>
          <a:p>
            <a:pPr marL="457200" lvl="1" indent="0">
              <a:buNone/>
            </a:pPr>
            <a:r>
              <a:rPr lang="en-US" dirty="0"/>
              <a:t>“This image was created by a generative AI process.”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655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99568"/>
            <a:ext cx="10515600" cy="1325563"/>
          </a:xfrm>
        </p:spPr>
        <p:txBody>
          <a:bodyPr/>
          <a:lstStyle/>
          <a:p>
            <a:r>
              <a:rPr lang="en-US" dirty="0"/>
              <a:t>“Create” Generative AI use case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DE77D2-5334-3310-C3DF-D8D4A44A8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56CD7-CBD3-6548-90EA-186CAB1783C7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1C9AC9-DF47-2247-7F5E-05E5A57F9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54F8F8D-F62E-341F-1BC9-728B8DB80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3006" y="1154240"/>
            <a:ext cx="7772400" cy="600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27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9956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“Provenance” Generative AI use case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DE77D2-5334-3310-C3DF-D8D4A44A8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56CD7-CBD3-6548-90EA-186CAB1783C7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1C9AC9-DF47-2247-7F5E-05E5A57F9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73429DE-5F62-8FBD-EE4A-A53346769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7898" y="599603"/>
            <a:ext cx="7772400" cy="600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93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40826C-E810-F579-1B5F-F8552741B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F7FF-F395-C247-8775-921ABF561C5D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A30004-2A2C-D975-6A22-A648EA604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8EBCCB-04DC-B2EB-1404-59CCF96927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482946"/>
              </p:ext>
            </p:extLst>
          </p:nvPr>
        </p:nvGraphicFramePr>
        <p:xfrm>
          <a:off x="3237875" y="2413416"/>
          <a:ext cx="5879772" cy="221969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509811">
                  <a:extLst>
                    <a:ext uri="{9D8B030D-6E8A-4147-A177-3AD203B41FA5}">
                      <a16:colId xmlns:a16="http://schemas.microsoft.com/office/drawing/2014/main" val="3798820289"/>
                    </a:ext>
                  </a:extLst>
                </a:gridCol>
                <a:gridCol w="1369961">
                  <a:extLst>
                    <a:ext uri="{9D8B030D-6E8A-4147-A177-3AD203B41FA5}">
                      <a16:colId xmlns:a16="http://schemas.microsoft.com/office/drawing/2014/main" val="3983092809"/>
                    </a:ext>
                  </a:extLst>
                </a:gridCol>
              </a:tblGrid>
              <a:tr h="2722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ai_text_data( payload_size )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</a:rPr>
                        <a:t>Descriptor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5354671"/>
                  </a:ext>
                </a:extLst>
              </a:tr>
              <a:tr h="272234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ait_data_purpose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effectLst/>
                        </a:rPr>
                        <a:t>u(8)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5824674"/>
                  </a:ext>
                </a:extLst>
              </a:tr>
              <a:tr h="2722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    ait_data_cancel_flag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effectLst/>
                        </a:rPr>
                        <a:t>u(1)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9801765"/>
                  </a:ext>
                </a:extLst>
              </a:tr>
              <a:tr h="272234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if (!ait_data_cancel_flag) {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>
                          <a:effectLst/>
                        </a:rPr>
                        <a:t> 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9489057"/>
                  </a:ext>
                </a:extLst>
              </a:tr>
              <a:tr h="272234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ait_data_persistence_flag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effectLst/>
                        </a:rPr>
                        <a:t>u(1)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1672908"/>
                  </a:ext>
                </a:extLst>
              </a:tr>
              <a:tr h="272234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ait_data_string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 err="1">
                          <a:effectLst/>
                        </a:rPr>
                        <a:t>st</a:t>
                      </a:r>
                      <a:r>
                        <a:rPr lang="en-GB" sz="1800" dirty="0">
                          <a:effectLst/>
                        </a:rPr>
                        <a:t>(v)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2012912"/>
                  </a:ext>
                </a:extLst>
              </a:tr>
              <a:tr h="272234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}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0291093"/>
                  </a:ext>
                </a:extLst>
              </a:tr>
              <a:tr h="29945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</a:rPr>
                        <a:t>}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4269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468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B6A18-E72D-074F-8AB4-7B81C87ED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 you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33A11-BF66-EE21-0CEE-2B3523936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DC0D7-B455-B34D-874C-B76550135AF4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A76F0-E598-AEA2-FAD9-D3A88D1A9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109614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B4B4B"/>
      </a:dk2>
      <a:lt2>
        <a:srgbClr val="8ED5C1"/>
      </a:lt2>
      <a:accent1>
        <a:srgbClr val="73CBB2"/>
      </a:accent1>
      <a:accent2>
        <a:srgbClr val="AACD5B"/>
      </a:accent2>
      <a:accent3>
        <a:srgbClr val="65A9E1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47428100-C732-4B2E-A30A-5273F581A0F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26853</TotalTime>
  <Words>196</Words>
  <Application>Microsoft Macintosh PowerPoint</Application>
  <PresentationFormat>Widescreen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Corbel</vt:lpstr>
      <vt:lpstr>Times New Roman</vt:lpstr>
      <vt:lpstr>Depth</vt:lpstr>
      <vt:lpstr>AHG9: SEI message for test for generative AI   (JVET-AF0145)  A.Hinds, S. Wenger (Tencent) </vt:lpstr>
      <vt:lpstr>Background</vt:lpstr>
      <vt:lpstr>PowerPoint Presentation</vt:lpstr>
      <vt:lpstr>PowerPoint Presentation</vt:lpstr>
      <vt:lpstr>Two use cases</vt:lpstr>
      <vt:lpstr>“Create” Generative AI use case</vt:lpstr>
      <vt:lpstr>“Provenance” Generative AI use case</vt:lpstr>
      <vt:lpstr>Proposed syntax 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Arianne Hinds</cp:lastModifiedBy>
  <cp:revision>421</cp:revision>
  <dcterms:created xsi:type="dcterms:W3CDTF">2018-01-20T11:00:54Z</dcterms:created>
  <dcterms:modified xsi:type="dcterms:W3CDTF">2023-10-14T10:26:11Z</dcterms:modified>
</cp:coreProperties>
</file>