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8" r:id="rId3"/>
    <p:sldId id="259" r:id="rId4"/>
    <p:sldId id="274" r:id="rId5"/>
    <p:sldId id="275" r:id="rId6"/>
    <p:sldId id="276" r:id="rId7"/>
    <p:sldId id="277" r:id="rId8"/>
    <p:sldId id="278" r:id="rId9"/>
    <p:sldId id="264" r:id="rId10"/>
    <p:sldId id="265" r:id="rId11"/>
    <p:sldId id="267" r:id="rId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00"/>
    <p:restoredTop sz="98225"/>
  </p:normalViewPr>
  <p:slideViewPr>
    <p:cSldViewPr snapToGrid="0">
      <p:cViewPr varScale="1">
        <p:scale>
          <a:sx n="119" d="100"/>
          <a:sy n="119" d="100"/>
        </p:scale>
        <p:origin x="34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1A4C92-BE7D-113E-986F-0FB18518D698}"/>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n-US"/>
          </a:p>
        </p:txBody>
      </p:sp>
      <p:sp>
        <p:nvSpPr>
          <p:cNvPr id="3" name="Sous-titre 2">
            <a:extLst>
              <a:ext uri="{FF2B5EF4-FFF2-40B4-BE49-F238E27FC236}">
                <a16:creationId xmlns:a16="http://schemas.microsoft.com/office/drawing/2014/main" id="{90319F25-8B0A-6936-AEF0-0F26E1F92C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sp>
        <p:nvSpPr>
          <p:cNvPr id="4" name="Espace réservé de la date 3">
            <a:extLst>
              <a:ext uri="{FF2B5EF4-FFF2-40B4-BE49-F238E27FC236}">
                <a16:creationId xmlns:a16="http://schemas.microsoft.com/office/drawing/2014/main" id="{C162A675-681F-EF1C-83AE-6A588D4A82EA}"/>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5" name="Espace réservé du pied de page 4">
            <a:extLst>
              <a:ext uri="{FF2B5EF4-FFF2-40B4-BE49-F238E27FC236}">
                <a16:creationId xmlns:a16="http://schemas.microsoft.com/office/drawing/2014/main" id="{EA77F8B3-E1E9-1BEA-AAA9-DEFBEF48088C}"/>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94AB5419-721A-F17D-2C48-B93C9DB6390A}"/>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1317211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A82FD0-DC0F-2E01-C041-8CDF872BFD49}"/>
              </a:ext>
            </a:extLst>
          </p:cNvPr>
          <p:cNvSpPr>
            <a:spLocks noGrp="1"/>
          </p:cNvSpPr>
          <p:nvPr>
            <p:ph type="title"/>
          </p:nvPr>
        </p:nvSpPr>
        <p:spPr/>
        <p:txBody>
          <a:bodyPr/>
          <a:lstStyle/>
          <a:p>
            <a:r>
              <a:rPr lang="fr-FR"/>
              <a:t>Modifiez le style du titre</a:t>
            </a:r>
            <a:endParaRPr lang="en-US"/>
          </a:p>
        </p:txBody>
      </p:sp>
      <p:sp>
        <p:nvSpPr>
          <p:cNvPr id="3" name="Espace réservé du texte vertical 2">
            <a:extLst>
              <a:ext uri="{FF2B5EF4-FFF2-40B4-BE49-F238E27FC236}">
                <a16:creationId xmlns:a16="http://schemas.microsoft.com/office/drawing/2014/main" id="{AF568A86-C2A7-E844-41E0-77C1FE3172E8}"/>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14EFD36C-DD22-6C67-2D7F-0D445C16C52C}"/>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5" name="Espace réservé du pied de page 4">
            <a:extLst>
              <a:ext uri="{FF2B5EF4-FFF2-40B4-BE49-F238E27FC236}">
                <a16:creationId xmlns:a16="http://schemas.microsoft.com/office/drawing/2014/main" id="{F57B65FB-5784-8CE3-7BC2-1B27AE09FD43}"/>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B71E374B-59B0-EDBE-4BC6-FFF22DEBE4AE}"/>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2890141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4F9E61AF-B73F-16AD-DE51-A8AA9B400144}"/>
              </a:ext>
            </a:extLst>
          </p:cNvPr>
          <p:cNvSpPr>
            <a:spLocks noGrp="1"/>
          </p:cNvSpPr>
          <p:nvPr>
            <p:ph type="title" orient="vert"/>
          </p:nvPr>
        </p:nvSpPr>
        <p:spPr>
          <a:xfrm>
            <a:off x="8724900" y="365125"/>
            <a:ext cx="2628900" cy="5811838"/>
          </a:xfrm>
        </p:spPr>
        <p:txBody>
          <a:bodyPr vert="eaVert"/>
          <a:lstStyle/>
          <a:p>
            <a:r>
              <a:rPr lang="fr-FR"/>
              <a:t>Modifiez le style du titre</a:t>
            </a:r>
            <a:endParaRPr lang="en-US"/>
          </a:p>
        </p:txBody>
      </p:sp>
      <p:sp>
        <p:nvSpPr>
          <p:cNvPr id="3" name="Espace réservé du texte vertical 2">
            <a:extLst>
              <a:ext uri="{FF2B5EF4-FFF2-40B4-BE49-F238E27FC236}">
                <a16:creationId xmlns:a16="http://schemas.microsoft.com/office/drawing/2014/main" id="{56B36A28-CF52-6917-C575-E7826C2EE9C7}"/>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476EC44A-A8BC-41D5-E710-DC7887A2C339}"/>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5" name="Espace réservé du pied de page 4">
            <a:extLst>
              <a:ext uri="{FF2B5EF4-FFF2-40B4-BE49-F238E27FC236}">
                <a16:creationId xmlns:a16="http://schemas.microsoft.com/office/drawing/2014/main" id="{BD963DED-AE98-851F-5908-C9BAEA0C0424}"/>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9E6FA6AA-F34C-DCB1-C6EA-1C29419412C4}"/>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3249876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4D3AA84-57C2-AEB4-E389-9BB86A744636}"/>
              </a:ext>
            </a:extLst>
          </p:cNvPr>
          <p:cNvSpPr>
            <a:spLocks noGrp="1"/>
          </p:cNvSpPr>
          <p:nvPr>
            <p:ph type="title"/>
          </p:nvPr>
        </p:nvSpPr>
        <p:spPr/>
        <p:txBody>
          <a:bodyPr/>
          <a:lstStyle/>
          <a:p>
            <a:r>
              <a:rPr lang="fr-FR"/>
              <a:t>Modifiez le style du titre</a:t>
            </a:r>
            <a:endParaRPr lang="en-US"/>
          </a:p>
        </p:txBody>
      </p:sp>
      <p:sp>
        <p:nvSpPr>
          <p:cNvPr id="3" name="Espace réservé du contenu 2">
            <a:extLst>
              <a:ext uri="{FF2B5EF4-FFF2-40B4-BE49-F238E27FC236}">
                <a16:creationId xmlns:a16="http://schemas.microsoft.com/office/drawing/2014/main" id="{50E9B3B0-3941-2A27-E38B-9410874A39A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4384A4E1-A736-D707-316E-674A02B51014}"/>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5" name="Espace réservé du pied de page 4">
            <a:extLst>
              <a:ext uri="{FF2B5EF4-FFF2-40B4-BE49-F238E27FC236}">
                <a16:creationId xmlns:a16="http://schemas.microsoft.com/office/drawing/2014/main" id="{38229021-E05E-9F46-E1AD-66FC140B2877}"/>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8590CC61-3338-BFE6-4CE2-3DD5A930F535}"/>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4110488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CFEB30-E9FD-D918-99C3-4E13C14BC26B}"/>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n-US"/>
          </a:p>
        </p:txBody>
      </p:sp>
      <p:sp>
        <p:nvSpPr>
          <p:cNvPr id="3" name="Espace réservé du texte 2">
            <a:extLst>
              <a:ext uri="{FF2B5EF4-FFF2-40B4-BE49-F238E27FC236}">
                <a16:creationId xmlns:a16="http://schemas.microsoft.com/office/drawing/2014/main" id="{8AA0196F-E65E-AA8C-55E7-0086293249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484B0D2-A738-6C4D-DE18-8F83696D45F0}"/>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5" name="Espace réservé du pied de page 4">
            <a:extLst>
              <a:ext uri="{FF2B5EF4-FFF2-40B4-BE49-F238E27FC236}">
                <a16:creationId xmlns:a16="http://schemas.microsoft.com/office/drawing/2014/main" id="{CB095BF9-7546-AFE9-D9E9-4B5781B6D137}"/>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17ED1DE8-179A-5C68-89F9-392A20832265}"/>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4105711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534EA5-1A2B-065E-180C-FCEB4941C552}"/>
              </a:ext>
            </a:extLst>
          </p:cNvPr>
          <p:cNvSpPr>
            <a:spLocks noGrp="1"/>
          </p:cNvSpPr>
          <p:nvPr>
            <p:ph type="title"/>
          </p:nvPr>
        </p:nvSpPr>
        <p:spPr/>
        <p:txBody>
          <a:bodyPr/>
          <a:lstStyle/>
          <a:p>
            <a:r>
              <a:rPr lang="fr-FR"/>
              <a:t>Modifiez le style du titre</a:t>
            </a:r>
            <a:endParaRPr lang="en-US"/>
          </a:p>
        </p:txBody>
      </p:sp>
      <p:sp>
        <p:nvSpPr>
          <p:cNvPr id="3" name="Espace réservé du contenu 2">
            <a:extLst>
              <a:ext uri="{FF2B5EF4-FFF2-40B4-BE49-F238E27FC236}">
                <a16:creationId xmlns:a16="http://schemas.microsoft.com/office/drawing/2014/main" id="{6426E08F-D65B-8EFF-8B7C-7591FC6E51D8}"/>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contenu 3">
            <a:extLst>
              <a:ext uri="{FF2B5EF4-FFF2-40B4-BE49-F238E27FC236}">
                <a16:creationId xmlns:a16="http://schemas.microsoft.com/office/drawing/2014/main" id="{05CD592F-E166-86BB-4E55-1476D6AAAA82}"/>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e la date 4">
            <a:extLst>
              <a:ext uri="{FF2B5EF4-FFF2-40B4-BE49-F238E27FC236}">
                <a16:creationId xmlns:a16="http://schemas.microsoft.com/office/drawing/2014/main" id="{CDCBD6C2-947C-FDD6-3F4F-FFCBA5905301}"/>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6" name="Espace réservé du pied de page 5">
            <a:extLst>
              <a:ext uri="{FF2B5EF4-FFF2-40B4-BE49-F238E27FC236}">
                <a16:creationId xmlns:a16="http://schemas.microsoft.com/office/drawing/2014/main" id="{5D2B5414-CDF7-DD16-B80A-0F56ADBC56A7}"/>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B55E1A6E-F4C3-E04E-7D37-D8AAD5A431C6}"/>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1142031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32F1A7A-2220-4762-C802-693C7DF655B0}"/>
              </a:ext>
            </a:extLst>
          </p:cNvPr>
          <p:cNvSpPr>
            <a:spLocks noGrp="1"/>
          </p:cNvSpPr>
          <p:nvPr>
            <p:ph type="title"/>
          </p:nvPr>
        </p:nvSpPr>
        <p:spPr>
          <a:xfrm>
            <a:off x="839788" y="365125"/>
            <a:ext cx="10515600" cy="1325563"/>
          </a:xfrm>
        </p:spPr>
        <p:txBody>
          <a:bodyPr/>
          <a:lstStyle/>
          <a:p>
            <a:r>
              <a:rPr lang="fr-FR"/>
              <a:t>Modifiez le style du titre</a:t>
            </a:r>
            <a:endParaRPr lang="en-US"/>
          </a:p>
        </p:txBody>
      </p:sp>
      <p:sp>
        <p:nvSpPr>
          <p:cNvPr id="3" name="Espace réservé du texte 2">
            <a:extLst>
              <a:ext uri="{FF2B5EF4-FFF2-40B4-BE49-F238E27FC236}">
                <a16:creationId xmlns:a16="http://schemas.microsoft.com/office/drawing/2014/main" id="{041FBC52-B3E9-D510-DA60-6D86B04814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032FA2F4-9BFF-9975-98BA-453A2BF2830C}"/>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u texte 4">
            <a:extLst>
              <a:ext uri="{FF2B5EF4-FFF2-40B4-BE49-F238E27FC236}">
                <a16:creationId xmlns:a16="http://schemas.microsoft.com/office/drawing/2014/main" id="{788FAD42-FA0F-1A07-BAB4-1B5A0FDF52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A9CCE53-8257-EA29-9546-C15DDA56B37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Espace réservé de la date 6">
            <a:extLst>
              <a:ext uri="{FF2B5EF4-FFF2-40B4-BE49-F238E27FC236}">
                <a16:creationId xmlns:a16="http://schemas.microsoft.com/office/drawing/2014/main" id="{5DAF4D74-F9B0-2082-B36D-B6D3A075F392}"/>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8" name="Espace réservé du pied de page 7">
            <a:extLst>
              <a:ext uri="{FF2B5EF4-FFF2-40B4-BE49-F238E27FC236}">
                <a16:creationId xmlns:a16="http://schemas.microsoft.com/office/drawing/2014/main" id="{400CB35F-2B0B-C9D8-1542-1CF9DC932DB3}"/>
              </a:ext>
            </a:extLst>
          </p:cNvPr>
          <p:cNvSpPr>
            <a:spLocks noGrp="1"/>
          </p:cNvSpPr>
          <p:nvPr>
            <p:ph type="ftr" sz="quarter" idx="11"/>
          </p:nvPr>
        </p:nvSpPr>
        <p:spPr/>
        <p:txBody>
          <a:bodyPr/>
          <a:lstStyle/>
          <a:p>
            <a:endParaRPr lang="en-US"/>
          </a:p>
        </p:txBody>
      </p:sp>
      <p:sp>
        <p:nvSpPr>
          <p:cNvPr id="9" name="Espace réservé du numéro de diapositive 8">
            <a:extLst>
              <a:ext uri="{FF2B5EF4-FFF2-40B4-BE49-F238E27FC236}">
                <a16:creationId xmlns:a16="http://schemas.microsoft.com/office/drawing/2014/main" id="{578FFFF5-3080-1B47-6727-47A93B82C62C}"/>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148963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08B4A3-8980-8095-CA19-60CD45B3C0BB}"/>
              </a:ext>
            </a:extLst>
          </p:cNvPr>
          <p:cNvSpPr>
            <a:spLocks noGrp="1"/>
          </p:cNvSpPr>
          <p:nvPr>
            <p:ph type="title"/>
          </p:nvPr>
        </p:nvSpPr>
        <p:spPr/>
        <p:txBody>
          <a:bodyPr/>
          <a:lstStyle/>
          <a:p>
            <a:r>
              <a:rPr lang="fr-FR"/>
              <a:t>Modifiez le style du titre</a:t>
            </a:r>
            <a:endParaRPr lang="en-US"/>
          </a:p>
        </p:txBody>
      </p:sp>
      <p:sp>
        <p:nvSpPr>
          <p:cNvPr id="3" name="Espace réservé de la date 2">
            <a:extLst>
              <a:ext uri="{FF2B5EF4-FFF2-40B4-BE49-F238E27FC236}">
                <a16:creationId xmlns:a16="http://schemas.microsoft.com/office/drawing/2014/main" id="{9D8B6FCA-35A4-1FB8-44A9-AD9228E7F702}"/>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4" name="Espace réservé du pied de page 3">
            <a:extLst>
              <a:ext uri="{FF2B5EF4-FFF2-40B4-BE49-F238E27FC236}">
                <a16:creationId xmlns:a16="http://schemas.microsoft.com/office/drawing/2014/main" id="{38E8956A-C73A-B685-75EF-8D5D2E96B3B1}"/>
              </a:ext>
            </a:extLst>
          </p:cNvPr>
          <p:cNvSpPr>
            <a:spLocks noGrp="1"/>
          </p:cNvSpPr>
          <p:nvPr>
            <p:ph type="ftr" sz="quarter" idx="11"/>
          </p:nvPr>
        </p:nvSpPr>
        <p:spPr/>
        <p:txBody>
          <a:bodyPr/>
          <a:lstStyle/>
          <a:p>
            <a:endParaRPr lang="en-US"/>
          </a:p>
        </p:txBody>
      </p:sp>
      <p:sp>
        <p:nvSpPr>
          <p:cNvPr id="5" name="Espace réservé du numéro de diapositive 4">
            <a:extLst>
              <a:ext uri="{FF2B5EF4-FFF2-40B4-BE49-F238E27FC236}">
                <a16:creationId xmlns:a16="http://schemas.microsoft.com/office/drawing/2014/main" id="{677E3280-C73B-72F9-DA1F-818F20C9CF66}"/>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3524930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2658AB4-9F01-3D83-3843-8486FF48E969}"/>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3" name="Espace réservé du pied de page 2">
            <a:extLst>
              <a:ext uri="{FF2B5EF4-FFF2-40B4-BE49-F238E27FC236}">
                <a16:creationId xmlns:a16="http://schemas.microsoft.com/office/drawing/2014/main" id="{BCAA597A-6A57-4D01-6587-7D4FA570E1C0}"/>
              </a:ext>
            </a:extLst>
          </p:cNvPr>
          <p:cNvSpPr>
            <a:spLocks noGrp="1"/>
          </p:cNvSpPr>
          <p:nvPr>
            <p:ph type="ftr" sz="quarter" idx="11"/>
          </p:nvPr>
        </p:nvSpPr>
        <p:spPr/>
        <p:txBody>
          <a:bodyPr/>
          <a:lstStyle/>
          <a:p>
            <a:endParaRPr lang="en-US"/>
          </a:p>
        </p:txBody>
      </p:sp>
      <p:sp>
        <p:nvSpPr>
          <p:cNvPr id="4" name="Espace réservé du numéro de diapositive 3">
            <a:extLst>
              <a:ext uri="{FF2B5EF4-FFF2-40B4-BE49-F238E27FC236}">
                <a16:creationId xmlns:a16="http://schemas.microsoft.com/office/drawing/2014/main" id="{38354D76-14B2-66B5-21DF-3483F7E2076C}"/>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1337280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E1B906-7826-9467-1905-049AA1B6990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Espace réservé du contenu 2">
            <a:extLst>
              <a:ext uri="{FF2B5EF4-FFF2-40B4-BE49-F238E27FC236}">
                <a16:creationId xmlns:a16="http://schemas.microsoft.com/office/drawing/2014/main" id="{AC03365D-659F-6BDF-652A-D88521863D7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texte 3">
            <a:extLst>
              <a:ext uri="{FF2B5EF4-FFF2-40B4-BE49-F238E27FC236}">
                <a16:creationId xmlns:a16="http://schemas.microsoft.com/office/drawing/2014/main" id="{4D03E8D8-F7D0-59F5-691A-546E23288F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9425325-67FA-EA6E-ABE2-4BFEE19C9BF8}"/>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6" name="Espace réservé du pied de page 5">
            <a:extLst>
              <a:ext uri="{FF2B5EF4-FFF2-40B4-BE49-F238E27FC236}">
                <a16:creationId xmlns:a16="http://schemas.microsoft.com/office/drawing/2014/main" id="{6C2D7C5D-9B3C-EC7C-B664-ECACD9805994}"/>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3C398899-D79D-27B9-C476-22FD31EC28DD}"/>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853890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BCF8D05-8E99-A851-1C61-CDB629FBE75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Espace réservé pour une image  2">
            <a:extLst>
              <a:ext uri="{FF2B5EF4-FFF2-40B4-BE49-F238E27FC236}">
                <a16:creationId xmlns:a16="http://schemas.microsoft.com/office/drawing/2014/main" id="{354D7613-3C12-DA06-B10D-EBFE4FC7FB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a:extLst>
              <a:ext uri="{FF2B5EF4-FFF2-40B4-BE49-F238E27FC236}">
                <a16:creationId xmlns:a16="http://schemas.microsoft.com/office/drawing/2014/main" id="{07A1DE89-D6B7-AABF-8FCA-F8FC130F3C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E8226311-910F-57AA-FB86-B514B993DDC7}"/>
              </a:ext>
            </a:extLst>
          </p:cNvPr>
          <p:cNvSpPr>
            <a:spLocks noGrp="1"/>
          </p:cNvSpPr>
          <p:nvPr>
            <p:ph type="dt" sz="half" idx="10"/>
          </p:nvPr>
        </p:nvSpPr>
        <p:spPr/>
        <p:txBody>
          <a:bodyPr/>
          <a:lstStyle/>
          <a:p>
            <a:fld id="{1EF060BA-02F8-8A46-B876-34615C73F0C6}" type="datetimeFigureOut">
              <a:rPr lang="en-US" smtClean="0"/>
              <a:t>10/6/23</a:t>
            </a:fld>
            <a:endParaRPr lang="en-US"/>
          </a:p>
        </p:txBody>
      </p:sp>
      <p:sp>
        <p:nvSpPr>
          <p:cNvPr id="6" name="Espace réservé du pied de page 5">
            <a:extLst>
              <a:ext uri="{FF2B5EF4-FFF2-40B4-BE49-F238E27FC236}">
                <a16:creationId xmlns:a16="http://schemas.microsoft.com/office/drawing/2014/main" id="{4B682A32-360A-F44B-9C18-487D09384195}"/>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A4020FE6-62A5-FC7C-C5DA-E0470B54597E}"/>
              </a:ext>
            </a:extLst>
          </p:cNvPr>
          <p:cNvSpPr>
            <a:spLocks noGrp="1"/>
          </p:cNvSpPr>
          <p:nvPr>
            <p:ph type="sldNum" sz="quarter" idx="12"/>
          </p:nvPr>
        </p:nvSpPr>
        <p:spPr/>
        <p:txBody>
          <a:bodyPr/>
          <a:lstStyle/>
          <a:p>
            <a:fld id="{73EE5B93-98FA-F04E-AE61-D44D5236667C}" type="slidenum">
              <a:rPr lang="en-US" smtClean="0"/>
              <a:t>‹N°›</a:t>
            </a:fld>
            <a:endParaRPr lang="en-US"/>
          </a:p>
        </p:txBody>
      </p:sp>
    </p:spTree>
    <p:extLst>
      <p:ext uri="{BB962C8B-B14F-4D97-AF65-F5344CB8AC3E}">
        <p14:creationId xmlns:p14="http://schemas.microsoft.com/office/powerpoint/2010/main" val="3861780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58EAA66-C034-B341-0030-69BB8E2E15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Espace réservé du texte 2">
            <a:extLst>
              <a:ext uri="{FF2B5EF4-FFF2-40B4-BE49-F238E27FC236}">
                <a16:creationId xmlns:a16="http://schemas.microsoft.com/office/drawing/2014/main" id="{FA6B82E5-4C9F-1E4C-CCF0-3405CAB82D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7A8B5B1A-A677-324C-BD4F-0E2BFA8A65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F060BA-02F8-8A46-B876-34615C73F0C6}" type="datetimeFigureOut">
              <a:rPr lang="en-US" smtClean="0"/>
              <a:t>10/6/23</a:t>
            </a:fld>
            <a:endParaRPr lang="en-US"/>
          </a:p>
        </p:txBody>
      </p:sp>
      <p:sp>
        <p:nvSpPr>
          <p:cNvPr id="5" name="Espace réservé du pied de page 4">
            <a:extLst>
              <a:ext uri="{FF2B5EF4-FFF2-40B4-BE49-F238E27FC236}">
                <a16:creationId xmlns:a16="http://schemas.microsoft.com/office/drawing/2014/main" id="{3283FCF5-144A-65A5-94FB-EDA3C459D5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Espace réservé du numéro de diapositive 5">
            <a:extLst>
              <a:ext uri="{FF2B5EF4-FFF2-40B4-BE49-F238E27FC236}">
                <a16:creationId xmlns:a16="http://schemas.microsoft.com/office/drawing/2014/main" id="{7E27A96D-BD12-58EF-DD44-3688FA6504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EE5B93-98FA-F04E-AE61-D44D5236667C}" type="slidenum">
              <a:rPr lang="en-US" smtClean="0"/>
              <a:t>‹N°›</a:t>
            </a:fld>
            <a:endParaRPr lang="en-US"/>
          </a:p>
        </p:txBody>
      </p:sp>
    </p:spTree>
    <p:extLst>
      <p:ext uri="{BB962C8B-B14F-4D97-AF65-F5344CB8AC3E}">
        <p14:creationId xmlns:p14="http://schemas.microsoft.com/office/powerpoint/2010/main" val="649843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FC53F8-5FDE-74B6-5E7E-A1BC3B0B3DDC}"/>
              </a:ext>
            </a:extLst>
          </p:cNvPr>
          <p:cNvSpPr>
            <a:spLocks noGrp="1"/>
          </p:cNvSpPr>
          <p:nvPr>
            <p:ph type="ctrTitle"/>
          </p:nvPr>
        </p:nvSpPr>
        <p:spPr>
          <a:xfrm>
            <a:off x="1524000" y="1122363"/>
            <a:ext cx="9879724" cy="2387600"/>
          </a:xfrm>
        </p:spPr>
        <p:txBody>
          <a:bodyPr>
            <a:normAutofit fontScale="90000"/>
          </a:bodyPr>
          <a:lstStyle/>
          <a:p>
            <a:r>
              <a:rPr lang="en-US" dirty="0"/>
              <a:t>Adaptive Film Grain Synthesis using Alpha Channel Information</a:t>
            </a:r>
            <a:br>
              <a:rPr lang="en-US" dirty="0"/>
            </a:br>
            <a:endParaRPr lang="en-US" dirty="0"/>
          </a:p>
        </p:txBody>
      </p:sp>
      <p:sp>
        <p:nvSpPr>
          <p:cNvPr id="3" name="Sous-titre 2">
            <a:extLst>
              <a:ext uri="{FF2B5EF4-FFF2-40B4-BE49-F238E27FC236}">
                <a16:creationId xmlns:a16="http://schemas.microsoft.com/office/drawing/2014/main" id="{62F6AC7B-F9B7-B2DB-2E4A-BAF74A39C8EF}"/>
              </a:ext>
            </a:extLst>
          </p:cNvPr>
          <p:cNvSpPr>
            <a:spLocks noGrp="1"/>
          </p:cNvSpPr>
          <p:nvPr>
            <p:ph type="subTitle" idx="1"/>
          </p:nvPr>
        </p:nvSpPr>
        <p:spPr/>
        <p:txBody>
          <a:bodyPr/>
          <a:lstStyle/>
          <a:p>
            <a:r>
              <a:rPr lang="en-US" dirty="0"/>
              <a:t>JVET-AF0144-v1</a:t>
            </a:r>
          </a:p>
          <a:p>
            <a:r>
              <a:rPr lang="en-US" dirty="0"/>
              <a:t>Gilles Teniou, Stephan Wenger (Tencent, US)</a:t>
            </a:r>
          </a:p>
        </p:txBody>
      </p:sp>
      <p:sp>
        <p:nvSpPr>
          <p:cNvPr id="4" name="ZoneTexte 3">
            <a:extLst>
              <a:ext uri="{FF2B5EF4-FFF2-40B4-BE49-F238E27FC236}">
                <a16:creationId xmlns:a16="http://schemas.microsoft.com/office/drawing/2014/main" id="{99BB90BE-1C28-B40E-3DFD-5FFE77961336}"/>
              </a:ext>
            </a:extLst>
          </p:cNvPr>
          <p:cNvSpPr txBox="1"/>
          <p:nvPr/>
        </p:nvSpPr>
        <p:spPr>
          <a:xfrm>
            <a:off x="5463455" y="290457"/>
            <a:ext cx="1265090" cy="646331"/>
          </a:xfrm>
          <a:prstGeom prst="rect">
            <a:avLst/>
          </a:prstGeom>
          <a:noFill/>
        </p:spPr>
        <p:txBody>
          <a:bodyPr wrap="none" rtlCol="0">
            <a:spAutoFit/>
          </a:bodyPr>
          <a:lstStyle/>
          <a:p>
            <a:r>
              <a:rPr lang="en-US" sz="3600" dirty="0"/>
              <a:t>AHG9</a:t>
            </a:r>
          </a:p>
        </p:txBody>
      </p:sp>
    </p:spTree>
    <p:extLst>
      <p:ext uri="{BB962C8B-B14F-4D97-AF65-F5344CB8AC3E}">
        <p14:creationId xmlns:p14="http://schemas.microsoft.com/office/powerpoint/2010/main" val="25186552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7E7E87-5C28-E585-58D6-1653F9AF45E9}"/>
              </a:ext>
            </a:extLst>
          </p:cNvPr>
          <p:cNvSpPr>
            <a:spLocks noGrp="1"/>
          </p:cNvSpPr>
          <p:nvPr>
            <p:ph type="title"/>
          </p:nvPr>
        </p:nvSpPr>
        <p:spPr/>
        <p:txBody>
          <a:bodyPr/>
          <a:lstStyle/>
          <a:p>
            <a:r>
              <a:rPr lang="en-US" dirty="0"/>
              <a:t>Proposed text (as part of the FGC and ACI SEI messages)</a:t>
            </a:r>
          </a:p>
        </p:txBody>
      </p:sp>
      <p:sp>
        <p:nvSpPr>
          <p:cNvPr id="3" name="Espace réservé du contenu 2">
            <a:extLst>
              <a:ext uri="{FF2B5EF4-FFF2-40B4-BE49-F238E27FC236}">
                <a16:creationId xmlns:a16="http://schemas.microsoft.com/office/drawing/2014/main" id="{A374E08E-4021-8381-0054-62ADEEC2DB02}"/>
              </a:ext>
            </a:extLst>
          </p:cNvPr>
          <p:cNvSpPr>
            <a:spLocks noGrp="1"/>
          </p:cNvSpPr>
          <p:nvPr>
            <p:ph idx="1"/>
          </p:nvPr>
        </p:nvSpPr>
        <p:spPr>
          <a:xfrm>
            <a:off x="581944" y="1942155"/>
            <a:ext cx="11421634" cy="4704305"/>
          </a:xfrm>
        </p:spPr>
        <p:txBody>
          <a:bodyPr>
            <a:normAutofit lnSpcReduction="10000"/>
          </a:body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accent1"/>
                </a:solidFill>
                <a:effectLst/>
                <a:latin typeface="Times New Roman" panose="02020603050405020304" pitchFamily="18" charset="0"/>
                <a:ea typeface="Times New Roman" panose="02020603050405020304" pitchFamily="18" charset="0"/>
              </a:rPr>
              <a:t>If the current PU contains an ACI SEI message (as defined in clause 8.23.2) with </a:t>
            </a:r>
            <a:r>
              <a:rPr lang="en-US" sz="1600" dirty="0" err="1">
                <a:solidFill>
                  <a:schemeClr val="accent1"/>
                </a:solidFill>
                <a:effectLst/>
                <a:latin typeface="Times New Roman" panose="02020603050405020304" pitchFamily="18" charset="0"/>
                <a:ea typeface="Times New Roman" panose="02020603050405020304" pitchFamily="18" charset="0"/>
              </a:rPr>
              <a:t>alpha_channel_use_idc</a:t>
            </a:r>
            <a:r>
              <a:rPr lang="en-US" sz="1600" dirty="0">
                <a:solidFill>
                  <a:schemeClr val="accent1"/>
                </a:solidFill>
                <a:effectLst/>
                <a:latin typeface="Times New Roman" panose="02020603050405020304" pitchFamily="18" charset="0"/>
                <a:ea typeface="Times New Roman" panose="02020603050405020304" pitchFamily="18" charset="0"/>
              </a:rPr>
              <a:t> equal to 3, the simulated film grain value shall be weighted by the auxiliary data value as follow:</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accent1"/>
                </a:solidFill>
                <a:effectLst/>
                <a:latin typeface="Times New Roman" panose="02020603050405020304" pitchFamily="18" charset="0"/>
                <a:ea typeface="Times New Roman" panose="02020603050405020304" pitchFamily="18" charset="0"/>
              </a:rPr>
              <a:t>–	If </a:t>
            </a:r>
            <a:r>
              <a:rPr lang="en-US" sz="1600" dirty="0" err="1">
                <a:solidFill>
                  <a:schemeClr val="accent1"/>
                </a:solidFill>
                <a:effectLst/>
                <a:latin typeface="Times New Roman" panose="02020603050405020304" pitchFamily="18" charset="0"/>
                <a:ea typeface="Times New Roman" panose="02020603050405020304" pitchFamily="18" charset="0"/>
              </a:rPr>
              <a:t>fg_blending_mode_id</a:t>
            </a:r>
            <a:r>
              <a:rPr lang="en-US" sz="1600" dirty="0">
                <a:solidFill>
                  <a:schemeClr val="accent1"/>
                </a:solidFill>
                <a:effectLst/>
                <a:latin typeface="Times New Roman" panose="02020603050405020304" pitchFamily="18" charset="0"/>
                <a:ea typeface="Times New Roman" panose="02020603050405020304" pitchFamily="18" charset="0"/>
              </a:rPr>
              <a:t> is equal to 0, the blending mode is additive as specified by:</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accent1"/>
                </a:solidFill>
                <a:effectLst/>
                <a:latin typeface="Times New Roman" panose="02020603050405020304" pitchFamily="18" charset="0"/>
                <a:ea typeface="Times New Roman" panose="02020603050405020304" pitchFamily="18" charset="0"/>
              </a:rPr>
              <a:t>		</a:t>
            </a:r>
            <a:r>
              <a:rPr lang="en-US" sz="1600" dirty="0" err="1">
                <a:solidFill>
                  <a:schemeClr val="accent1"/>
                </a:solidFill>
                <a:effectLst/>
                <a:latin typeface="Times New Roman" panose="02020603050405020304" pitchFamily="18" charset="0"/>
                <a:ea typeface="Times New Roman" panose="02020603050405020304" pitchFamily="18" charset="0"/>
              </a:rPr>
              <a:t>Igrain</a:t>
            </a:r>
            <a:r>
              <a:rPr lang="en-US" sz="1600" dirty="0">
                <a:solidFill>
                  <a:schemeClr val="accent1"/>
                </a:solidFill>
                <a:effectLst/>
                <a:latin typeface="Times New Roman" panose="02020603050405020304" pitchFamily="18" charset="0"/>
                <a:ea typeface="Times New Roman" panose="02020603050405020304" pitchFamily="18" charset="0"/>
              </a:rPr>
              <a:t>[ c ][ x ][ y ] = Clip3( 0, ( 1  &lt;&lt;  </a:t>
            </a:r>
            <a:r>
              <a:rPr lang="en-US" sz="1600" dirty="0" err="1">
                <a:solidFill>
                  <a:schemeClr val="accent1"/>
                </a:solidFill>
                <a:effectLst/>
                <a:latin typeface="Times New Roman" panose="02020603050405020304" pitchFamily="18" charset="0"/>
                <a:ea typeface="Times New Roman" panose="02020603050405020304" pitchFamily="18" charset="0"/>
              </a:rPr>
              <a:t>fgBitDepth</a:t>
            </a:r>
            <a:r>
              <a:rPr lang="en-US" sz="1600" dirty="0">
                <a:solidFill>
                  <a:schemeClr val="accent1"/>
                </a:solidFill>
                <a:effectLst/>
                <a:latin typeface="Times New Roman" panose="02020603050405020304" pitchFamily="18" charset="0"/>
                <a:ea typeface="Times New Roman" panose="02020603050405020304" pitchFamily="18" charset="0"/>
              </a:rPr>
              <a:t>[ c ] ) − 1, Î[ c ][ x ][ y ] + G[ c ][ x ][ y ]* </a:t>
            </a:r>
            <a:r>
              <a:rPr lang="en-US" sz="1600" dirty="0" err="1">
                <a:solidFill>
                  <a:schemeClr val="accent1"/>
                </a:solidFill>
                <a:effectLst/>
                <a:latin typeface="Times New Roman" panose="02020603050405020304" pitchFamily="18" charset="0"/>
                <a:ea typeface="Times New Roman" panose="02020603050405020304" pitchFamily="18" charset="0"/>
              </a:rPr>
              <a:t>Iaux</a:t>
            </a:r>
            <a:r>
              <a:rPr lang="en-US" sz="1600" dirty="0">
                <a:solidFill>
                  <a:schemeClr val="accent1"/>
                </a:solidFill>
                <a:effectLst/>
                <a:latin typeface="Times New Roman" panose="02020603050405020304" pitchFamily="18" charset="0"/>
                <a:ea typeface="Times New Roman" panose="02020603050405020304" pitchFamily="18" charset="0"/>
              </a:rPr>
              <a:t>[ c ][ x ][ y ])</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accent1"/>
                </a:solidFill>
                <a:effectLst/>
                <a:latin typeface="Times New Roman" panose="02020603050405020304" pitchFamily="18" charset="0"/>
                <a:ea typeface="Times New Roman" panose="02020603050405020304" pitchFamily="18" charset="0"/>
              </a:rPr>
              <a:t>–	Otherwise (</a:t>
            </a:r>
            <a:r>
              <a:rPr lang="en-US" sz="1600" dirty="0" err="1">
                <a:solidFill>
                  <a:schemeClr val="accent1"/>
                </a:solidFill>
                <a:effectLst/>
                <a:latin typeface="Times New Roman" panose="02020603050405020304" pitchFamily="18" charset="0"/>
                <a:ea typeface="Times New Roman" panose="02020603050405020304" pitchFamily="18" charset="0"/>
              </a:rPr>
              <a:t>fg_blending_mode_id</a:t>
            </a:r>
            <a:r>
              <a:rPr lang="en-US" sz="1600" dirty="0">
                <a:solidFill>
                  <a:schemeClr val="accent1"/>
                </a:solidFill>
                <a:effectLst/>
                <a:latin typeface="Times New Roman" panose="02020603050405020304" pitchFamily="18" charset="0"/>
                <a:ea typeface="Times New Roman" panose="02020603050405020304" pitchFamily="18" charset="0"/>
              </a:rPr>
              <a:t> is equal to 1), the blending mode is multiplicative as specified by:</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accent1"/>
                </a:solidFill>
                <a:latin typeface="Times New Roman" panose="02020603050405020304" pitchFamily="18" charset="0"/>
                <a:ea typeface="Times New Roman" panose="02020603050405020304" pitchFamily="18" charset="0"/>
              </a:rPr>
              <a:t>		</a:t>
            </a:r>
            <a:r>
              <a:rPr lang="en-US" sz="1600" dirty="0" err="1">
                <a:solidFill>
                  <a:schemeClr val="accent1"/>
                </a:solidFill>
                <a:effectLst/>
                <a:latin typeface="Times New Roman" panose="02020603050405020304" pitchFamily="18" charset="0"/>
                <a:ea typeface="Times New Roman" panose="02020603050405020304" pitchFamily="18" charset="0"/>
              </a:rPr>
              <a:t>Igrain</a:t>
            </a:r>
            <a:r>
              <a:rPr lang="en-US" sz="1600" dirty="0">
                <a:solidFill>
                  <a:schemeClr val="accent1"/>
                </a:solidFill>
                <a:effectLst/>
                <a:latin typeface="Times New Roman" panose="02020603050405020304" pitchFamily="18" charset="0"/>
                <a:ea typeface="Times New Roman" panose="02020603050405020304" pitchFamily="18" charset="0"/>
              </a:rPr>
              <a:t>[ c ][ x ][ y ] = Clip3( 0, ( 1  &lt;&lt;  </a:t>
            </a:r>
            <a:r>
              <a:rPr lang="en-US" sz="1600" dirty="0" err="1">
                <a:solidFill>
                  <a:schemeClr val="accent1"/>
                </a:solidFill>
                <a:effectLst/>
                <a:latin typeface="Times New Roman" panose="02020603050405020304" pitchFamily="18" charset="0"/>
                <a:ea typeface="Times New Roman" panose="02020603050405020304" pitchFamily="18" charset="0"/>
              </a:rPr>
              <a:t>fgBitDepth</a:t>
            </a:r>
            <a:r>
              <a:rPr lang="en-US" sz="1600" dirty="0">
                <a:solidFill>
                  <a:schemeClr val="accent1"/>
                </a:solidFill>
                <a:effectLst/>
                <a:latin typeface="Times New Roman" panose="02020603050405020304" pitchFamily="18" charset="0"/>
                <a:ea typeface="Times New Roman" panose="02020603050405020304" pitchFamily="18" charset="0"/>
              </a:rPr>
              <a:t>[ c ] ) − 1, Î[ c ][ x ][ y ] + Round( ( Î[ c ][ x ][ y ] * G[ c ][ x ][ y ]* </a:t>
            </a:r>
            <a:r>
              <a:rPr lang="en-US" sz="1600" dirty="0" err="1">
                <a:solidFill>
                  <a:schemeClr val="accent1"/>
                </a:solidFill>
                <a:effectLst/>
                <a:latin typeface="Times New Roman" panose="02020603050405020304" pitchFamily="18" charset="0"/>
                <a:ea typeface="Times New Roman" panose="02020603050405020304" pitchFamily="18" charset="0"/>
              </a:rPr>
              <a:t>Iaux</a:t>
            </a:r>
            <a:r>
              <a:rPr lang="en-US" sz="1600" dirty="0">
                <a:solidFill>
                  <a:schemeClr val="accent1"/>
                </a:solidFill>
                <a:effectLst/>
                <a:latin typeface="Times New Roman" panose="02020603050405020304" pitchFamily="18" charset="0"/>
                <a:ea typeface="Times New Roman" panose="02020603050405020304" pitchFamily="18" charset="0"/>
              </a:rPr>
              <a:t>[ c ][ x ][ y ]) ) ÷ ( ( 1  &lt;&lt;  </a:t>
            </a:r>
            <a:r>
              <a:rPr lang="en-US" sz="1600" dirty="0" err="1">
                <a:solidFill>
                  <a:schemeClr val="accent1"/>
                </a:solidFill>
                <a:effectLst/>
                <a:latin typeface="Times New Roman" panose="02020603050405020304" pitchFamily="18" charset="0"/>
                <a:ea typeface="Times New Roman" panose="02020603050405020304" pitchFamily="18" charset="0"/>
              </a:rPr>
              <a:t>fgBitDepth</a:t>
            </a:r>
            <a:r>
              <a:rPr lang="en-US" sz="1600" dirty="0">
                <a:solidFill>
                  <a:schemeClr val="accent1"/>
                </a:solidFill>
                <a:effectLst/>
                <a:latin typeface="Times New Roman" panose="02020603050405020304" pitchFamily="18" charset="0"/>
                <a:ea typeface="Times New Roman" panose="02020603050405020304" pitchFamily="18" charset="0"/>
              </a:rPr>
              <a:t>[ c ] ) − 1 ) ) )</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accent1"/>
                </a:solidFill>
                <a:effectLst/>
                <a:latin typeface="Times New Roman" panose="02020603050405020304" pitchFamily="18" charset="0"/>
                <a:ea typeface="Times New Roman" panose="02020603050405020304" pitchFamily="18" charset="0"/>
              </a:rPr>
              <a:t>Where </a:t>
            </a:r>
            <a:r>
              <a:rPr lang="en-US" sz="1600" dirty="0" err="1">
                <a:solidFill>
                  <a:schemeClr val="accent1"/>
                </a:solidFill>
                <a:effectLst/>
                <a:latin typeface="Times New Roman" panose="02020603050405020304" pitchFamily="18" charset="0"/>
                <a:ea typeface="Times New Roman" panose="02020603050405020304" pitchFamily="18" charset="0"/>
              </a:rPr>
              <a:t>Iaux</a:t>
            </a:r>
            <a:r>
              <a:rPr lang="en-US" sz="1600" dirty="0">
                <a:solidFill>
                  <a:schemeClr val="accent1"/>
                </a:solidFill>
                <a:effectLst/>
                <a:latin typeface="Times New Roman" panose="02020603050405020304" pitchFamily="18" charset="0"/>
                <a:ea typeface="Times New Roman" panose="02020603050405020304" pitchFamily="18" charset="0"/>
              </a:rPr>
              <a:t>[ c ][ x ][ y ] represents the sample value at coordinates x, y of the </a:t>
            </a:r>
            <a:r>
              <a:rPr lang="en-US" sz="1600" dirty="0" err="1">
                <a:solidFill>
                  <a:schemeClr val="accent1"/>
                </a:solidFill>
                <a:effectLst/>
                <a:latin typeface="Times New Roman" panose="02020603050405020304" pitchFamily="18" charset="0"/>
                <a:ea typeface="Times New Roman" panose="02020603050405020304" pitchFamily="18" charset="0"/>
              </a:rPr>
              <a:t>colour</a:t>
            </a:r>
            <a:r>
              <a:rPr lang="en-US" sz="1600" dirty="0">
                <a:solidFill>
                  <a:schemeClr val="accent1"/>
                </a:solidFill>
                <a:effectLst/>
                <a:latin typeface="Times New Roman" panose="02020603050405020304" pitchFamily="18" charset="0"/>
                <a:ea typeface="Times New Roman" panose="02020603050405020304" pitchFamily="18" charset="0"/>
              </a:rPr>
              <a:t> component c of the decoded auxiliary picture.</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Times New Roman" panose="02020603050405020304" pitchFamily="18" charset="0"/>
              <a:ea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dirty="0" err="1">
                <a:effectLst/>
                <a:latin typeface="Times New Roman" panose="02020603050405020304" pitchFamily="18" charset="0"/>
                <a:ea typeface="Times New Roman" panose="02020603050405020304" pitchFamily="18" charset="0"/>
              </a:rPr>
              <a:t>alpha_channel_use_idc</a:t>
            </a:r>
            <a:r>
              <a:rPr lang="en-US" sz="1600" b="1" dirty="0">
                <a:effectLst/>
                <a:latin typeface="Times New Roman" panose="02020603050405020304" pitchFamily="18" charset="0"/>
                <a:ea typeface="Times New Roman" panose="02020603050405020304" pitchFamily="18" charset="0"/>
              </a:rPr>
              <a:t> </a:t>
            </a:r>
            <a:r>
              <a:rPr lang="en-US" sz="1600" dirty="0">
                <a:effectLst/>
                <a:latin typeface="Times New Roman" panose="02020603050405020304" pitchFamily="18" charset="0"/>
                <a:ea typeface="Times New Roman" panose="02020603050405020304" pitchFamily="18" charset="0"/>
              </a:rPr>
              <a:t>equal to 0 indicates that for alpha blending purposes the decoded samples of the associated primary picture should be multiplied by the interpretation sample values of the decoded auxiliary picture in the display process after output from the decoding process. </a:t>
            </a:r>
            <a:r>
              <a:rPr lang="en-US" sz="1600" dirty="0" err="1">
                <a:effectLst/>
                <a:latin typeface="Times New Roman" panose="02020603050405020304" pitchFamily="18" charset="0"/>
                <a:ea typeface="Times New Roman" panose="02020603050405020304" pitchFamily="18" charset="0"/>
              </a:rPr>
              <a:t>alpha_channel_use_idc</a:t>
            </a:r>
            <a:r>
              <a:rPr lang="en-US" sz="1600" dirty="0">
                <a:effectLst/>
                <a:latin typeface="Times New Roman" panose="02020603050405020304" pitchFamily="18" charset="0"/>
                <a:ea typeface="Times New Roman" panose="02020603050405020304" pitchFamily="18" charset="0"/>
              </a:rPr>
              <a:t> equal to 1 indicates that for alpha blending purposes the decoded samples of the associated primary picture should not be multiplied by the interpretation sample values of the decoded auxiliary picture in the display process after output from the decoding process. </a:t>
            </a:r>
            <a:r>
              <a:rPr lang="en-US" sz="1600" dirty="0" err="1">
                <a:effectLst/>
                <a:latin typeface="Times New Roman" panose="02020603050405020304" pitchFamily="18" charset="0"/>
                <a:ea typeface="Times New Roman" panose="02020603050405020304" pitchFamily="18" charset="0"/>
              </a:rPr>
              <a:t>alpha_channel_use_idc</a:t>
            </a:r>
            <a:r>
              <a:rPr lang="en-US" sz="1600" dirty="0">
                <a:effectLst/>
                <a:latin typeface="Times New Roman" panose="02020603050405020304" pitchFamily="18" charset="0"/>
                <a:ea typeface="Times New Roman" panose="02020603050405020304" pitchFamily="18" charset="0"/>
              </a:rPr>
              <a:t> equal to 2 indicates that the usage of the auxiliary picture is unspecified. </a:t>
            </a:r>
            <a:r>
              <a:rPr lang="en-US" sz="1600" dirty="0" err="1">
                <a:solidFill>
                  <a:schemeClr val="accent1"/>
                </a:solidFill>
                <a:effectLst/>
                <a:latin typeface="Times New Roman" panose="02020603050405020304" pitchFamily="18" charset="0"/>
                <a:ea typeface="Times New Roman" panose="02020603050405020304" pitchFamily="18" charset="0"/>
              </a:rPr>
              <a:t>alpha_channel_use_idc</a:t>
            </a:r>
            <a:r>
              <a:rPr lang="en-US" sz="1600" dirty="0">
                <a:solidFill>
                  <a:schemeClr val="accent1"/>
                </a:solidFill>
                <a:effectLst/>
                <a:latin typeface="Times New Roman" panose="02020603050405020304" pitchFamily="18" charset="0"/>
                <a:ea typeface="Times New Roman" panose="02020603050405020304" pitchFamily="18" charset="0"/>
              </a:rPr>
              <a:t> equal to 3 indicates that the simulated film grain value at the same position and </a:t>
            </a:r>
            <a:r>
              <a:rPr lang="en-US" sz="1600" dirty="0" err="1">
                <a:solidFill>
                  <a:schemeClr val="accent1"/>
                </a:solidFill>
                <a:effectLst/>
                <a:latin typeface="Times New Roman" panose="02020603050405020304" pitchFamily="18" charset="0"/>
                <a:ea typeface="Times New Roman" panose="02020603050405020304" pitchFamily="18" charset="0"/>
              </a:rPr>
              <a:t>colour</a:t>
            </a:r>
            <a:r>
              <a:rPr lang="en-US" sz="1600" dirty="0">
                <a:solidFill>
                  <a:schemeClr val="accent1"/>
                </a:solidFill>
                <a:effectLst/>
                <a:latin typeface="Times New Roman" panose="02020603050405020304" pitchFamily="18" charset="0"/>
                <a:ea typeface="Times New Roman" panose="02020603050405020304" pitchFamily="18" charset="0"/>
              </a:rPr>
              <a:t> component samples should be multiplied by the interpretation sample values of the decoded auxiliary picture prior to calculating the film grain values. </a:t>
            </a:r>
            <a:r>
              <a:rPr lang="en-US" sz="1600" dirty="0">
                <a:effectLst/>
                <a:latin typeface="Times New Roman" panose="02020603050405020304" pitchFamily="18" charset="0"/>
                <a:ea typeface="Times New Roman" panose="02020603050405020304" pitchFamily="18" charset="0"/>
              </a:rPr>
              <a:t>Values greater than </a:t>
            </a:r>
            <a:r>
              <a:rPr lang="en-US" sz="1600" dirty="0">
                <a:solidFill>
                  <a:schemeClr val="accent1"/>
                </a:solidFill>
                <a:effectLst/>
                <a:latin typeface="Times New Roman" panose="02020603050405020304" pitchFamily="18" charset="0"/>
                <a:ea typeface="Times New Roman" panose="02020603050405020304" pitchFamily="18" charset="0"/>
              </a:rPr>
              <a:t>3</a:t>
            </a:r>
            <a:r>
              <a:rPr lang="en-US" sz="1600" dirty="0">
                <a:effectLst/>
                <a:latin typeface="Times New Roman" panose="02020603050405020304" pitchFamily="18" charset="0"/>
                <a:ea typeface="Times New Roman" panose="02020603050405020304" pitchFamily="18" charset="0"/>
              </a:rPr>
              <a:t> for </a:t>
            </a:r>
            <a:r>
              <a:rPr lang="en-US" sz="1600" dirty="0" err="1">
                <a:effectLst/>
                <a:latin typeface="Times New Roman" panose="02020603050405020304" pitchFamily="18" charset="0"/>
                <a:ea typeface="Times New Roman" panose="02020603050405020304" pitchFamily="18" charset="0"/>
              </a:rPr>
              <a:t>alpha_channel_use_idc</a:t>
            </a:r>
            <a:r>
              <a:rPr lang="en-US" sz="1600" dirty="0">
                <a:effectLst/>
                <a:latin typeface="Times New Roman" panose="02020603050405020304" pitchFamily="18" charset="0"/>
                <a:ea typeface="Times New Roman" panose="02020603050405020304" pitchFamily="18" charset="0"/>
              </a:rPr>
              <a:t> are reserved for future use by ITU-T | ISO/IEC. When not present, the value of </a:t>
            </a:r>
            <a:r>
              <a:rPr lang="en-US" sz="1600" dirty="0" err="1">
                <a:effectLst/>
                <a:latin typeface="Times New Roman" panose="02020603050405020304" pitchFamily="18" charset="0"/>
                <a:ea typeface="Times New Roman" panose="02020603050405020304" pitchFamily="18" charset="0"/>
              </a:rPr>
              <a:t>alpha_channel_use_idc</a:t>
            </a:r>
            <a:r>
              <a:rPr lang="en-US" sz="1600" dirty="0">
                <a:effectLst/>
                <a:latin typeface="Times New Roman" panose="02020603050405020304" pitchFamily="18" charset="0"/>
                <a:ea typeface="Times New Roman" panose="02020603050405020304" pitchFamily="18" charset="0"/>
              </a:rPr>
              <a:t> is inferred to be equal to 2. Decoders shall ignore alpha channel information SEI messages in which </a:t>
            </a:r>
            <a:r>
              <a:rPr lang="en-US" sz="1600" dirty="0" err="1">
                <a:effectLst/>
                <a:latin typeface="Times New Roman" panose="02020603050405020304" pitchFamily="18" charset="0"/>
                <a:ea typeface="Times New Roman" panose="02020603050405020304" pitchFamily="18" charset="0"/>
              </a:rPr>
              <a:t>alpha_channel_use_idc</a:t>
            </a:r>
            <a:r>
              <a:rPr lang="en-US" sz="1600" dirty="0">
                <a:effectLst/>
                <a:latin typeface="Times New Roman" panose="02020603050405020304" pitchFamily="18" charset="0"/>
                <a:ea typeface="Times New Roman" panose="02020603050405020304" pitchFamily="18" charset="0"/>
              </a:rPr>
              <a:t> is greater than </a:t>
            </a:r>
            <a:r>
              <a:rPr lang="en-US" sz="1600" dirty="0">
                <a:solidFill>
                  <a:schemeClr val="accent1"/>
                </a:solidFill>
                <a:effectLst/>
                <a:latin typeface="Times New Roman" panose="02020603050405020304" pitchFamily="18" charset="0"/>
                <a:ea typeface="Times New Roman" panose="02020603050405020304" pitchFamily="18" charset="0"/>
              </a:rPr>
              <a:t>3</a:t>
            </a:r>
            <a:r>
              <a:rPr lang="en-US" sz="1600" dirty="0">
                <a:effectLst/>
                <a:latin typeface="Times New Roman" panose="02020603050405020304" pitchFamily="18" charset="0"/>
                <a:ea typeface="Times New Roman" panose="02020603050405020304" pitchFamily="18" charset="0"/>
              </a:rPr>
              <a:t>.</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Times New Roman" panose="02020603050405020304" pitchFamily="18" charset="0"/>
              <a:ea typeface="Times New Roman" panose="02020603050405020304" pitchFamily="18" charset="0"/>
            </a:endParaRPr>
          </a:p>
        </p:txBody>
      </p:sp>
      <p:sp>
        <p:nvSpPr>
          <p:cNvPr id="4" name="ZoneTexte 3">
            <a:extLst>
              <a:ext uri="{FF2B5EF4-FFF2-40B4-BE49-F238E27FC236}">
                <a16:creationId xmlns:a16="http://schemas.microsoft.com/office/drawing/2014/main" id="{D1A0F4A5-EA41-C40E-DA1D-FA30D234C895}"/>
              </a:ext>
            </a:extLst>
          </p:cNvPr>
          <p:cNvSpPr txBox="1"/>
          <p:nvPr/>
        </p:nvSpPr>
        <p:spPr>
          <a:xfrm>
            <a:off x="3782344" y="1142055"/>
            <a:ext cx="7961731" cy="369332"/>
          </a:xfrm>
          <a:prstGeom prst="rect">
            <a:avLst/>
          </a:prstGeom>
          <a:noFill/>
        </p:spPr>
        <p:txBody>
          <a:bodyPr wrap="none" rtlCol="0">
            <a:spAutoFit/>
          </a:bodyPr>
          <a:lstStyle/>
          <a:p>
            <a:r>
              <a:rPr lang="en-US" dirty="0"/>
              <a:t>See the attached contribution for more details on impacts on the VSEI specification</a:t>
            </a:r>
          </a:p>
        </p:txBody>
      </p:sp>
      <p:sp>
        <p:nvSpPr>
          <p:cNvPr id="8" name="ZoneTexte 7">
            <a:extLst>
              <a:ext uri="{FF2B5EF4-FFF2-40B4-BE49-F238E27FC236}">
                <a16:creationId xmlns:a16="http://schemas.microsoft.com/office/drawing/2014/main" id="{2EF3A02B-5DCE-09E6-57B9-8C4002807281}"/>
              </a:ext>
            </a:extLst>
          </p:cNvPr>
          <p:cNvSpPr txBox="1"/>
          <p:nvPr/>
        </p:nvSpPr>
        <p:spPr>
          <a:xfrm rot="16200000">
            <a:off x="-162098" y="2674621"/>
            <a:ext cx="886781" cy="369332"/>
          </a:xfrm>
          <a:prstGeom prst="rect">
            <a:avLst/>
          </a:prstGeom>
          <a:noFill/>
        </p:spPr>
        <p:txBody>
          <a:bodyPr wrap="none" rtlCol="0">
            <a:spAutoFit/>
          </a:bodyPr>
          <a:lstStyle/>
          <a:p>
            <a:r>
              <a:rPr lang="en-US" dirty="0"/>
              <a:t>FGC SEI</a:t>
            </a:r>
          </a:p>
        </p:txBody>
      </p:sp>
      <p:sp>
        <p:nvSpPr>
          <p:cNvPr id="9" name="ZoneTexte 8">
            <a:extLst>
              <a:ext uri="{FF2B5EF4-FFF2-40B4-BE49-F238E27FC236}">
                <a16:creationId xmlns:a16="http://schemas.microsoft.com/office/drawing/2014/main" id="{B7D9A36E-58C0-247C-68FA-1E0852B0F529}"/>
              </a:ext>
            </a:extLst>
          </p:cNvPr>
          <p:cNvSpPr txBox="1"/>
          <p:nvPr/>
        </p:nvSpPr>
        <p:spPr>
          <a:xfrm rot="16200000">
            <a:off x="-113240" y="4770123"/>
            <a:ext cx="825867" cy="369332"/>
          </a:xfrm>
          <a:prstGeom prst="rect">
            <a:avLst/>
          </a:prstGeom>
          <a:noFill/>
        </p:spPr>
        <p:txBody>
          <a:bodyPr wrap="none" rtlCol="0">
            <a:spAutoFit/>
          </a:bodyPr>
          <a:lstStyle/>
          <a:p>
            <a:r>
              <a:rPr lang="en-US" dirty="0"/>
              <a:t>ACI SEI</a:t>
            </a:r>
          </a:p>
        </p:txBody>
      </p:sp>
      <p:sp>
        <p:nvSpPr>
          <p:cNvPr id="10" name="Accolade ouvrante 9">
            <a:extLst>
              <a:ext uri="{FF2B5EF4-FFF2-40B4-BE49-F238E27FC236}">
                <a16:creationId xmlns:a16="http://schemas.microsoft.com/office/drawing/2014/main" id="{7F992B16-72A0-B46D-8BCC-14ED6FFFA769}"/>
              </a:ext>
            </a:extLst>
          </p:cNvPr>
          <p:cNvSpPr/>
          <p:nvPr/>
        </p:nvSpPr>
        <p:spPr>
          <a:xfrm>
            <a:off x="484360" y="1942155"/>
            <a:ext cx="178580" cy="2252655"/>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Accolade ouvrante 10">
            <a:extLst>
              <a:ext uri="{FF2B5EF4-FFF2-40B4-BE49-F238E27FC236}">
                <a16:creationId xmlns:a16="http://schemas.microsoft.com/office/drawing/2014/main" id="{6C814A24-232F-40E3-13BF-E34C8A4C2253}"/>
              </a:ext>
            </a:extLst>
          </p:cNvPr>
          <p:cNvSpPr/>
          <p:nvPr/>
        </p:nvSpPr>
        <p:spPr>
          <a:xfrm>
            <a:off x="472866" y="4294307"/>
            <a:ext cx="190074" cy="1980763"/>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40285418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A60313-3E24-7F1C-D234-2A7F711480A8}"/>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3542262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79F49EA-CD09-061A-38BE-10FE0C7BF85E}"/>
              </a:ext>
            </a:extLst>
          </p:cNvPr>
          <p:cNvSpPr>
            <a:spLocks noGrp="1"/>
          </p:cNvSpPr>
          <p:nvPr>
            <p:ph type="title"/>
          </p:nvPr>
        </p:nvSpPr>
        <p:spPr/>
        <p:txBody>
          <a:bodyPr/>
          <a:lstStyle/>
          <a:p>
            <a:r>
              <a:rPr lang="en-US" dirty="0"/>
              <a:t>Abstract</a:t>
            </a:r>
          </a:p>
        </p:txBody>
      </p:sp>
      <p:sp>
        <p:nvSpPr>
          <p:cNvPr id="3" name="Espace réservé du contenu 2">
            <a:extLst>
              <a:ext uri="{FF2B5EF4-FFF2-40B4-BE49-F238E27FC236}">
                <a16:creationId xmlns:a16="http://schemas.microsoft.com/office/drawing/2014/main" id="{922A5959-89D2-6058-27C4-80CF568B96DB}"/>
              </a:ext>
            </a:extLst>
          </p:cNvPr>
          <p:cNvSpPr>
            <a:spLocks noGrp="1"/>
          </p:cNvSpPr>
          <p:nvPr>
            <p:ph idx="1"/>
          </p:nvPr>
        </p:nvSpPr>
        <p:spPr>
          <a:xfrm>
            <a:off x="838200" y="1825625"/>
            <a:ext cx="10939818" cy="4667250"/>
          </a:xfrm>
        </p:spPr>
        <p:txBody>
          <a:bodyPr>
            <a:normAutofit/>
          </a:bodyPr>
          <a:lstStyle/>
          <a:p>
            <a:r>
              <a:rPr lang="en-US" dirty="0"/>
              <a:t>Film Grain Synthesis (aka FGS) is a tool aimed at maintaining the original film grain while preserving the encoding efficiency due to its random nature and complexity. </a:t>
            </a:r>
          </a:p>
          <a:p>
            <a:endParaRPr lang="en-US" dirty="0"/>
          </a:p>
          <a:p>
            <a:r>
              <a:rPr lang="en-US" dirty="0"/>
              <a:t>While being used to maintain the artistic intent or to mitigate visual artefacts, film grain is not necessarily applicable to the entire picture.</a:t>
            </a:r>
          </a:p>
          <a:p>
            <a:endParaRPr lang="en-US" dirty="0"/>
          </a:p>
          <a:p>
            <a:r>
              <a:rPr lang="en-US" dirty="0"/>
              <a:t>This contribution proposes to address the film grain synthesis applied adaptively and locally on a picture by using the Alpha Channel Information as a mask.</a:t>
            </a:r>
          </a:p>
        </p:txBody>
      </p:sp>
    </p:spTree>
    <p:extLst>
      <p:ext uri="{BB962C8B-B14F-4D97-AF65-F5344CB8AC3E}">
        <p14:creationId xmlns:p14="http://schemas.microsoft.com/office/powerpoint/2010/main" val="2449649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53115A-D5EB-0500-A6E9-BB2EEC48723F}"/>
              </a:ext>
            </a:extLst>
          </p:cNvPr>
          <p:cNvSpPr>
            <a:spLocks noGrp="1"/>
          </p:cNvSpPr>
          <p:nvPr>
            <p:ph type="title"/>
          </p:nvPr>
        </p:nvSpPr>
        <p:spPr/>
        <p:txBody>
          <a:bodyPr/>
          <a:lstStyle/>
          <a:p>
            <a:r>
              <a:rPr lang="en-US" dirty="0"/>
              <a:t>Problem statement</a:t>
            </a:r>
          </a:p>
        </p:txBody>
      </p:sp>
      <p:sp>
        <p:nvSpPr>
          <p:cNvPr id="3" name="Espace réservé du contenu 2">
            <a:extLst>
              <a:ext uri="{FF2B5EF4-FFF2-40B4-BE49-F238E27FC236}">
                <a16:creationId xmlns:a16="http://schemas.microsoft.com/office/drawing/2014/main" id="{F81D3F9E-0FBB-1AE5-A9F9-4EA214945084}"/>
              </a:ext>
            </a:extLst>
          </p:cNvPr>
          <p:cNvSpPr>
            <a:spLocks noGrp="1"/>
          </p:cNvSpPr>
          <p:nvPr>
            <p:ph idx="1"/>
          </p:nvPr>
        </p:nvSpPr>
        <p:spPr/>
        <p:txBody>
          <a:bodyPr>
            <a:normAutofit/>
          </a:bodyPr>
          <a:lstStyle/>
          <a:p>
            <a:r>
              <a:rPr lang="en-US" dirty="0"/>
              <a:t>Film Grain Synthesis is not necessarily applicable in the entire picture. </a:t>
            </a:r>
          </a:p>
          <a:p>
            <a:pPr lvl="1"/>
            <a:r>
              <a:rPr lang="en-US" dirty="0"/>
              <a:t>It creates realism if used softly and locally where it has value for the viewer. </a:t>
            </a:r>
          </a:p>
          <a:p>
            <a:pPr lvl="1"/>
            <a:r>
              <a:rPr lang="en-US" dirty="0"/>
              <a:t>Artificial imperfections make synthetic contents more realistic. </a:t>
            </a:r>
          </a:p>
          <a:p>
            <a:pPr lvl="1"/>
            <a:r>
              <a:rPr lang="en-US" dirty="0"/>
              <a:t>It may also be used to soften the visual artefacts incurred in the capture process or during the compression of the video signal.</a:t>
            </a:r>
          </a:p>
          <a:p>
            <a:endParaRPr lang="en-US" dirty="0"/>
          </a:p>
          <a:p>
            <a:r>
              <a:rPr lang="en-US" dirty="0"/>
              <a:t>One approach to spatially adapt the strength of the film grain synthesis using an auxiliary mask signaled in the Alpha Channel Information SEI message</a:t>
            </a:r>
          </a:p>
          <a:p>
            <a:pPr marL="0" indent="0">
              <a:buNone/>
            </a:pPr>
            <a:endParaRPr lang="en-US" dirty="0"/>
          </a:p>
          <a:p>
            <a:endParaRPr lang="en-US" dirty="0"/>
          </a:p>
        </p:txBody>
      </p:sp>
    </p:spTree>
    <p:extLst>
      <p:ext uri="{BB962C8B-B14F-4D97-AF65-F5344CB8AC3E}">
        <p14:creationId xmlns:p14="http://schemas.microsoft.com/office/powerpoint/2010/main" val="1903297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6E7090-62A7-D37F-6E73-DB77800CF776}"/>
              </a:ext>
            </a:extLst>
          </p:cNvPr>
          <p:cNvSpPr>
            <a:spLocks noGrp="1"/>
          </p:cNvSpPr>
          <p:nvPr>
            <p:ph type="title"/>
          </p:nvPr>
        </p:nvSpPr>
        <p:spPr/>
        <p:txBody>
          <a:bodyPr/>
          <a:lstStyle/>
          <a:p>
            <a:r>
              <a:rPr lang="en-US" dirty="0"/>
              <a:t>Principle illustration</a:t>
            </a:r>
          </a:p>
        </p:txBody>
      </p:sp>
      <p:sp>
        <p:nvSpPr>
          <p:cNvPr id="3" name="Espace réservé du contenu 2">
            <a:extLst>
              <a:ext uri="{FF2B5EF4-FFF2-40B4-BE49-F238E27FC236}">
                <a16:creationId xmlns:a16="http://schemas.microsoft.com/office/drawing/2014/main" id="{D4FE2BDB-8B8F-21ED-D8F7-3FCA8E2A366F}"/>
              </a:ext>
            </a:extLst>
          </p:cNvPr>
          <p:cNvSpPr>
            <a:spLocks noGrp="1"/>
          </p:cNvSpPr>
          <p:nvPr>
            <p:ph idx="1"/>
          </p:nvPr>
        </p:nvSpPr>
        <p:spPr>
          <a:xfrm>
            <a:off x="838199" y="1825625"/>
            <a:ext cx="11076709" cy="4575175"/>
          </a:xfrm>
        </p:spPr>
        <p:txBody>
          <a:bodyPr>
            <a:normAutofit/>
          </a:bodyPr>
          <a:lstStyle/>
          <a:p>
            <a:r>
              <a:rPr lang="en-US" dirty="0"/>
              <a:t>Assume the following image on which the film grain values have been synthetized.</a:t>
            </a:r>
          </a:p>
          <a:p>
            <a:r>
              <a:rPr lang="en-US" dirty="0"/>
              <a:t>The default application of FGS as defined in FGC SEI in H.274 results in grain applied on the entire picture.</a:t>
            </a:r>
          </a:p>
          <a:p>
            <a:endParaRPr lang="en-US" dirty="0"/>
          </a:p>
        </p:txBody>
      </p:sp>
      <p:pic>
        <p:nvPicPr>
          <p:cNvPr id="4" name="Image 3">
            <a:extLst>
              <a:ext uri="{FF2B5EF4-FFF2-40B4-BE49-F238E27FC236}">
                <a16:creationId xmlns:a16="http://schemas.microsoft.com/office/drawing/2014/main" id="{D63A7587-091A-C938-52E1-D2FCAA9482F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7092" y="4112801"/>
            <a:ext cx="3151909" cy="1773360"/>
          </a:xfrm>
          <a:prstGeom prst="rect">
            <a:avLst/>
          </a:prstGeom>
        </p:spPr>
      </p:pic>
      <p:pic>
        <p:nvPicPr>
          <p:cNvPr id="8" name="Image 7">
            <a:extLst>
              <a:ext uri="{FF2B5EF4-FFF2-40B4-BE49-F238E27FC236}">
                <a16:creationId xmlns:a16="http://schemas.microsoft.com/office/drawing/2014/main" id="{7DF9FB92-694B-A167-E7D9-3DF3BC1863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03616" y="4113212"/>
            <a:ext cx="3151910" cy="1772949"/>
          </a:xfrm>
          <a:prstGeom prst="rect">
            <a:avLst/>
          </a:prstGeom>
        </p:spPr>
      </p:pic>
      <p:pic>
        <p:nvPicPr>
          <p:cNvPr id="9" name="Image 8">
            <a:extLst>
              <a:ext uri="{FF2B5EF4-FFF2-40B4-BE49-F238E27FC236}">
                <a16:creationId xmlns:a16="http://schemas.microsoft.com/office/drawing/2014/main" id="{0FA30CFC-D07B-7A11-7232-5ADEB99934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16797" y="4113212"/>
            <a:ext cx="3152640" cy="1773360"/>
          </a:xfrm>
          <a:prstGeom prst="rect">
            <a:avLst/>
          </a:prstGeom>
        </p:spPr>
      </p:pic>
      <p:sp>
        <p:nvSpPr>
          <p:cNvPr id="10" name="ZoneTexte 9">
            <a:extLst>
              <a:ext uri="{FF2B5EF4-FFF2-40B4-BE49-F238E27FC236}">
                <a16:creationId xmlns:a16="http://schemas.microsoft.com/office/drawing/2014/main" id="{7D0E4CF6-DD56-D549-156E-82D6702062A9}"/>
              </a:ext>
            </a:extLst>
          </p:cNvPr>
          <p:cNvSpPr txBox="1"/>
          <p:nvPr/>
        </p:nvSpPr>
        <p:spPr>
          <a:xfrm>
            <a:off x="990121" y="3798940"/>
            <a:ext cx="1736245" cy="369332"/>
          </a:xfrm>
          <a:prstGeom prst="rect">
            <a:avLst/>
          </a:prstGeom>
          <a:noFill/>
        </p:spPr>
        <p:txBody>
          <a:bodyPr wrap="none" rtlCol="0">
            <a:spAutoFit/>
          </a:bodyPr>
          <a:lstStyle/>
          <a:p>
            <a:r>
              <a:rPr lang="en-US" dirty="0"/>
              <a:t>Decoded picture</a:t>
            </a:r>
          </a:p>
        </p:txBody>
      </p:sp>
      <p:sp>
        <p:nvSpPr>
          <p:cNvPr id="11" name="ZoneTexte 10">
            <a:extLst>
              <a:ext uri="{FF2B5EF4-FFF2-40B4-BE49-F238E27FC236}">
                <a16:creationId xmlns:a16="http://schemas.microsoft.com/office/drawing/2014/main" id="{00E49B15-9D33-DF42-6678-94B42C4E50AC}"/>
              </a:ext>
            </a:extLst>
          </p:cNvPr>
          <p:cNvSpPr txBox="1"/>
          <p:nvPr/>
        </p:nvSpPr>
        <p:spPr>
          <a:xfrm>
            <a:off x="5727945" y="3793198"/>
            <a:ext cx="886333" cy="369332"/>
          </a:xfrm>
          <a:prstGeom prst="rect">
            <a:avLst/>
          </a:prstGeom>
          <a:noFill/>
        </p:spPr>
        <p:txBody>
          <a:bodyPr wrap="none" rtlCol="0">
            <a:spAutoFit/>
          </a:bodyPr>
          <a:lstStyle/>
          <a:p>
            <a:r>
              <a:rPr lang="en-US" dirty="0"/>
              <a:t>FGC SEI</a:t>
            </a:r>
          </a:p>
        </p:txBody>
      </p:sp>
      <p:sp>
        <p:nvSpPr>
          <p:cNvPr id="12" name="ZoneTexte 11">
            <a:extLst>
              <a:ext uri="{FF2B5EF4-FFF2-40B4-BE49-F238E27FC236}">
                <a16:creationId xmlns:a16="http://schemas.microsoft.com/office/drawing/2014/main" id="{CB52B9E9-1824-0221-0482-8A0387E93BC9}"/>
              </a:ext>
            </a:extLst>
          </p:cNvPr>
          <p:cNvSpPr txBox="1"/>
          <p:nvPr/>
        </p:nvSpPr>
        <p:spPr>
          <a:xfrm>
            <a:off x="9049451" y="3798940"/>
            <a:ext cx="2304349" cy="369332"/>
          </a:xfrm>
          <a:prstGeom prst="rect">
            <a:avLst/>
          </a:prstGeom>
          <a:noFill/>
        </p:spPr>
        <p:txBody>
          <a:bodyPr wrap="none" rtlCol="0">
            <a:spAutoFit/>
          </a:bodyPr>
          <a:lstStyle/>
          <a:p>
            <a:r>
              <a:rPr lang="en-US" dirty="0"/>
              <a:t>Post-processed picture</a:t>
            </a:r>
          </a:p>
        </p:txBody>
      </p:sp>
      <p:sp>
        <p:nvSpPr>
          <p:cNvPr id="14" name="ZoneTexte 13">
            <a:extLst>
              <a:ext uri="{FF2B5EF4-FFF2-40B4-BE49-F238E27FC236}">
                <a16:creationId xmlns:a16="http://schemas.microsoft.com/office/drawing/2014/main" id="{609249DD-4789-FE8E-6F1F-28E41F161712}"/>
              </a:ext>
            </a:extLst>
          </p:cNvPr>
          <p:cNvSpPr txBox="1"/>
          <p:nvPr/>
        </p:nvSpPr>
        <p:spPr>
          <a:xfrm>
            <a:off x="8068496" y="4814815"/>
            <a:ext cx="300082" cy="369332"/>
          </a:xfrm>
          <a:prstGeom prst="rect">
            <a:avLst/>
          </a:prstGeom>
          <a:noFill/>
        </p:spPr>
        <p:txBody>
          <a:bodyPr wrap="none" rtlCol="0">
            <a:spAutoFit/>
          </a:bodyPr>
          <a:lstStyle/>
          <a:p>
            <a:r>
              <a:rPr lang="en-US" dirty="0"/>
              <a:t>=</a:t>
            </a:r>
          </a:p>
        </p:txBody>
      </p:sp>
      <p:sp>
        <p:nvSpPr>
          <p:cNvPr id="15" name="Flèche vers la droite 14">
            <a:extLst>
              <a:ext uri="{FF2B5EF4-FFF2-40B4-BE49-F238E27FC236}">
                <a16:creationId xmlns:a16="http://schemas.microsoft.com/office/drawing/2014/main" id="{C50674A5-88F4-6BA2-3A90-E860D5A7E3A3}"/>
              </a:ext>
            </a:extLst>
          </p:cNvPr>
          <p:cNvSpPr/>
          <p:nvPr/>
        </p:nvSpPr>
        <p:spPr>
          <a:xfrm>
            <a:off x="3663011" y="4853354"/>
            <a:ext cx="676331" cy="422031"/>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60224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6E7090-62A7-D37F-6E73-DB77800CF776}"/>
              </a:ext>
            </a:extLst>
          </p:cNvPr>
          <p:cNvSpPr>
            <a:spLocks noGrp="1"/>
          </p:cNvSpPr>
          <p:nvPr>
            <p:ph type="title"/>
          </p:nvPr>
        </p:nvSpPr>
        <p:spPr/>
        <p:txBody>
          <a:bodyPr/>
          <a:lstStyle/>
          <a:p>
            <a:r>
              <a:rPr lang="en-US" dirty="0"/>
              <a:t>Principle illustration</a:t>
            </a:r>
          </a:p>
        </p:txBody>
      </p:sp>
      <p:sp>
        <p:nvSpPr>
          <p:cNvPr id="3" name="Espace réservé du contenu 2">
            <a:extLst>
              <a:ext uri="{FF2B5EF4-FFF2-40B4-BE49-F238E27FC236}">
                <a16:creationId xmlns:a16="http://schemas.microsoft.com/office/drawing/2014/main" id="{D4FE2BDB-8B8F-21ED-D8F7-3FCA8E2A366F}"/>
              </a:ext>
            </a:extLst>
          </p:cNvPr>
          <p:cNvSpPr>
            <a:spLocks noGrp="1"/>
          </p:cNvSpPr>
          <p:nvPr>
            <p:ph idx="1"/>
          </p:nvPr>
        </p:nvSpPr>
        <p:spPr>
          <a:xfrm>
            <a:off x="3865416" y="1602260"/>
            <a:ext cx="4407469" cy="2282588"/>
          </a:xfrm>
        </p:spPr>
        <p:txBody>
          <a:bodyPr>
            <a:normAutofit fontScale="92500"/>
          </a:bodyPr>
          <a:lstStyle/>
          <a:p>
            <a:r>
              <a:rPr lang="en-US" dirty="0"/>
              <a:t>With a mask signaling the areas where the film grain is to be applied and at which strength, the resulting image has a spatially controlled use of the grain.</a:t>
            </a:r>
          </a:p>
          <a:p>
            <a:pPr marL="0" indent="0">
              <a:buNone/>
            </a:pPr>
            <a:endParaRPr lang="en-US" dirty="0"/>
          </a:p>
        </p:txBody>
      </p:sp>
      <p:pic>
        <p:nvPicPr>
          <p:cNvPr id="8" name="Image 7">
            <a:extLst>
              <a:ext uri="{FF2B5EF4-FFF2-40B4-BE49-F238E27FC236}">
                <a16:creationId xmlns:a16="http://schemas.microsoft.com/office/drawing/2014/main" id="{7DF9FB92-694B-A167-E7D9-3DF3BC18639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20045" y="4113211"/>
            <a:ext cx="3151910" cy="1772949"/>
          </a:xfrm>
          <a:prstGeom prst="rect">
            <a:avLst/>
          </a:prstGeom>
        </p:spPr>
      </p:pic>
      <p:pic>
        <p:nvPicPr>
          <p:cNvPr id="5" name="Image 4">
            <a:extLst>
              <a:ext uri="{FF2B5EF4-FFF2-40B4-BE49-F238E27FC236}">
                <a16:creationId xmlns:a16="http://schemas.microsoft.com/office/drawing/2014/main" id="{FA6FD75F-98D7-1F19-9BD8-20F0405454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3507" y="4112799"/>
            <a:ext cx="3152641" cy="1773361"/>
          </a:xfrm>
          <a:prstGeom prst="rect">
            <a:avLst/>
          </a:prstGeom>
        </p:spPr>
      </p:pic>
      <p:pic>
        <p:nvPicPr>
          <p:cNvPr id="7" name="Image 6" descr="Une image contenant noir et blanc, ombre, monochrome, art&#10;&#10;Description générée automatiquement">
            <a:extLst>
              <a:ext uri="{FF2B5EF4-FFF2-40B4-BE49-F238E27FC236}">
                <a16:creationId xmlns:a16="http://schemas.microsoft.com/office/drawing/2014/main" id="{FB131B95-C78B-B7C4-C8C0-6FC5AD51610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99031" y="4112799"/>
            <a:ext cx="3152641" cy="1773361"/>
          </a:xfrm>
          <a:prstGeom prst="rect">
            <a:avLst/>
          </a:prstGeom>
        </p:spPr>
      </p:pic>
      <p:pic>
        <p:nvPicPr>
          <p:cNvPr id="10" name="Image 9">
            <a:extLst>
              <a:ext uri="{FF2B5EF4-FFF2-40B4-BE49-F238E27FC236}">
                <a16:creationId xmlns:a16="http://schemas.microsoft.com/office/drawing/2014/main" id="{3F25055F-F81D-4751-22F0-77C38368EC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3507" y="1602259"/>
            <a:ext cx="3151909" cy="1773360"/>
          </a:xfrm>
          <a:prstGeom prst="rect">
            <a:avLst/>
          </a:prstGeom>
        </p:spPr>
      </p:pic>
      <p:sp>
        <p:nvSpPr>
          <p:cNvPr id="11" name="ZoneTexte 10">
            <a:extLst>
              <a:ext uri="{FF2B5EF4-FFF2-40B4-BE49-F238E27FC236}">
                <a16:creationId xmlns:a16="http://schemas.microsoft.com/office/drawing/2014/main" id="{E5AEF3C6-96C7-9594-0761-653BC39D4BE6}"/>
              </a:ext>
            </a:extLst>
          </p:cNvPr>
          <p:cNvSpPr txBox="1"/>
          <p:nvPr/>
        </p:nvSpPr>
        <p:spPr>
          <a:xfrm>
            <a:off x="1426536" y="1288398"/>
            <a:ext cx="1736245" cy="369332"/>
          </a:xfrm>
          <a:prstGeom prst="rect">
            <a:avLst/>
          </a:prstGeom>
          <a:noFill/>
        </p:spPr>
        <p:txBody>
          <a:bodyPr wrap="none" rtlCol="0">
            <a:spAutoFit/>
          </a:bodyPr>
          <a:lstStyle/>
          <a:p>
            <a:r>
              <a:rPr lang="en-US" dirty="0"/>
              <a:t>Decoded picture</a:t>
            </a:r>
          </a:p>
        </p:txBody>
      </p:sp>
      <p:sp>
        <p:nvSpPr>
          <p:cNvPr id="12" name="Flèche vers la droite 11">
            <a:extLst>
              <a:ext uri="{FF2B5EF4-FFF2-40B4-BE49-F238E27FC236}">
                <a16:creationId xmlns:a16="http://schemas.microsoft.com/office/drawing/2014/main" id="{E5CF1C40-BCBF-C9A4-A6DB-4DA117D6D443}"/>
              </a:ext>
            </a:extLst>
          </p:cNvPr>
          <p:cNvSpPr/>
          <p:nvPr/>
        </p:nvSpPr>
        <p:spPr>
          <a:xfrm rot="5400000">
            <a:off x="2037458" y="3479402"/>
            <a:ext cx="388862" cy="422031"/>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3" name="ZoneTexte 12">
            <a:extLst>
              <a:ext uri="{FF2B5EF4-FFF2-40B4-BE49-F238E27FC236}">
                <a16:creationId xmlns:a16="http://schemas.microsoft.com/office/drawing/2014/main" id="{72F2C160-950D-14A2-2271-6666F7E8BF20}"/>
              </a:ext>
            </a:extLst>
          </p:cNvPr>
          <p:cNvSpPr txBox="1"/>
          <p:nvPr/>
        </p:nvSpPr>
        <p:spPr>
          <a:xfrm>
            <a:off x="4037644" y="4814813"/>
            <a:ext cx="284052" cy="369332"/>
          </a:xfrm>
          <a:prstGeom prst="rect">
            <a:avLst/>
          </a:prstGeom>
          <a:noFill/>
        </p:spPr>
        <p:txBody>
          <a:bodyPr wrap="none" rtlCol="0">
            <a:spAutoFit/>
          </a:bodyPr>
          <a:lstStyle/>
          <a:p>
            <a:r>
              <a:rPr lang="en-US" dirty="0"/>
              <a:t>x</a:t>
            </a:r>
          </a:p>
        </p:txBody>
      </p:sp>
      <p:sp>
        <p:nvSpPr>
          <p:cNvPr id="14" name="ZoneTexte 13">
            <a:extLst>
              <a:ext uri="{FF2B5EF4-FFF2-40B4-BE49-F238E27FC236}">
                <a16:creationId xmlns:a16="http://schemas.microsoft.com/office/drawing/2014/main" id="{A3E044C1-A6EC-7DD4-1CB4-D3576199848B}"/>
              </a:ext>
            </a:extLst>
          </p:cNvPr>
          <p:cNvSpPr txBox="1"/>
          <p:nvPr/>
        </p:nvSpPr>
        <p:spPr>
          <a:xfrm>
            <a:off x="1682995" y="5847582"/>
            <a:ext cx="825803" cy="369332"/>
          </a:xfrm>
          <a:prstGeom prst="rect">
            <a:avLst/>
          </a:prstGeom>
          <a:noFill/>
        </p:spPr>
        <p:txBody>
          <a:bodyPr wrap="none" rtlCol="0">
            <a:spAutoFit/>
          </a:bodyPr>
          <a:lstStyle/>
          <a:p>
            <a:r>
              <a:rPr lang="en-US" dirty="0"/>
              <a:t>ACI SEI</a:t>
            </a:r>
          </a:p>
        </p:txBody>
      </p:sp>
      <p:sp>
        <p:nvSpPr>
          <p:cNvPr id="15" name="ZoneTexte 14">
            <a:extLst>
              <a:ext uri="{FF2B5EF4-FFF2-40B4-BE49-F238E27FC236}">
                <a16:creationId xmlns:a16="http://schemas.microsoft.com/office/drawing/2014/main" id="{C46A375D-96E2-D8AB-C7D2-E06653627AED}"/>
              </a:ext>
            </a:extLst>
          </p:cNvPr>
          <p:cNvSpPr txBox="1"/>
          <p:nvPr/>
        </p:nvSpPr>
        <p:spPr>
          <a:xfrm>
            <a:off x="5656248" y="5874008"/>
            <a:ext cx="886333" cy="369332"/>
          </a:xfrm>
          <a:prstGeom prst="rect">
            <a:avLst/>
          </a:prstGeom>
          <a:noFill/>
        </p:spPr>
        <p:txBody>
          <a:bodyPr wrap="none" rtlCol="0">
            <a:spAutoFit/>
          </a:bodyPr>
          <a:lstStyle/>
          <a:p>
            <a:r>
              <a:rPr lang="en-US" dirty="0"/>
              <a:t>FGC SEI</a:t>
            </a:r>
          </a:p>
        </p:txBody>
      </p:sp>
      <p:sp>
        <p:nvSpPr>
          <p:cNvPr id="16" name="Flèche vers la droite 15">
            <a:extLst>
              <a:ext uri="{FF2B5EF4-FFF2-40B4-BE49-F238E27FC236}">
                <a16:creationId xmlns:a16="http://schemas.microsoft.com/office/drawing/2014/main" id="{EF31058A-BEA1-52FC-6ABA-D510DC66CCE4}"/>
              </a:ext>
            </a:extLst>
          </p:cNvPr>
          <p:cNvSpPr/>
          <p:nvPr/>
        </p:nvSpPr>
        <p:spPr>
          <a:xfrm rot="16200000">
            <a:off x="9880920" y="3479402"/>
            <a:ext cx="388862" cy="422031"/>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17" name="Image 16">
            <a:extLst>
              <a:ext uri="{FF2B5EF4-FFF2-40B4-BE49-F238E27FC236}">
                <a16:creationId xmlns:a16="http://schemas.microsoft.com/office/drawing/2014/main" id="{A3DE08A9-F05E-DAE0-DC44-F95764BF4B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499028" y="1602258"/>
            <a:ext cx="3152641" cy="1773361"/>
          </a:xfrm>
          <a:prstGeom prst="rect">
            <a:avLst/>
          </a:prstGeom>
        </p:spPr>
      </p:pic>
      <p:sp>
        <p:nvSpPr>
          <p:cNvPr id="18" name="ZoneTexte 17">
            <a:extLst>
              <a:ext uri="{FF2B5EF4-FFF2-40B4-BE49-F238E27FC236}">
                <a16:creationId xmlns:a16="http://schemas.microsoft.com/office/drawing/2014/main" id="{9F51B36E-279C-BE05-6604-8633DA2D99F6}"/>
              </a:ext>
            </a:extLst>
          </p:cNvPr>
          <p:cNvSpPr txBox="1"/>
          <p:nvPr/>
        </p:nvSpPr>
        <p:spPr>
          <a:xfrm>
            <a:off x="8923175" y="1288398"/>
            <a:ext cx="2304349" cy="369332"/>
          </a:xfrm>
          <a:prstGeom prst="rect">
            <a:avLst/>
          </a:prstGeom>
          <a:noFill/>
        </p:spPr>
        <p:txBody>
          <a:bodyPr wrap="none" rtlCol="0">
            <a:spAutoFit/>
          </a:bodyPr>
          <a:lstStyle/>
          <a:p>
            <a:r>
              <a:rPr lang="en-US" dirty="0"/>
              <a:t>Post-processed picture</a:t>
            </a:r>
          </a:p>
        </p:txBody>
      </p:sp>
      <p:sp>
        <p:nvSpPr>
          <p:cNvPr id="19" name="ZoneTexte 18">
            <a:extLst>
              <a:ext uri="{FF2B5EF4-FFF2-40B4-BE49-F238E27FC236}">
                <a16:creationId xmlns:a16="http://schemas.microsoft.com/office/drawing/2014/main" id="{247DCF83-BF42-7D32-B0CF-8B2532FBBA89}"/>
              </a:ext>
            </a:extLst>
          </p:cNvPr>
          <p:cNvSpPr txBox="1"/>
          <p:nvPr/>
        </p:nvSpPr>
        <p:spPr>
          <a:xfrm>
            <a:off x="9462055" y="5847582"/>
            <a:ext cx="1426481" cy="369332"/>
          </a:xfrm>
          <a:prstGeom prst="rect">
            <a:avLst/>
          </a:prstGeom>
          <a:noFill/>
        </p:spPr>
        <p:txBody>
          <a:bodyPr wrap="none" rtlCol="0">
            <a:spAutoFit/>
          </a:bodyPr>
          <a:lstStyle/>
          <a:p>
            <a:r>
              <a:rPr lang="en-US" dirty="0"/>
              <a:t>Adaptive FGS</a:t>
            </a:r>
          </a:p>
        </p:txBody>
      </p:sp>
    </p:spTree>
    <p:extLst>
      <p:ext uri="{BB962C8B-B14F-4D97-AF65-F5344CB8AC3E}">
        <p14:creationId xmlns:p14="http://schemas.microsoft.com/office/powerpoint/2010/main" val="37617106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6E7090-62A7-D37F-6E73-DB77800CF776}"/>
              </a:ext>
            </a:extLst>
          </p:cNvPr>
          <p:cNvSpPr>
            <a:spLocks noGrp="1"/>
          </p:cNvSpPr>
          <p:nvPr>
            <p:ph type="title"/>
          </p:nvPr>
        </p:nvSpPr>
        <p:spPr/>
        <p:txBody>
          <a:bodyPr/>
          <a:lstStyle/>
          <a:p>
            <a:r>
              <a:rPr lang="en-US" dirty="0"/>
              <a:t>Principle illustration</a:t>
            </a:r>
          </a:p>
        </p:txBody>
      </p:sp>
      <p:pic>
        <p:nvPicPr>
          <p:cNvPr id="10" name="Image 9">
            <a:extLst>
              <a:ext uri="{FF2B5EF4-FFF2-40B4-BE49-F238E27FC236}">
                <a16:creationId xmlns:a16="http://schemas.microsoft.com/office/drawing/2014/main" id="{3F25055F-F81D-4751-22F0-77C38368ECE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6397" y="1351474"/>
            <a:ext cx="9790663" cy="5508525"/>
          </a:xfrm>
          <a:prstGeom prst="rect">
            <a:avLst/>
          </a:prstGeom>
        </p:spPr>
      </p:pic>
      <p:sp>
        <p:nvSpPr>
          <p:cNvPr id="20" name="ZoneTexte 19">
            <a:extLst>
              <a:ext uri="{FF2B5EF4-FFF2-40B4-BE49-F238E27FC236}">
                <a16:creationId xmlns:a16="http://schemas.microsoft.com/office/drawing/2014/main" id="{D4ED82CB-4A07-5ABF-5613-5B1C21667FA9}"/>
              </a:ext>
            </a:extLst>
          </p:cNvPr>
          <p:cNvSpPr txBox="1"/>
          <p:nvPr/>
        </p:nvSpPr>
        <p:spPr>
          <a:xfrm>
            <a:off x="8658851" y="843240"/>
            <a:ext cx="2988319" cy="369332"/>
          </a:xfrm>
          <a:prstGeom prst="rect">
            <a:avLst/>
          </a:prstGeom>
          <a:noFill/>
        </p:spPr>
        <p:txBody>
          <a:bodyPr wrap="none" rtlCol="0">
            <a:spAutoFit/>
          </a:bodyPr>
          <a:lstStyle/>
          <a:p>
            <a:r>
              <a:rPr lang="en-US" dirty="0"/>
              <a:t>Unprocessed decoded picture</a:t>
            </a:r>
          </a:p>
        </p:txBody>
      </p:sp>
    </p:spTree>
    <p:extLst>
      <p:ext uri="{BB962C8B-B14F-4D97-AF65-F5344CB8AC3E}">
        <p14:creationId xmlns:p14="http://schemas.microsoft.com/office/powerpoint/2010/main" val="818577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6E7090-62A7-D37F-6E73-DB77800CF776}"/>
              </a:ext>
            </a:extLst>
          </p:cNvPr>
          <p:cNvSpPr>
            <a:spLocks noGrp="1"/>
          </p:cNvSpPr>
          <p:nvPr>
            <p:ph type="title"/>
          </p:nvPr>
        </p:nvSpPr>
        <p:spPr/>
        <p:txBody>
          <a:bodyPr/>
          <a:lstStyle/>
          <a:p>
            <a:r>
              <a:rPr lang="en-US" dirty="0"/>
              <a:t>Principle illustration</a:t>
            </a:r>
          </a:p>
        </p:txBody>
      </p:sp>
      <p:pic>
        <p:nvPicPr>
          <p:cNvPr id="10" name="Image 9">
            <a:extLst>
              <a:ext uri="{FF2B5EF4-FFF2-40B4-BE49-F238E27FC236}">
                <a16:creationId xmlns:a16="http://schemas.microsoft.com/office/drawing/2014/main" id="{3F25055F-F81D-4751-22F0-77C38368ECE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6397" y="1351474"/>
            <a:ext cx="9790663" cy="5508525"/>
          </a:xfrm>
          <a:prstGeom prst="rect">
            <a:avLst/>
          </a:prstGeom>
        </p:spPr>
      </p:pic>
      <p:pic>
        <p:nvPicPr>
          <p:cNvPr id="4" name="Image 3">
            <a:extLst>
              <a:ext uri="{FF2B5EF4-FFF2-40B4-BE49-F238E27FC236}">
                <a16:creationId xmlns:a16="http://schemas.microsoft.com/office/drawing/2014/main" id="{C3BAEF3A-6730-9540-A3A6-3C3901CCC1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6397" y="1351473"/>
            <a:ext cx="9790662" cy="5507247"/>
          </a:xfrm>
          <a:prstGeom prst="rect">
            <a:avLst/>
          </a:prstGeom>
        </p:spPr>
      </p:pic>
      <p:sp>
        <p:nvSpPr>
          <p:cNvPr id="3" name="ZoneTexte 2">
            <a:extLst>
              <a:ext uri="{FF2B5EF4-FFF2-40B4-BE49-F238E27FC236}">
                <a16:creationId xmlns:a16="http://schemas.microsoft.com/office/drawing/2014/main" id="{A10D7339-0367-C08A-F00E-A48E331574A0}"/>
              </a:ext>
            </a:extLst>
          </p:cNvPr>
          <p:cNvSpPr txBox="1"/>
          <p:nvPr/>
        </p:nvSpPr>
        <p:spPr>
          <a:xfrm>
            <a:off x="8658851" y="843240"/>
            <a:ext cx="2731838" cy="369332"/>
          </a:xfrm>
          <a:prstGeom prst="rect">
            <a:avLst/>
          </a:prstGeom>
          <a:noFill/>
        </p:spPr>
        <p:txBody>
          <a:bodyPr wrap="none" rtlCol="0">
            <a:spAutoFit/>
          </a:bodyPr>
          <a:lstStyle/>
          <a:p>
            <a:r>
              <a:rPr lang="en-US" dirty="0"/>
              <a:t>FGC only processed picture</a:t>
            </a:r>
          </a:p>
        </p:txBody>
      </p:sp>
    </p:spTree>
    <p:extLst>
      <p:ext uri="{BB962C8B-B14F-4D97-AF65-F5344CB8AC3E}">
        <p14:creationId xmlns:p14="http://schemas.microsoft.com/office/powerpoint/2010/main" val="3782265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6E7090-62A7-D37F-6E73-DB77800CF776}"/>
              </a:ext>
            </a:extLst>
          </p:cNvPr>
          <p:cNvSpPr>
            <a:spLocks noGrp="1"/>
          </p:cNvSpPr>
          <p:nvPr>
            <p:ph type="title"/>
          </p:nvPr>
        </p:nvSpPr>
        <p:spPr/>
        <p:txBody>
          <a:bodyPr/>
          <a:lstStyle/>
          <a:p>
            <a:r>
              <a:rPr lang="en-US" dirty="0"/>
              <a:t>Principle illustration</a:t>
            </a:r>
          </a:p>
        </p:txBody>
      </p:sp>
      <p:pic>
        <p:nvPicPr>
          <p:cNvPr id="10" name="Image 9">
            <a:extLst>
              <a:ext uri="{FF2B5EF4-FFF2-40B4-BE49-F238E27FC236}">
                <a16:creationId xmlns:a16="http://schemas.microsoft.com/office/drawing/2014/main" id="{3F25055F-F81D-4751-22F0-77C38368ECE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6397" y="1351474"/>
            <a:ext cx="9790663" cy="5508525"/>
          </a:xfrm>
          <a:prstGeom prst="rect">
            <a:avLst/>
          </a:prstGeom>
        </p:spPr>
      </p:pic>
      <p:pic>
        <p:nvPicPr>
          <p:cNvPr id="17" name="Image 16">
            <a:extLst>
              <a:ext uri="{FF2B5EF4-FFF2-40B4-BE49-F238E27FC236}">
                <a16:creationId xmlns:a16="http://schemas.microsoft.com/office/drawing/2014/main" id="{A3DE08A9-F05E-DAE0-DC44-F95764BF4B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6397" y="1351474"/>
            <a:ext cx="9790663" cy="5507249"/>
          </a:xfrm>
          <a:prstGeom prst="rect">
            <a:avLst/>
          </a:prstGeom>
        </p:spPr>
      </p:pic>
      <p:sp>
        <p:nvSpPr>
          <p:cNvPr id="3" name="ZoneTexte 2">
            <a:extLst>
              <a:ext uri="{FF2B5EF4-FFF2-40B4-BE49-F238E27FC236}">
                <a16:creationId xmlns:a16="http://schemas.microsoft.com/office/drawing/2014/main" id="{CA9A9DD3-F765-9E46-2E15-800F45B3FC18}"/>
              </a:ext>
            </a:extLst>
          </p:cNvPr>
          <p:cNvSpPr txBox="1"/>
          <p:nvPr/>
        </p:nvSpPr>
        <p:spPr>
          <a:xfrm>
            <a:off x="8658851" y="843240"/>
            <a:ext cx="2706190" cy="369332"/>
          </a:xfrm>
          <a:prstGeom prst="rect">
            <a:avLst/>
          </a:prstGeom>
          <a:noFill/>
        </p:spPr>
        <p:txBody>
          <a:bodyPr wrap="none" rtlCol="0">
            <a:spAutoFit/>
          </a:bodyPr>
          <a:lstStyle/>
          <a:p>
            <a:r>
              <a:rPr lang="en-US" dirty="0"/>
              <a:t>FGC+ACI processed picture</a:t>
            </a:r>
          </a:p>
        </p:txBody>
      </p:sp>
    </p:spTree>
    <p:extLst>
      <p:ext uri="{BB962C8B-B14F-4D97-AF65-F5344CB8AC3E}">
        <p14:creationId xmlns:p14="http://schemas.microsoft.com/office/powerpoint/2010/main" val="2607872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D26EFF-8F19-2F89-7BB0-3AF8DA5624CA}"/>
              </a:ext>
            </a:extLst>
          </p:cNvPr>
          <p:cNvSpPr>
            <a:spLocks noGrp="1"/>
          </p:cNvSpPr>
          <p:nvPr>
            <p:ph type="title"/>
          </p:nvPr>
        </p:nvSpPr>
        <p:spPr/>
        <p:txBody>
          <a:bodyPr/>
          <a:lstStyle/>
          <a:p>
            <a:r>
              <a:rPr lang="en-US" dirty="0"/>
              <a:t>Proposed approach</a:t>
            </a:r>
          </a:p>
        </p:txBody>
      </p:sp>
      <p:sp>
        <p:nvSpPr>
          <p:cNvPr id="3" name="Espace réservé du contenu 2">
            <a:extLst>
              <a:ext uri="{FF2B5EF4-FFF2-40B4-BE49-F238E27FC236}">
                <a16:creationId xmlns:a16="http://schemas.microsoft.com/office/drawing/2014/main" id="{6041CF70-E552-1182-9655-83851F5E5FBD}"/>
              </a:ext>
            </a:extLst>
          </p:cNvPr>
          <p:cNvSpPr>
            <a:spLocks noGrp="1"/>
          </p:cNvSpPr>
          <p:nvPr>
            <p:ph idx="1"/>
          </p:nvPr>
        </p:nvSpPr>
        <p:spPr>
          <a:xfrm>
            <a:off x="580506" y="1529542"/>
            <a:ext cx="10773294" cy="4647421"/>
          </a:xfrm>
        </p:spPr>
        <p:txBody>
          <a:bodyPr>
            <a:normAutofit fontScale="92500"/>
          </a:bodyPr>
          <a:lstStyle/>
          <a:p>
            <a:r>
              <a:rPr lang="en-US" dirty="0"/>
              <a:t>The ACI SEI message has already 2 defined modes in </a:t>
            </a:r>
            <a:r>
              <a:rPr lang="en-US" b="1" dirty="0" err="1"/>
              <a:t>alpha_channel_use_idc</a:t>
            </a:r>
            <a:endParaRPr lang="en-US" b="1" dirty="0"/>
          </a:p>
          <a:p>
            <a:pPr lvl="1"/>
            <a:r>
              <a:rPr lang="en-US" dirty="0"/>
              <a:t>mode 0: multiplicative </a:t>
            </a:r>
          </a:p>
          <a:p>
            <a:pPr lvl="1"/>
            <a:r>
              <a:rPr lang="en-US" dirty="0"/>
              <a:t>and mode 1: non multiplicative. </a:t>
            </a:r>
          </a:p>
          <a:p>
            <a:r>
              <a:rPr lang="en-US" dirty="0"/>
              <a:t>A 3rd mode (mode 3, since mode 2 is set to "unspecified") is defined as the multiplicative use of the auxiliary data with the corresponding simulated film grain, defined by the Film Grain characteristics SEI message.</a:t>
            </a:r>
          </a:p>
          <a:p>
            <a:endParaRPr lang="en-US" dirty="0"/>
          </a:p>
          <a:p>
            <a:r>
              <a:rPr lang="en-US" dirty="0"/>
              <a:t>While interpreting the film grain characteristics SEI message, if the ACI SEI message is also present for the same picture with </a:t>
            </a:r>
            <a:r>
              <a:rPr lang="en-US" dirty="0" err="1"/>
              <a:t>alpha_channel_use_idc</a:t>
            </a:r>
            <a:r>
              <a:rPr lang="en-US" dirty="0"/>
              <a:t> equal to 3, then the associated auxiliary picture is used as a weighting factor of the film grain values.</a:t>
            </a:r>
          </a:p>
          <a:p>
            <a:pPr lvl="4"/>
            <a:endParaRPr lang="en-US" dirty="0"/>
          </a:p>
          <a:p>
            <a:pPr lvl="4"/>
            <a:endParaRPr lang="en-US" dirty="0"/>
          </a:p>
        </p:txBody>
      </p:sp>
    </p:spTree>
    <p:extLst>
      <p:ext uri="{BB962C8B-B14F-4D97-AF65-F5344CB8AC3E}">
        <p14:creationId xmlns:p14="http://schemas.microsoft.com/office/powerpoint/2010/main" val="4181490969"/>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TotalTime>
  <Words>938</Words>
  <Application>Microsoft Macintosh PowerPoint</Application>
  <PresentationFormat>Grand écran</PresentationFormat>
  <Paragraphs>58</Paragraphs>
  <Slides>11</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11</vt:i4>
      </vt:variant>
    </vt:vector>
  </HeadingPairs>
  <TitlesOfParts>
    <vt:vector size="16" baseType="lpstr">
      <vt:lpstr>Arial</vt:lpstr>
      <vt:lpstr>Calibri</vt:lpstr>
      <vt:lpstr>Calibri Light</vt:lpstr>
      <vt:lpstr>Times New Roman</vt:lpstr>
      <vt:lpstr>Thème Office</vt:lpstr>
      <vt:lpstr>Adaptive Film Grain Synthesis using Alpha Channel Information </vt:lpstr>
      <vt:lpstr>Abstract</vt:lpstr>
      <vt:lpstr>Problem statement</vt:lpstr>
      <vt:lpstr>Principle illustration</vt:lpstr>
      <vt:lpstr>Principle illustration</vt:lpstr>
      <vt:lpstr>Principle illustration</vt:lpstr>
      <vt:lpstr>Principle illustration</vt:lpstr>
      <vt:lpstr>Principle illustration</vt:lpstr>
      <vt:lpstr>Proposed approach</vt:lpstr>
      <vt:lpstr>Proposed text (as part of the FGC and ACI SEI messages)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Local Film Grain Synthesis using Annotated regions </dc:title>
  <dc:creator>Gilles Teniou</dc:creator>
  <cp:lastModifiedBy>Gilles Teniou</cp:lastModifiedBy>
  <cp:revision>10</cp:revision>
  <dcterms:created xsi:type="dcterms:W3CDTF">2023-10-02T10:29:55Z</dcterms:created>
  <dcterms:modified xsi:type="dcterms:W3CDTF">2023-10-06T17:07:21Z</dcterms:modified>
</cp:coreProperties>
</file>