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9"/>
  </p:notesMasterIdLst>
  <p:handoutMasterIdLst>
    <p:handoutMasterId r:id="rId10"/>
  </p:handoutMasterIdLst>
  <p:sldIdLst>
    <p:sldId id="267" r:id="rId3"/>
    <p:sldId id="374" r:id="rId4"/>
    <p:sldId id="390" r:id="rId5"/>
    <p:sldId id="380" r:id="rId6"/>
    <p:sldId id="392" r:id="rId7"/>
    <p:sldId id="387" r:id="rId8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300"/>
    <a:srgbClr val="2D86E7"/>
    <a:srgbClr val="1E75F6"/>
    <a:srgbClr val="2769ED"/>
    <a:srgbClr val="7DB9FB"/>
    <a:srgbClr val="CCECFF"/>
    <a:srgbClr val="2807EB"/>
    <a:srgbClr val="7585FD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69" d="100"/>
          <a:sy n="69" d="100"/>
        </p:scale>
        <p:origin x="40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2023/10/13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2023/10/13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sz="4400" dirty="0" smtClean="0"/>
              <a:t>JVET-a</a:t>
            </a:r>
            <a:r>
              <a:rPr lang="en-US" altLang="zh-CN" sz="4400" dirty="0" smtClean="0"/>
              <a:t>F0117</a:t>
            </a:r>
            <a:r>
              <a:rPr lang="en-US" sz="4400" dirty="0"/>
              <a:t/>
            </a:r>
            <a:br>
              <a:rPr lang="en-US" sz="4400" dirty="0"/>
            </a:br>
            <a:r>
              <a:rPr lang="en-US" sz="4400" dirty="0" smtClean="0"/>
              <a:t>Non-EE2:</a:t>
            </a:r>
            <a:r>
              <a:rPr lang="en-US" altLang="zh-CN" sz="4400" dirty="0" smtClean="0"/>
              <a:t>ExtensionS of IBC GPM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4206891"/>
            <a:ext cx="7662452" cy="1239894"/>
          </a:xfrm>
        </p:spPr>
        <p:txBody>
          <a:bodyPr>
            <a:normAutofit fontScale="92500"/>
          </a:bodyPr>
          <a:lstStyle/>
          <a:p>
            <a:r>
              <a:rPr lang="en-CA" sz="2800" dirty="0" err="1"/>
              <a:t>Changyue</a:t>
            </a:r>
            <a:r>
              <a:rPr lang="en-CA" sz="2800" dirty="0"/>
              <a:t> Ma, </a:t>
            </a:r>
            <a:r>
              <a:rPr lang="en-CA" altLang="zh-CN" sz="2800" dirty="0"/>
              <a:t>Xiaoyu Xiu, </a:t>
            </a:r>
            <a:r>
              <a:rPr lang="en-CA" sz="2800" dirty="0" smtClean="0"/>
              <a:t>Wei </a:t>
            </a:r>
            <a:r>
              <a:rPr lang="en-CA" sz="2800" dirty="0"/>
              <a:t>Chen, </a:t>
            </a:r>
            <a:r>
              <a:rPr lang="de-DE" sz="2800" dirty="0"/>
              <a:t>Hong-Jheng Jhu,</a:t>
            </a:r>
            <a:r>
              <a:rPr lang="en-CA" sz="2800" dirty="0"/>
              <a:t> </a:t>
            </a:r>
            <a:r>
              <a:rPr lang="en-CA" altLang="zh-CN" sz="2800" dirty="0" err="1"/>
              <a:t>Che</a:t>
            </a:r>
            <a:r>
              <a:rPr lang="en-CA" altLang="zh-CN" sz="2800" dirty="0"/>
              <a:t>-Wei </a:t>
            </a:r>
            <a:r>
              <a:rPr lang="en-CA" altLang="zh-CN" sz="2800" dirty="0" err="1"/>
              <a:t>Kuo</a:t>
            </a:r>
            <a:r>
              <a:rPr lang="en-CA" altLang="zh-CN" sz="2800" dirty="0"/>
              <a:t>, </a:t>
            </a:r>
            <a:r>
              <a:rPr lang="en-CA" sz="2800" dirty="0" smtClean="0"/>
              <a:t>Ning </a:t>
            </a:r>
            <a:r>
              <a:rPr lang="en-CA" sz="2800" dirty="0"/>
              <a:t>Yan,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2"/>
            <a:ext cx="11189372" cy="2552831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b="1" dirty="0" smtClean="0"/>
              <a:t>IBC GPM</a:t>
            </a:r>
            <a:r>
              <a:rPr lang="en-US" altLang="zh-CN" sz="2000" dirty="0" smtClean="0"/>
              <a:t> in ECM10.0: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S</a:t>
            </a:r>
            <a:r>
              <a:rPr lang="en-US" altLang="zh-CN" dirty="0" smtClean="0"/>
              <a:t>plit a CU into two geometry partitions.</a:t>
            </a:r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Each of two partitions are generated using </a:t>
            </a:r>
            <a:r>
              <a:rPr lang="en-US" altLang="zh-CN" dirty="0" smtClean="0">
                <a:solidFill>
                  <a:schemeClr val="tx1"/>
                </a:solidFill>
              </a:rPr>
              <a:t>IBC</a:t>
            </a:r>
            <a:r>
              <a:rPr lang="en-US" altLang="zh-CN" dirty="0" smtClean="0"/>
              <a:t> prediction or </a:t>
            </a:r>
            <a:r>
              <a:rPr lang="en-US" altLang="zh-CN" dirty="0" smtClean="0">
                <a:solidFill>
                  <a:schemeClr val="tx1"/>
                </a:solidFill>
              </a:rPr>
              <a:t>intra</a:t>
            </a:r>
            <a:r>
              <a:rPr lang="en-US" altLang="zh-CN" dirty="0" smtClean="0"/>
              <a:t> prediction. </a:t>
            </a:r>
            <a:endParaRPr lang="en-US" altLang="zh-CN" dirty="0"/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The IBC part is generated based on IBC regular merge mode and IBC TM merge mode.</a:t>
            </a:r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The intra part uses the same IPM candidate list of GPM with inter and intra prediction.</a:t>
            </a:r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There are totally 48 geometry partition modes, which are grouped into 2 sets.</a:t>
            </a:r>
            <a:endParaRPr lang="en-CA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163" y="4762659"/>
            <a:ext cx="3960000" cy="9431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466" y="3548987"/>
            <a:ext cx="4248000" cy="304592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34906" y="5653774"/>
            <a:ext cx="385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/>
              <a:t>Table 1. </a:t>
            </a:r>
            <a:r>
              <a:rPr lang="en-CA" altLang="zh-CN" sz="1600" dirty="0"/>
              <a:t>Geometry partitioning modes in the first geometry partitioning mode </a:t>
            </a:r>
            <a:r>
              <a:rPr lang="en-CA" altLang="zh-CN" sz="1600" dirty="0" smtClean="0"/>
              <a:t>set.</a:t>
            </a:r>
            <a:endParaRPr lang="zh-CN" altLang="en-US" sz="1600" dirty="0"/>
          </a:p>
        </p:txBody>
      </p:sp>
      <p:sp>
        <p:nvSpPr>
          <p:cNvPr id="10" name="文本框 9"/>
          <p:cNvSpPr txBox="1"/>
          <p:nvPr/>
        </p:nvSpPr>
        <p:spPr>
          <a:xfrm>
            <a:off x="4500939" y="6536492"/>
            <a:ext cx="7247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Table 2. </a:t>
            </a:r>
            <a:r>
              <a:rPr lang="en-CA" altLang="zh-CN" sz="1600" dirty="0"/>
              <a:t>Geometry partitioning modes in the </a:t>
            </a:r>
            <a:r>
              <a:rPr lang="en-CA" altLang="zh-CN" sz="1600" dirty="0" smtClean="0"/>
              <a:t>second </a:t>
            </a:r>
            <a:r>
              <a:rPr lang="en-CA" altLang="zh-CN" sz="1600" dirty="0"/>
              <a:t>geometry partitioning mode </a:t>
            </a:r>
            <a:r>
              <a:rPr lang="en-CA" altLang="zh-CN" sz="1600" dirty="0" smtClean="0"/>
              <a:t>set.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3"/>
            <a:ext cx="11189372" cy="2035594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b="1" dirty="0" smtClean="0"/>
              <a:t>IBC GPM</a:t>
            </a:r>
            <a:r>
              <a:rPr lang="en-US" altLang="zh-CN" sz="2000" dirty="0" smtClean="0"/>
              <a:t> </a:t>
            </a:r>
            <a:r>
              <a:rPr lang="en-US" altLang="zh-CN" sz="2000" b="1" dirty="0" smtClean="0"/>
              <a:t>with block vector difference (BVD):</a:t>
            </a:r>
          </a:p>
          <a:p>
            <a:pPr marL="342900" indent="-342900" hangingPunct="0">
              <a:buAutoNum type="arabicParenR"/>
            </a:pPr>
            <a:r>
              <a:rPr lang="en-CA" altLang="zh-CN" dirty="0"/>
              <a:t>O</a:t>
            </a:r>
            <a:r>
              <a:rPr lang="en-CA" altLang="zh-CN" dirty="0" smtClean="0"/>
              <a:t>ne </a:t>
            </a:r>
            <a:r>
              <a:rPr lang="en-CA" altLang="zh-CN" dirty="0"/>
              <a:t>additional </a:t>
            </a:r>
            <a:r>
              <a:rPr lang="en-CA" altLang="zh-CN" dirty="0" smtClean="0"/>
              <a:t>BVD is </a:t>
            </a:r>
            <a:r>
              <a:rPr lang="en-CA" altLang="zh-CN" dirty="0"/>
              <a:t>allowed to be added on top of the BV of one IBC </a:t>
            </a:r>
            <a:r>
              <a:rPr lang="en-CA" altLang="zh-CN" dirty="0" smtClean="0"/>
              <a:t>partition. </a:t>
            </a:r>
            <a:endParaRPr lang="en-US" altLang="zh-CN" dirty="0" smtClean="0"/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Only applied to IBC part generated based on </a:t>
            </a:r>
            <a:r>
              <a:rPr lang="en-CA" altLang="zh-CN" dirty="0" smtClean="0"/>
              <a:t>regular </a:t>
            </a:r>
            <a:r>
              <a:rPr lang="en-CA" altLang="zh-CN" dirty="0"/>
              <a:t>IBC merge mode</a:t>
            </a:r>
            <a:r>
              <a:rPr lang="en-US" altLang="zh-CN" dirty="0"/>
              <a:t>.</a:t>
            </a:r>
            <a:endParaRPr lang="en-US" altLang="zh-CN" dirty="0" smtClean="0"/>
          </a:p>
          <a:p>
            <a:pPr marL="342900" indent="-342900" hangingPunct="0">
              <a:buAutoNum type="arabicParenR"/>
            </a:pPr>
            <a:r>
              <a:rPr lang="en-CA" altLang="zh-CN" dirty="0" smtClean="0"/>
              <a:t>One flag </a:t>
            </a:r>
            <a:r>
              <a:rPr lang="en-CA" altLang="zh-CN" dirty="0"/>
              <a:t>is signaled for each IBC partition to indicate whether additional BVD is applied</a:t>
            </a:r>
            <a:r>
              <a:rPr lang="en-CA" altLang="zh-CN" dirty="0" smtClean="0"/>
              <a:t>.</a:t>
            </a:r>
            <a:endParaRPr lang="en-US" altLang="zh-CN" dirty="0" smtClean="0"/>
          </a:p>
          <a:p>
            <a:pPr marL="342900" indent="-342900" hangingPunct="0">
              <a:buAutoNum type="arabicParenR"/>
            </a:pPr>
            <a:r>
              <a:rPr lang="en-CA" altLang="zh-CN" dirty="0" smtClean="0"/>
              <a:t>When the flag is true, the corresponding BVD is further signaled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 txBox="1">
            <a:spLocks/>
          </p:cNvSpPr>
          <p:nvPr/>
        </p:nvSpPr>
        <p:spPr>
          <a:xfrm>
            <a:off x="332907" y="4282079"/>
            <a:ext cx="11189372" cy="12735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2000" b="1" dirty="0" smtClean="0"/>
              <a:t>Split mode reordering for IBC GPM:</a:t>
            </a:r>
          </a:p>
          <a:p>
            <a:pPr marL="342900" indent="-342900" hangingPunct="0">
              <a:buFont typeface="Arial" panose="020B0604020202020204" pitchFamily="34" charset="0"/>
              <a:buAutoNum type="arabicParenR"/>
            </a:pPr>
            <a:r>
              <a:rPr lang="en-US" altLang="zh-CN" dirty="0" smtClean="0"/>
              <a:t>The </a:t>
            </a:r>
            <a:r>
              <a:rPr lang="en-US" altLang="zh-CN" dirty="0"/>
              <a:t>split mode of IBC GPM is reordered with template matching </a:t>
            </a:r>
            <a:r>
              <a:rPr lang="en-US" altLang="zh-CN" dirty="0" smtClean="0"/>
              <a:t>methods.</a:t>
            </a:r>
            <a:endParaRPr lang="en-US" altLang="zh-CN" dirty="0"/>
          </a:p>
          <a:p>
            <a:pPr marL="342900" indent="-342900" hangingPunct="0">
              <a:buFont typeface="Arial" panose="020B0604020202020204" pitchFamily="34" charset="0"/>
              <a:buAutoNum type="arabicParenR"/>
            </a:pPr>
            <a:r>
              <a:rPr lang="en-CA" altLang="zh-CN" dirty="0"/>
              <a:t>T</a:t>
            </a:r>
            <a:r>
              <a:rPr lang="en-CA" altLang="zh-CN" dirty="0" smtClean="0"/>
              <a:t>he </a:t>
            </a:r>
            <a:r>
              <a:rPr lang="en-CA" altLang="zh-CN" dirty="0"/>
              <a:t>reordering is only applied to the first set of IBC-GPM split modes</a:t>
            </a:r>
            <a:r>
              <a:rPr lang="en-CA" altLang="zh-CN" dirty="0" smtClean="0"/>
              <a:t>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3951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443977" y="1121464"/>
            <a:ext cx="512555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 </a:t>
            </a:r>
            <a:r>
              <a:rPr lang="en-US" sz="2200" b="1" dirty="0" smtClean="0"/>
              <a:t>results of IBC GPM with BVD </a:t>
            </a:r>
            <a:endParaRPr lang="en-US" sz="22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3997397"/>
              </p:ext>
            </p:extLst>
          </p:nvPr>
        </p:nvGraphicFramePr>
        <p:xfrm>
          <a:off x="858982" y="1885403"/>
          <a:ext cx="10307782" cy="37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0921">
                  <a:extLst>
                    <a:ext uri="{9D8B030D-6E8A-4147-A177-3AD203B41FA5}">
                      <a16:colId xmlns:a16="http://schemas.microsoft.com/office/drawing/2014/main" val="559246143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1883844088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2209923199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3182432399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3616528542"/>
                    </a:ext>
                  </a:extLst>
                </a:gridCol>
                <a:gridCol w="1312642">
                  <a:extLst>
                    <a:ext uri="{9D8B030D-6E8A-4147-A177-3AD203B41FA5}">
                      <a16:colId xmlns:a16="http://schemas.microsoft.com/office/drawing/2014/main" val="10471368"/>
                    </a:ext>
                  </a:extLst>
                </a:gridCol>
                <a:gridCol w="1390535">
                  <a:extLst>
                    <a:ext uri="{9D8B030D-6E8A-4147-A177-3AD203B41FA5}">
                      <a16:colId xmlns:a16="http://schemas.microsoft.com/office/drawing/2014/main" val="4119538593"/>
                    </a:ext>
                  </a:extLst>
                </a:gridCol>
              </a:tblGrid>
              <a:tr h="47437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All Intra Main 10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213892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U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Enc.</a:t>
                      </a:r>
                      <a:r>
                        <a:rPr lang="en-US" altLang="zh-CN" baseline="0" dirty="0" smtClean="0"/>
                        <a:t>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Dec.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VmPeak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2753295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Class F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-0.20%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-0.12%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103.4%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99.1%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100.0%</a:t>
                      </a:r>
                      <a:endParaRPr lang="zh-CN" altLang="en-US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9442320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Class TGM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-0.26%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-0.24%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-0.23%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103.3%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99.8%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100.0%</a:t>
                      </a:r>
                      <a:endParaRPr lang="zh-CN" altLang="en-US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39251321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Random Access Main 10</a:t>
                      </a:r>
                      <a:endParaRPr lang="zh-CN" alt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84948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U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Enc.</a:t>
                      </a:r>
                      <a:r>
                        <a:rPr lang="en-US" altLang="zh-CN" baseline="0" dirty="0" smtClean="0"/>
                        <a:t>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Dec.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VmPeak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41178701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Class F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-0.10%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102.3%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99.8%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99.9%</a:t>
                      </a:r>
                      <a:endParaRPr lang="zh-CN" altLang="en-US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8851404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Class TGM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-0.21%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-0.14%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-0.17%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101.4%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99.4%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100.0%</a:t>
                      </a:r>
                      <a:endParaRPr lang="zh-CN" altLang="en-US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4536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092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443977" y="1121464"/>
            <a:ext cx="825667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 </a:t>
            </a:r>
            <a:r>
              <a:rPr lang="en-US" sz="2200" b="1" dirty="0" smtClean="0"/>
              <a:t>results of IBC GPM with </a:t>
            </a:r>
            <a:r>
              <a:rPr lang="en-US" sz="2200" b="1" dirty="0" smtClean="0"/>
              <a:t>BVD </a:t>
            </a:r>
            <a:r>
              <a:rPr lang="en-US" altLang="zh-CN" sz="2200" b="1" dirty="0"/>
              <a:t>plus split mode reordering</a:t>
            </a:r>
            <a:r>
              <a:rPr lang="en-US" sz="2200" b="1" dirty="0" smtClean="0"/>
              <a:t> </a:t>
            </a:r>
            <a:endParaRPr lang="en-US" sz="22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70936"/>
              </p:ext>
            </p:extLst>
          </p:nvPr>
        </p:nvGraphicFramePr>
        <p:xfrm>
          <a:off x="858982" y="1885403"/>
          <a:ext cx="10307782" cy="37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0921">
                  <a:extLst>
                    <a:ext uri="{9D8B030D-6E8A-4147-A177-3AD203B41FA5}">
                      <a16:colId xmlns:a16="http://schemas.microsoft.com/office/drawing/2014/main" val="559246143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1883844088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2209923199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3182432399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3616528542"/>
                    </a:ext>
                  </a:extLst>
                </a:gridCol>
                <a:gridCol w="1312642">
                  <a:extLst>
                    <a:ext uri="{9D8B030D-6E8A-4147-A177-3AD203B41FA5}">
                      <a16:colId xmlns:a16="http://schemas.microsoft.com/office/drawing/2014/main" val="10471368"/>
                    </a:ext>
                  </a:extLst>
                </a:gridCol>
                <a:gridCol w="1390535">
                  <a:extLst>
                    <a:ext uri="{9D8B030D-6E8A-4147-A177-3AD203B41FA5}">
                      <a16:colId xmlns:a16="http://schemas.microsoft.com/office/drawing/2014/main" val="4119538593"/>
                    </a:ext>
                  </a:extLst>
                </a:gridCol>
              </a:tblGrid>
              <a:tr h="47437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All Intra Main 10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213892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U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Enc.</a:t>
                      </a:r>
                      <a:r>
                        <a:rPr lang="en-US" altLang="zh-CN" baseline="0" dirty="0" smtClean="0"/>
                        <a:t>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Dec.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VmPeak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2753295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Class F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-0.21%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-0.22%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105.6%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101.4%</a:t>
                      </a:r>
                      <a:endParaRPr lang="zh-CN" altLang="en-US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9442320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Class TGM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106.4%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99.5%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101.1%</a:t>
                      </a:r>
                      <a:endParaRPr lang="zh-CN" altLang="en-US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39251321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Random Access Main 10</a:t>
                      </a:r>
                      <a:endParaRPr lang="zh-CN" alt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84948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U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Enc.</a:t>
                      </a:r>
                      <a:r>
                        <a:rPr lang="en-US" altLang="zh-CN" baseline="0" dirty="0" smtClean="0"/>
                        <a:t>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Dec.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VmPeak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41178701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Class F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-0.16%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103.4%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99.8%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101.2%</a:t>
                      </a:r>
                      <a:endParaRPr lang="zh-CN" altLang="en-US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8851404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Class TGM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-0.26%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-0.16%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-0.26%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102.3%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99.1%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100.7%</a:t>
                      </a:r>
                      <a:endParaRPr lang="zh-CN" altLang="en-US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4536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225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332906" y="1142944"/>
            <a:ext cx="1196993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Summary:</a:t>
            </a:r>
          </a:p>
          <a:p>
            <a:endParaRPr 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415635" y="1666719"/>
            <a:ext cx="114069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000" kern="0" dirty="0">
                <a:latin typeface="Times New Roman" panose="02020603050405020304" pitchFamily="18" charset="0"/>
              </a:rPr>
              <a:t>It is proposed </a:t>
            </a:r>
            <a:r>
              <a:rPr lang="en-US" altLang="zh-CN" sz="2000" kern="0" dirty="0" smtClean="0">
                <a:latin typeface="Times New Roman" panose="02020603050405020304" pitchFamily="18" charset="0"/>
              </a:rPr>
              <a:t>to add </a:t>
            </a:r>
            <a:r>
              <a:rPr lang="en-US" altLang="zh-CN" sz="2000" kern="0" dirty="0">
                <a:latin typeface="Times New Roman" panose="02020603050405020304" pitchFamily="18" charset="0"/>
              </a:rPr>
              <a:t>block vector difference to the block vector of the IBC prediction results</a:t>
            </a:r>
            <a:r>
              <a:rPr lang="en-US" altLang="zh-CN" sz="2000" kern="0" dirty="0" smtClean="0">
                <a:latin typeface="Times New Roman" panose="02020603050405020304" pitchFamily="18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000" kern="0" dirty="0">
                <a:latin typeface="Times New Roman" panose="02020603050405020304" pitchFamily="18" charset="0"/>
              </a:rPr>
              <a:t>It is proposed to </a:t>
            </a:r>
            <a:r>
              <a:rPr lang="en-US" altLang="zh-CN" sz="2000" kern="0" dirty="0" smtClean="0">
                <a:latin typeface="Times New Roman" panose="02020603050405020304" pitchFamily="18" charset="0"/>
              </a:rPr>
              <a:t>reorder </a:t>
            </a:r>
            <a:r>
              <a:rPr lang="en-US" altLang="zh-CN" sz="2000" kern="0" dirty="0">
                <a:latin typeface="Times New Roman" panose="02020603050405020304" pitchFamily="18" charset="0"/>
              </a:rPr>
              <a:t>the split modes with template matching methods</a:t>
            </a:r>
            <a:endParaRPr lang="en-CA" altLang="zh-CN" sz="2000" kern="0" dirty="0"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altLang="zh-CN" sz="2000" kern="0" dirty="0" smtClean="0">
                <a:latin typeface="Times New Roman" panose="02020603050405020304" pitchFamily="18" charset="0"/>
              </a:rPr>
              <a:t>Achieve </a:t>
            </a:r>
            <a:r>
              <a:rPr lang="en-US" altLang="zh-CN" sz="2000" kern="0" dirty="0">
                <a:latin typeface="Times New Roman" panose="02020603050405020304" pitchFamily="18" charset="0"/>
              </a:rPr>
              <a:t>noticeable coding benefits with reasonable </a:t>
            </a:r>
            <a:r>
              <a:rPr lang="en-US" altLang="zh-CN" sz="2000" kern="0" dirty="0" err="1">
                <a:latin typeface="Times New Roman" panose="02020603050405020304" pitchFamily="18" charset="0"/>
              </a:rPr>
              <a:t>enc</a:t>
            </a:r>
            <a:r>
              <a:rPr lang="en-US" altLang="zh-CN" sz="2000" kern="0" dirty="0">
                <a:latin typeface="Times New Roman" panose="02020603050405020304" pitchFamily="18" charset="0"/>
              </a:rPr>
              <a:t>/</a:t>
            </a:r>
            <a:r>
              <a:rPr lang="en-US" altLang="zh-CN" sz="2000" kern="0" dirty="0" err="1">
                <a:latin typeface="Times New Roman" panose="02020603050405020304" pitchFamily="18" charset="0"/>
              </a:rPr>
              <a:t>dec</a:t>
            </a:r>
            <a:r>
              <a:rPr lang="en-US" altLang="zh-CN" sz="2000" kern="0" dirty="0">
                <a:latin typeface="Times New Roman" panose="02020603050405020304" pitchFamily="18" charset="0"/>
              </a:rPr>
              <a:t> run-time impact</a:t>
            </a:r>
            <a:r>
              <a:rPr lang="en-CA" altLang="zh-CN" sz="2000" kern="0" dirty="0" smtClean="0">
                <a:latin typeface="Times New Roman" panose="02020603050405020304" pitchFamily="18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altLang="zh-CN" sz="2000" kern="0" dirty="0" smtClean="0">
                <a:latin typeface="Times New Roman" panose="02020603050405020304" pitchFamily="18" charset="0"/>
              </a:rPr>
              <a:t>It </a:t>
            </a:r>
            <a:r>
              <a:rPr lang="en-CA" altLang="zh-CN" sz="2000" kern="0" dirty="0">
                <a:latin typeface="Times New Roman" panose="02020603050405020304" pitchFamily="18" charset="0"/>
              </a:rPr>
              <a:t>is recommended to study the proposed </a:t>
            </a:r>
            <a:r>
              <a:rPr lang="en-CA" altLang="zh-CN" sz="2000" kern="0" dirty="0" smtClean="0">
                <a:latin typeface="Times New Roman" panose="02020603050405020304" pitchFamily="18" charset="0"/>
              </a:rPr>
              <a:t>methods </a:t>
            </a:r>
            <a:r>
              <a:rPr lang="en-CA" altLang="zh-CN" sz="2000" kern="0" dirty="0">
                <a:latin typeface="Times New Roman" panose="02020603050405020304" pitchFamily="18" charset="0"/>
              </a:rPr>
              <a:t>in the next round of EE.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3737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71740</TotalTime>
  <Words>504</Words>
  <Application>Microsoft Office PowerPoint</Application>
  <PresentationFormat>宽屏</PresentationFormat>
  <Paragraphs>115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KaiTi</vt:lpstr>
      <vt:lpstr>Microsoft YaHei Light</vt:lpstr>
      <vt:lpstr>等线</vt:lpstr>
      <vt:lpstr>等线</vt:lpstr>
      <vt:lpstr>宋体</vt:lpstr>
      <vt:lpstr>Arial</vt:lpstr>
      <vt:lpstr>Calibri</vt:lpstr>
      <vt:lpstr>Calibri Light</vt:lpstr>
      <vt:lpstr>Times New Roman</vt:lpstr>
      <vt:lpstr>Wingdings</vt:lpstr>
      <vt:lpstr>包裹</vt:lpstr>
      <vt:lpstr>Custom Design</vt:lpstr>
      <vt:lpstr>JVET-aF0117 Non-EE2:ExtensionS of IBC GPM</vt:lpstr>
      <vt:lpstr>Introduction</vt:lpstr>
      <vt:lpstr>Proposal</vt:lpstr>
      <vt:lpstr>Performance evaluation</vt:lpstr>
      <vt:lpstr>Performance evaluation</vt:lpstr>
      <vt:lpstr>Performance evaluation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a</cp:lastModifiedBy>
  <cp:revision>1346</cp:revision>
  <cp:lastPrinted>2018-10-23T07:47:24Z</cp:lastPrinted>
  <dcterms:created xsi:type="dcterms:W3CDTF">2018-07-10T02:40:16Z</dcterms:created>
  <dcterms:modified xsi:type="dcterms:W3CDTF">2023-10-13T12:14:11Z</dcterms:modified>
</cp:coreProperties>
</file>