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autoCompressPictures="0">
  <p:sldMasterIdLst>
    <p:sldMasterId id="2147483648" r:id="rId1"/>
    <p:sldMasterId id="2147483677" r:id="rId3"/>
  </p:sldMasterIdLst>
  <p:notesMasterIdLst>
    <p:notesMasterId r:id="rId12"/>
  </p:notesMasterIdLst>
  <p:handoutMasterIdLst>
    <p:handoutMasterId r:id="rId13"/>
  </p:handoutMasterIdLst>
  <p:sldIdLst>
    <p:sldId id="724" r:id="rId4"/>
    <p:sldId id="721" r:id="rId5"/>
    <p:sldId id="725" r:id="rId6"/>
    <p:sldId id="726" r:id="rId7"/>
    <p:sldId id="728" r:id="rId8"/>
    <p:sldId id="729" r:id="rId9"/>
    <p:sldId id="727" r:id="rId10"/>
    <p:sldId id="700" r:id="rId11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a Vida Villanueva" initials="MVV" lastIdx="1" clrIdx="0"/>
  <p:cmAuthor id="1" name="牛炜" initials="牛炜" lastIdx="1" clrIdx="0"/>
  <p:cmAuthor id="2" name="作者" initials="A" lastIdx="0" clrIdx="1"/>
  <p:cmAuthor id="3" name="LI Ka Ho" initials="LKH" lastIdx="1" clrIdx="2"/>
  <p:cmAuthor id="4" name="Rorschach" initials="R" lastIdx="5" clrIdx="3"/>
  <p:cmAuthor id="5" name="宋洁然" initials="宋" lastIdx="2" clrIdx="1"/>
  <p:cmAuthor id="6" name="Kevin Law" initials="KL" lastIdx="4" clrIdx="3"/>
  <p:cmAuthor id="7" name="Microsoft Office 用户" initials="MO用 [7]" lastIdx="0" clrIdx="6"/>
  <p:cmAuthor id="8" name="汪东琴(DongQin.Wang)" initials="汪东琴(DongQin.Wang)" lastIdx="1" clrIdx="7"/>
  <p:cmAuthor id="9" name="利杰" initials="利" lastIdx="1" clrIdx="8"/>
  <p:cmAuthor id="11" name="GaryW" initials="G" lastIdx="2" clrIdx="0"/>
  <p:cmAuthor id="12" name="e-works" initials="e" lastIdx="2" clrIdx="2"/>
  <p:cmAuthor id="13" name="未知用户3" initials="未" lastIdx="1" clrIdx="0"/>
  <p:cmAuthor id="14" name="未知用户2" initials="未" lastIdx="1" clrIdx="0"/>
  <p:cmAuthor id="15" name="未知用户4" initials="未" lastIdx="1" clrIdx="0"/>
  <p:cmAuthor id="16" name="未知用户5" initials="未" lastIdx="1" clrIdx="1"/>
  <p:cmAuthor id="17" name="王 kevin" initials="王" lastIdx="1" clrIdx="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E0B4"/>
    <a:srgbClr val="DBDBDB"/>
    <a:srgbClr val="B4C7E7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13" autoAdjust="0"/>
    <p:restoredTop sz="95756" autoAdjust="0"/>
  </p:normalViewPr>
  <p:slideViewPr>
    <p:cSldViewPr snapToGrid="0" snapToObjects="1">
      <p:cViewPr varScale="1">
        <p:scale>
          <a:sx n="107" d="100"/>
          <a:sy n="107" d="100"/>
        </p:scale>
        <p:origin x="1216" y="168"/>
      </p:cViewPr>
      <p:guideLst/>
    </p:cSldViewPr>
  </p:slideViewPr>
  <p:notesTextViewPr>
    <p:cViewPr>
      <p:scale>
        <a:sx n="110" d="100"/>
        <a:sy n="11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C064A-D61B-4B21-B757-51A9B82445B8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305E07-67EA-4042-A3F6-853A8AD8D20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ADC459-2FDE-384B-BC4D-E0C5A62CC53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69F79E-B6B7-534B-AAEE-1F443B7D50DA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形状 13"/>
          <p:cNvSpPr/>
          <p:nvPr/>
        </p:nvSpPr>
        <p:spPr>
          <a:xfrm>
            <a:off x="3" y="224140"/>
            <a:ext cx="279564" cy="573604"/>
          </a:xfrm>
          <a:custGeom>
            <a:avLst/>
            <a:gdLst/>
            <a:ahLst/>
            <a:cxnLst/>
            <a:rect l="l" t="t" r="r" b="b"/>
            <a:pathLst>
              <a:path w="279564" h="573604">
                <a:moveTo>
                  <a:pt x="0" y="0"/>
                </a:moveTo>
                <a:cubicBezTo>
                  <a:pt x="154399" y="0"/>
                  <a:pt x="279564" y="128406"/>
                  <a:pt x="279564" y="286802"/>
                </a:cubicBezTo>
                <a:cubicBezTo>
                  <a:pt x="279564" y="445199"/>
                  <a:pt x="154399" y="573604"/>
                  <a:pt x="0" y="573604"/>
                </a:cubicBezTo>
                <a:close/>
              </a:path>
            </a:pathLst>
          </a:custGeom>
          <a:solidFill>
            <a:srgbClr val="DC3E33">
              <a:alpha val="69804"/>
            </a:srgbClr>
          </a:solidFill>
          <a:ln>
            <a:noFill/>
          </a:ln>
        </p:spPr>
        <p:txBody>
          <a:bodyPr vert="horz" wrap="square" lIns="0" tIns="0" rIns="0" bIns="0" numCol="1" spcCol="38100" anchor="ctr" anchorCtr="0"/>
          <a:lstStyle/>
          <a:p>
            <a:endParaRPr lang="zh-CN" sz="1600" b="0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30520" y="209964"/>
            <a:ext cx="1325800" cy="622477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/>
              <a:t>单击此处编辑母版标题样式</a:t>
            </a:r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3"/>
            <a:ext cx="36576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3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3"/>
            <a:ext cx="36576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3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3"/>
            <a:ext cx="36576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3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3"/>
            <a:ext cx="36576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3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3"/>
            <a:ext cx="36576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3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3"/>
            <a:ext cx="36576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3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3"/>
            <a:ext cx="36576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3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3"/>
            <a:ext cx="36576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3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3"/>
            <a:ext cx="36576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3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3"/>
            <a:ext cx="36576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3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3"/>
            <a:ext cx="36576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3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3"/>
            <a:ext cx="36576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3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3"/>
            <a:ext cx="36576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3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3"/>
            <a:ext cx="36576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3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  <a:endParaRPr lang="en-GB"/>
          </a:p>
          <a:p>
            <a:pPr lvl="1"/>
            <a:r>
              <a:rPr lang="en-GB"/>
              <a:t>Second level</a:t>
            </a:r>
            <a:endParaRPr lang="en-GB"/>
          </a:p>
          <a:p>
            <a:pPr lvl="2"/>
            <a:r>
              <a:rPr lang="en-GB"/>
              <a:t>Third level</a:t>
            </a:r>
            <a:endParaRPr lang="en-GB"/>
          </a:p>
          <a:p>
            <a:pPr lvl="3"/>
            <a:r>
              <a:rPr lang="en-GB"/>
              <a:t>Fourth level</a:t>
            </a:r>
            <a:endParaRPr lang="en-GB"/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64892FB7-955F-EC46-8563-08D998A8F7D8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/>
          <a:p>
            <a:fld id="{FABDF30B-ACAF-4145-98EF-7E51BDFA126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/>
          <p:nvPr/>
        </p:nvGrpSpPr>
        <p:grpSpPr>
          <a:xfrm>
            <a:off x="0" y="0"/>
            <a:ext cx="3200400" cy="901700"/>
            <a:chOff x="0" y="0"/>
            <a:chExt cx="3200400" cy="901700"/>
          </a:xfrm>
        </p:grpSpPr>
        <p:pic>
          <p:nvPicPr>
            <p:cNvPr id="9" name="图片 8"/>
            <p:cNvPicPr/>
            <p:nvPr/>
          </p:nvPicPr>
          <p:blipFill rotWithShape="1">
            <a:blip r:embed="rId2"/>
            <a:srcRect r="68049"/>
            <a:stretch>
              <a:fillRect/>
            </a:stretch>
          </p:blipFill>
          <p:spPr>
            <a:xfrm>
              <a:off x="0" y="0"/>
              <a:ext cx="1022559" cy="901700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10" name="直线连接符 9"/>
            <p:cNvCxnSpPr/>
            <p:nvPr/>
          </p:nvCxnSpPr>
          <p:spPr>
            <a:xfrm>
              <a:off x="1108710" y="593368"/>
              <a:ext cx="209169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  <a:prstDash val="solid"/>
              <a:miter/>
            </a:ln>
          </p:spPr>
        </p:cxnSp>
      </p:grpSp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10080645" y="-1"/>
            <a:ext cx="2079120" cy="601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8601" y="2441488"/>
            <a:ext cx="157480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97871" y="6111103"/>
            <a:ext cx="1175385" cy="274320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/>
            <a:r>
              <a:rPr lang="en-US" sz="1200" dirty="0">
                <a:solidFill>
                  <a:srgbClr val="898989"/>
                </a:solidFill>
                <a:latin typeface="FZLanTingHei-M-GBK"/>
                <a:ea typeface="FZLanTingHei-M-GBK"/>
              </a:rPr>
              <a:t>www.tcl.com</a:t>
            </a:r>
            <a:endParaRPr lang="zh-CN" altLang="en-US" sz="1200" dirty="0">
              <a:solidFill>
                <a:srgbClr val="898989"/>
              </a:solidFill>
              <a:latin typeface="FZLanTingHei-M-GBK"/>
              <a:ea typeface="FZLanTingHei-M-GBK"/>
            </a:endParaRPr>
          </a:p>
        </p:txBody>
      </p:sp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10080645" y="-1"/>
            <a:ext cx="2079120" cy="601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幻灯片编号占位符 12"/>
          <p:cNvSpPr>
            <a:spLocks noGrp="1"/>
          </p:cNvSpPr>
          <p:nvPr>
            <p:ph type="sldNum" sz="quarter" idx="4"/>
          </p:nvPr>
        </p:nvSpPr>
        <p:spPr>
          <a:xfrm>
            <a:off x="11291903" y="6527497"/>
            <a:ext cx="733907" cy="23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0" b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defRPr>
            </a:lvl1pPr>
          </a:lstStyle>
          <a:p>
            <a:fld id="{22E6D20B-5538-E34D-91FE-E40835CF0C83}" type="slidenum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 dirty="0">
              <a:solidFill>
                <a:prstClr val="black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10080645" y="-1"/>
            <a:ext cx="2079120" cy="601200"/>
          </a:xfrm>
          <a:prstGeom prst="rect">
            <a:avLst/>
          </a:prstGeom>
        </p:spPr>
      </p:pic>
      <p:pic>
        <p:nvPicPr>
          <p:cNvPr id="7" name="图片 6" descr="图片包含 图形用户界面&#10;&#10;描述已自动生成"/>
          <p:cNvPicPr>
            <a:picLocks noChangeAspect="1"/>
          </p:cNvPicPr>
          <p:nvPr userDrawn="1"/>
        </p:nvPicPr>
        <p:blipFill rotWithShape="1">
          <a:blip r:embed="rId3" cstate="screen"/>
          <a:srcRect r="68049"/>
          <a:stretch>
            <a:fillRect/>
          </a:stretch>
        </p:blipFill>
        <p:spPr>
          <a:xfrm>
            <a:off x="3" y="1"/>
            <a:ext cx="609599" cy="601199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med"/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081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208747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6211" y="-24"/>
            <a:ext cx="11239579" cy="571504"/>
          </a:xfrm>
          <a:prstGeom prst="rect">
            <a:avLst/>
          </a:prstGeom>
        </p:spPr>
        <p:txBody>
          <a:bodyPr anchor="ctr"/>
          <a:lstStyle>
            <a:lvl1pPr lvl="0" algn="l">
              <a:defRPr lang="zh-CN" sz="3735" b="0" kern="1200">
                <a:solidFill>
                  <a:srgbClr val="FF0000"/>
                </a:solidFill>
                <a:latin typeface="Arial" panose="020B0604020202020204"/>
                <a:ea typeface="Microsoft YaHei" panose="020B0503020204020204" pitchFamily="34" charset="-122"/>
              </a:defRPr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7316" y="1123944"/>
            <a:ext cx="11717368" cy="5357851"/>
          </a:xfrm>
          <a:prstGeom prst="rect">
            <a:avLst/>
          </a:prstGeom>
        </p:spPr>
        <p:txBody>
          <a:bodyPr/>
          <a:lstStyle>
            <a:lvl1pPr marL="351155" lvl="0" indent="-351155">
              <a:buBlip>
                <a:blip r:embed="rId2"/>
              </a:buBlip>
              <a:defRPr lang="zh-CN" sz="2400" b="1" kern="1200">
                <a:solidFill>
                  <a:schemeClr val="tx1"/>
                </a:solidFill>
                <a:latin typeface="楷体_GB2312"/>
                <a:ea typeface="楷体_GB2312"/>
              </a:defRPr>
            </a:lvl1pPr>
            <a:lvl2pPr marL="718185" lvl="1" indent="-366395">
              <a:buFont typeface="Wingdings" panose="05000000000000000000" pitchFamily="2" charset="2"/>
              <a:buChar char=""/>
              <a:defRPr lang="zh-CN" sz="2135" kern="1200">
                <a:solidFill>
                  <a:schemeClr val="tx1"/>
                </a:solidFill>
                <a:latin typeface="Arial" panose="020B0604020202020204"/>
                <a:ea typeface="Microsoft YaHei" panose="020B0503020204020204" pitchFamily="34" charset="-122"/>
              </a:defRPr>
            </a:lvl2pPr>
            <a:lvl3pPr marL="1071245" lvl="2" indent="-353695">
              <a:buFont typeface="Arial" panose="02080604020202020204" pitchFamily="34" charset="0"/>
              <a:buChar char="–"/>
              <a:defRPr lang="zh-CN" sz="1865" kern="1200">
                <a:solidFill>
                  <a:schemeClr val="tx1"/>
                </a:solidFill>
                <a:latin typeface="Arial" panose="020B0604020202020204"/>
                <a:ea typeface="Microsoft YaHei" panose="020B0503020204020204" pitchFamily="34" charset="-122"/>
              </a:defRPr>
            </a:lvl3pPr>
            <a:lvl4pPr marL="1435100" lvl="3" indent="-363855">
              <a:buFont typeface="Wingdings" panose="05000000000000000000" pitchFamily="2" charset="2"/>
              <a:buChar char=""/>
              <a:defRPr lang="zh-CN" sz="1600" kern="1200">
                <a:solidFill>
                  <a:schemeClr val="tx1"/>
                </a:solidFill>
                <a:latin typeface="Arial" panose="020B0604020202020204"/>
                <a:ea typeface="Microsoft YaHei" panose="020B0503020204020204" pitchFamily="34" charset="-122"/>
              </a:defRPr>
            </a:lvl4pPr>
            <a:lvl5pPr marL="1788795" lvl="4" indent="-353695">
              <a:defRPr lang="zh-CN" sz="1600" kern="1200">
                <a:solidFill>
                  <a:schemeClr val="tx1"/>
                </a:solidFill>
                <a:latin typeface="Arial" panose="020B0604020202020204"/>
                <a:ea typeface="Microsoft YaHei" panose="020B0503020204020204" pitchFamily="34" charset="-122"/>
              </a:defRPr>
            </a:lvl5pPr>
          </a:lstStyle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第二级</a:t>
            </a:r>
            <a:endParaRPr lang="zh-CN"/>
          </a:p>
          <a:p>
            <a:pPr lvl="2"/>
            <a:r>
              <a:rPr lang="zh-CN"/>
              <a:t>第三级</a:t>
            </a:r>
            <a:endParaRPr lang="zh-CN"/>
          </a:p>
          <a:p>
            <a:pPr lvl="3"/>
            <a:r>
              <a:rPr lang="zh-CN"/>
              <a:t>第四级</a:t>
            </a:r>
            <a:endParaRPr lang="zh-CN"/>
          </a:p>
          <a:p>
            <a:pPr lvl="4"/>
            <a:r>
              <a:rPr lang="zh-CN"/>
              <a:t>第五级</a:t>
            </a:r>
            <a:endParaRPr lang="zh-CN"/>
          </a:p>
        </p:txBody>
      </p:sp>
      <p:sp>
        <p:nvSpPr>
          <p:cNvPr id="5" name="内容占位符 2"/>
          <p:cNvSpPr>
            <a:spLocks noGrp="1"/>
          </p:cNvSpPr>
          <p:nvPr>
            <p:ph idx="10"/>
          </p:nvPr>
        </p:nvSpPr>
        <p:spPr>
          <a:xfrm>
            <a:off x="-50800" y="642919"/>
            <a:ext cx="12242800" cy="396000"/>
          </a:xfrm>
          <a:prstGeom prst="rect">
            <a:avLst/>
          </a:prstGeom>
          <a:solidFill>
            <a:schemeClr val="accent5"/>
          </a:solidFill>
        </p:spPr>
        <p:txBody>
          <a:bodyPr lIns="288000" anchor="t"/>
          <a:lstStyle>
            <a:lvl1pPr marL="351155" lvl="0" indent="-351155">
              <a:spcBef>
                <a:spcPts val="0"/>
              </a:spcBef>
              <a:buFont typeface="Wingdings" panose="05000000000000000000" pitchFamily="2" charset="2"/>
              <a:buNone/>
              <a:defRPr lang="zh-CN" sz="2665" b="0" u="none" kern="1200" baseline="0">
                <a:solidFill>
                  <a:schemeClr val="tx1"/>
                </a:solidFill>
                <a:latin typeface="Arial" panose="020B0604020202020204"/>
                <a:ea typeface="Microsoft YaHei" panose="020B0503020204020204" pitchFamily="34" charset="-122"/>
              </a:defRPr>
            </a:lvl1pPr>
            <a:lvl2pPr marL="718185" lvl="1" indent="-366395">
              <a:buFont typeface="Wingdings" panose="05000000000000000000" pitchFamily="2" charset="2"/>
              <a:buChar char=""/>
              <a:defRPr lang="zh-CN" sz="2400" kern="1200">
                <a:solidFill>
                  <a:schemeClr val="tx1"/>
                </a:solidFill>
                <a:latin typeface="Arial" panose="020B0604020202020204"/>
                <a:ea typeface="华文细黑" panose="02010600040101010101" charset="-122"/>
              </a:defRPr>
            </a:lvl2pPr>
            <a:lvl3pPr marL="1071245" lvl="2" indent="-353695">
              <a:buFont typeface="Arial" panose="02080604020202020204" pitchFamily="34" charset="0"/>
              <a:buChar char="–"/>
              <a:defRPr lang="zh-CN" sz="2400" kern="1200">
                <a:solidFill>
                  <a:schemeClr val="tx1"/>
                </a:solidFill>
                <a:latin typeface="Arial" panose="020B0604020202020204"/>
                <a:ea typeface="华文细黑" panose="02010600040101010101" charset="-122"/>
              </a:defRPr>
            </a:lvl3pPr>
            <a:lvl4pPr marL="1435100" lvl="3" indent="-363855">
              <a:buFont typeface="Wingdings" panose="05000000000000000000" pitchFamily="2" charset="2"/>
              <a:buChar char=""/>
              <a:defRPr lang="zh-CN" sz="2400" kern="1200">
                <a:solidFill>
                  <a:schemeClr val="tx1"/>
                </a:solidFill>
                <a:latin typeface="Arial" panose="020B0604020202020204"/>
                <a:ea typeface="华文细黑" panose="02010600040101010101" charset="-122"/>
              </a:defRPr>
            </a:lvl4pPr>
            <a:lvl5pPr marL="1788795" lvl="4" indent="-353695">
              <a:defRPr lang="zh-CN" sz="2400" kern="1200">
                <a:solidFill>
                  <a:schemeClr val="tx1"/>
                </a:solidFill>
                <a:latin typeface="Arial" panose="020B0604020202020204"/>
                <a:ea typeface="华文细黑" panose="02010600040101010101" charset="-122"/>
              </a:defRPr>
            </a:lvl5pPr>
          </a:lstStyle>
          <a:p>
            <a:pPr lvl="0"/>
            <a:r>
              <a:rPr lang="zh-CN"/>
              <a:t>单击此处编辑母版文本样式</a:t>
            </a:r>
            <a:endParaRPr 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942228" y="6356350"/>
            <a:ext cx="2743200" cy="365125"/>
          </a:xfrm>
        </p:spPr>
        <p:txBody>
          <a:bodyPr/>
          <a:lstStyle/>
          <a:p>
            <a:fld id="{2BFE292F-1EBE-6D4A-B339-A324D614A372}" type="slidenum">
              <a:rPr kumimoji="1" lang="zh-CN" altLang="en-US" smtClean="0"/>
            </a:fld>
            <a:endParaRPr kumimoji="1" lang="zh-CN" altLang="en-US"/>
          </a:p>
        </p:txBody>
      </p:sp>
      <p:grpSp>
        <p:nvGrpSpPr>
          <p:cNvPr id="8" name="组合 12"/>
          <p:cNvGrpSpPr/>
          <p:nvPr userDrawn="1"/>
        </p:nvGrpSpPr>
        <p:grpSpPr>
          <a:xfrm>
            <a:off x="0" y="0"/>
            <a:ext cx="3200400" cy="901700"/>
            <a:chOff x="0" y="0"/>
            <a:chExt cx="3200400" cy="901700"/>
          </a:xfrm>
        </p:grpSpPr>
        <p:pic>
          <p:nvPicPr>
            <p:cNvPr id="9" name="图片 8" descr="图片包含 图形用户界面&#10;&#10;描述已自动生成"/>
            <p:cNvPicPr>
              <a:picLocks noChangeAspect="1"/>
            </p:cNvPicPr>
            <p:nvPr/>
          </p:nvPicPr>
          <p:blipFill rotWithShape="1">
            <a:blip r:embed="rId2"/>
            <a:srcRect r="68049"/>
            <a:stretch>
              <a:fillRect/>
            </a:stretch>
          </p:blipFill>
          <p:spPr>
            <a:xfrm>
              <a:off x="0" y="0"/>
              <a:ext cx="1022559" cy="901700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10" name="直线连接符 9"/>
            <p:cNvCxnSpPr/>
            <p:nvPr/>
          </p:nvCxnSpPr>
          <p:spPr>
            <a:xfrm>
              <a:off x="1108710" y="593368"/>
              <a:ext cx="209169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7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93413" y="269875"/>
            <a:ext cx="854075" cy="273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942228" y="6356350"/>
            <a:ext cx="2743200" cy="365125"/>
          </a:xfrm>
        </p:spPr>
        <p:txBody>
          <a:bodyPr/>
          <a:lstStyle/>
          <a:p>
            <a:fld id="{2BFE292F-1EBE-6D4A-B339-A324D614A372}" type="slidenum">
              <a:rPr kumimoji="1" lang="zh-CN" altLang="en-US" smtClean="0"/>
            </a:fld>
            <a:endParaRPr kumimoji="1" lang="zh-CN" altLang="en-US"/>
          </a:p>
        </p:txBody>
      </p:sp>
      <p:pic>
        <p:nvPicPr>
          <p:cNvPr id="11" name="图片 10" descr="徽标&#10;&#10;描述已自动生成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60800" y="2997198"/>
            <a:ext cx="1231900" cy="863600"/>
          </a:xfrm>
          <a:prstGeom prst="rect">
            <a:avLst/>
          </a:prstGeom>
        </p:spPr>
      </p:pic>
      <p:pic>
        <p:nvPicPr>
          <p:cNvPr id="307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93413" y="269875"/>
            <a:ext cx="854075" cy="273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徽标, 公司名称&#10;&#10;描述已自动生成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08600" y="2441487"/>
            <a:ext cx="1574800" cy="17526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10570040" y="6111102"/>
            <a:ext cx="11272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 err="1">
                <a:solidFill>
                  <a:srgbClr val="898989"/>
                </a:solidFill>
                <a:latin typeface="FZLanTingHei-M-GBK" panose="02000000000000000000" pitchFamily="2" charset="-122"/>
                <a:ea typeface="FZLanTingHei-M-GBK" panose="02000000000000000000" pitchFamily="2" charset="-122"/>
              </a:rPr>
              <a:t>www.tcl.com</a:t>
            </a:r>
            <a:endParaRPr lang="zh-CN" altLang="en-US" sz="1200" dirty="0">
              <a:solidFill>
                <a:srgbClr val="898989"/>
              </a:solidFill>
              <a:latin typeface="FZLanTingHei-M-GBK" panose="02000000000000000000" pitchFamily="2" charset="-122"/>
              <a:ea typeface="FZLanTingHei-M-GBK" panose="02000000000000000000" pitchFamily="2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942228" y="6356350"/>
            <a:ext cx="2743200" cy="365125"/>
          </a:xfrm>
        </p:spPr>
        <p:txBody>
          <a:bodyPr/>
          <a:lstStyle/>
          <a:p>
            <a:fld id="{2BFE292F-1EBE-6D4A-B339-A324D614A372}" type="slidenum">
              <a:rPr kumimoji="1" lang="zh-CN" altLang="en-US" smtClean="0"/>
            </a:fld>
            <a:endParaRPr kumimoji="1" lang="zh-CN" altLang="en-US"/>
          </a:p>
        </p:txBody>
      </p:sp>
      <p:pic>
        <p:nvPicPr>
          <p:cNvPr id="307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93413" y="269875"/>
            <a:ext cx="854075" cy="273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幻灯片编号占位符 12"/>
          <p:cNvSpPr>
            <a:spLocks noGrp="1"/>
          </p:cNvSpPr>
          <p:nvPr>
            <p:ph type="sldNum" sz="quarter" idx="4"/>
          </p:nvPr>
        </p:nvSpPr>
        <p:spPr>
          <a:xfrm>
            <a:off x="11291903" y="6527497"/>
            <a:ext cx="733907" cy="23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0" b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Microsoft YaHei" panose="020B0503020204020204" pitchFamily="34" charset="-122"/>
              </a:defRPr>
            </a:lvl1pPr>
          </a:lstStyle>
          <a:p>
            <a:fld id="{22E6D20B-5538-E34D-91FE-E40835CF0C83}" type="slidenum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 dirty="0">
              <a:solidFill>
                <a:prstClr val="black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10080645" y="-1"/>
            <a:ext cx="2079120" cy="601200"/>
          </a:xfrm>
          <a:prstGeom prst="rect">
            <a:avLst/>
          </a:prstGeom>
        </p:spPr>
      </p:pic>
      <p:pic>
        <p:nvPicPr>
          <p:cNvPr id="7" name="图片 6" descr="图片包含 图形用户界面&#10;&#10;描述已自动生成"/>
          <p:cNvPicPr>
            <a:picLocks noChangeAspect="1"/>
          </p:cNvPicPr>
          <p:nvPr userDrawn="1"/>
        </p:nvPicPr>
        <p:blipFill rotWithShape="1">
          <a:blip r:embed="rId3" cstate="screen"/>
          <a:srcRect r="68049"/>
          <a:stretch>
            <a:fillRect/>
          </a:stretch>
        </p:blipFill>
        <p:spPr>
          <a:xfrm>
            <a:off x="3" y="1"/>
            <a:ext cx="609599" cy="601199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med"/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lIns="34281" tIns="17140" rIns="34281" bIns="17140"/>
          <a:lstStyle/>
          <a:p>
            <a:r>
              <a:rPr lang="en-US"/>
              <a:t>Click to edit Master title style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 lIns="34281" tIns="17140" rIns="34281" bIns="17140"/>
          <a:lstStyle>
            <a:lvl1pPr lvl="0">
              <a:defRPr sz="3735"/>
            </a:lvl1pPr>
            <a:lvl2pPr lvl="1">
              <a:defRPr sz="3200"/>
            </a:lvl2pPr>
            <a:lvl3pPr lvl="2">
              <a:defRPr sz="2665"/>
            </a:lvl3pPr>
            <a:lvl4pPr lvl="3">
              <a:defRPr sz="2400"/>
            </a:lvl4pPr>
            <a:lvl5pPr lvl="4">
              <a:defRPr sz="2400"/>
            </a:lvl5pPr>
            <a:lvl6pPr lvl="5">
              <a:defRPr sz="2400"/>
            </a:lvl6pPr>
            <a:lvl7pPr lvl="6">
              <a:defRPr sz="2400"/>
            </a:lvl7pPr>
            <a:lvl8pPr lvl="7">
              <a:defRPr sz="2400"/>
            </a:lvl8pPr>
            <a:lvl9pPr lvl="8"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zh-CN"/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 lIns="34281" tIns="17140" rIns="34281" bIns="17140"/>
          <a:lstStyle>
            <a:lvl1pPr lvl="0">
              <a:defRPr sz="3735"/>
            </a:lvl1pPr>
            <a:lvl2pPr lvl="1">
              <a:defRPr sz="3200"/>
            </a:lvl2pPr>
            <a:lvl3pPr lvl="2">
              <a:defRPr sz="2665"/>
            </a:lvl3pPr>
            <a:lvl4pPr lvl="3">
              <a:defRPr sz="2400"/>
            </a:lvl4pPr>
            <a:lvl5pPr lvl="4">
              <a:defRPr sz="2400"/>
            </a:lvl5pPr>
            <a:lvl6pPr lvl="5">
              <a:defRPr sz="2400"/>
            </a:lvl6pPr>
            <a:lvl7pPr lvl="6">
              <a:defRPr sz="2400"/>
            </a:lvl7pPr>
            <a:lvl8pPr lvl="7">
              <a:defRPr sz="2400"/>
            </a:lvl8pPr>
            <a:lvl9pPr lvl="8"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3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3" y="3566160"/>
            <a:ext cx="10852237" cy="950984"/>
          </a:xfrm>
          <a:prstGeom prst="rect">
            <a:avLst/>
          </a:prstGeo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79743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3"/>
            <a:ext cx="36576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3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3"/>
            <a:ext cx="36576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3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3"/>
            <a:ext cx="36576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3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5133"/>
            <a:ext cx="36576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5133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占位符 11"/>
          <p:cNvSpPr>
            <a:spLocks noGrp="1"/>
          </p:cNvSpPr>
          <p:nvPr>
            <p:ph type="title"/>
          </p:nvPr>
        </p:nvSpPr>
        <p:spPr>
          <a:xfrm>
            <a:off x="336017" y="364575"/>
            <a:ext cx="5760993" cy="280569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r>
              <a:rPr lang="zh-CN"/>
              <a:t>单击此处编辑母版标题样式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txStyles>
    <p:titleStyle>
      <a:lvl1pPr marL="0" lvl="0" indent="0" algn="l" defTabSz="550545">
        <a:lnSpc>
          <a:spcPct val="100000"/>
        </a:lnSpc>
        <a:spcBef>
          <a:spcPts val="0"/>
        </a:spcBef>
        <a:spcAft>
          <a:spcPts val="0"/>
        </a:spcAft>
        <a:buNone/>
        <a:defRPr sz="148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</a:defRPr>
      </a:lvl1pPr>
    </p:titleStyle>
    <p:bodyStyle>
      <a:lvl1pPr marL="106045" lvl="0" indent="-106045" algn="l" defTabSz="421640">
        <a:lnSpc>
          <a:spcPct val="90000"/>
        </a:lnSpc>
        <a:spcBef>
          <a:spcPts val="460"/>
        </a:spcBef>
        <a:buFont typeface="Arial" panose="020B0604020202020204"/>
        <a:buChar char="•"/>
        <a:defRPr sz="1295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316865" lvl="1" indent="-106045" algn="l" defTabSz="421640">
        <a:lnSpc>
          <a:spcPct val="90000"/>
        </a:lnSpc>
        <a:spcBef>
          <a:spcPts val="230"/>
        </a:spcBef>
        <a:buFont typeface="Arial" panose="020B0604020202020204"/>
        <a:buChar char="•"/>
        <a:defRPr sz="1105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527685" lvl="2" indent="-106045" algn="l" defTabSz="421640">
        <a:lnSpc>
          <a:spcPct val="90000"/>
        </a:lnSpc>
        <a:spcBef>
          <a:spcPts val="230"/>
        </a:spcBef>
        <a:buFont typeface="Arial" panose="020B0604020202020204"/>
        <a:buChar char="•"/>
        <a:defRPr sz="920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738505" lvl="3" indent="-106045" algn="l" defTabSz="421640">
        <a:lnSpc>
          <a:spcPct val="90000"/>
        </a:lnSpc>
        <a:spcBef>
          <a:spcPts val="230"/>
        </a:spcBef>
        <a:buFont typeface="Arial" panose="020B0604020202020204"/>
        <a:buChar char="•"/>
        <a:defRPr sz="835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949960" lvl="4" indent="-106045" algn="l" defTabSz="421640">
        <a:lnSpc>
          <a:spcPct val="90000"/>
        </a:lnSpc>
        <a:spcBef>
          <a:spcPts val="230"/>
        </a:spcBef>
        <a:buFont typeface="Arial" panose="020B0604020202020204"/>
        <a:buChar char="•"/>
        <a:defRPr sz="835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  <a:lvl6pPr marL="1160780" lvl="5" indent="-106045" algn="l" defTabSz="421640">
        <a:lnSpc>
          <a:spcPct val="90000"/>
        </a:lnSpc>
        <a:spcBef>
          <a:spcPts val="230"/>
        </a:spcBef>
        <a:buFont typeface="Arial" panose="020B0604020202020204"/>
        <a:buChar char="•"/>
        <a:defRPr sz="835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6pPr>
      <a:lvl7pPr marL="1371600" lvl="6" indent="-106045" algn="l" defTabSz="421640">
        <a:lnSpc>
          <a:spcPct val="90000"/>
        </a:lnSpc>
        <a:spcBef>
          <a:spcPts val="230"/>
        </a:spcBef>
        <a:buFont typeface="Arial" panose="020B0604020202020204"/>
        <a:buChar char="•"/>
        <a:defRPr sz="835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7pPr>
      <a:lvl8pPr marL="1582420" lvl="7" indent="-106045" algn="l" defTabSz="421640">
        <a:lnSpc>
          <a:spcPct val="90000"/>
        </a:lnSpc>
        <a:spcBef>
          <a:spcPts val="230"/>
        </a:spcBef>
        <a:buFont typeface="Arial" panose="020B0604020202020204"/>
        <a:buChar char="•"/>
        <a:defRPr sz="835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8pPr>
      <a:lvl9pPr marL="1793875" lvl="8" indent="-106045" algn="l" defTabSz="421640">
        <a:lnSpc>
          <a:spcPct val="90000"/>
        </a:lnSpc>
        <a:spcBef>
          <a:spcPts val="230"/>
        </a:spcBef>
        <a:buFont typeface="Arial" panose="020B0604020202020204"/>
        <a:buChar char="•"/>
        <a:defRPr sz="835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9pPr>
    </p:bodyStyle>
    <p:otherStyle>
      <a:lvl1pPr marL="0" lvl="0" algn="l" defTabSz="421640">
        <a:defRPr sz="835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1pPr>
      <a:lvl2pPr marL="210820" lvl="1" algn="l" defTabSz="421640">
        <a:defRPr sz="835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2pPr>
      <a:lvl3pPr marL="421640" lvl="2" algn="l" defTabSz="421640">
        <a:defRPr sz="835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3pPr>
      <a:lvl4pPr marL="633095" lvl="3" algn="l" defTabSz="421640">
        <a:defRPr sz="835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4pPr>
      <a:lvl5pPr marL="843915" lvl="4" algn="l" defTabSz="421640">
        <a:defRPr sz="835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5pPr>
      <a:lvl6pPr marL="1054735" lvl="5" algn="l" defTabSz="421640">
        <a:defRPr sz="835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6pPr>
      <a:lvl7pPr marL="1265555" lvl="6" algn="l" defTabSz="421640">
        <a:defRPr sz="835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7pPr>
      <a:lvl8pPr marL="1477645" lvl="7" algn="l" defTabSz="421640">
        <a:defRPr sz="835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8pPr>
      <a:lvl9pPr marL="1689100" lvl="8" algn="l" defTabSz="421640">
        <a:defRPr sz="835" kern="1200">
          <a:solidFill>
            <a:schemeClr val="tx1"/>
          </a:solidFill>
          <a:latin typeface="等线" panose="02010600030101010101" charset="-122"/>
          <a:ea typeface="等线" panose="02010600030101010101" charset="-122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E292F-1EBE-6D4A-B339-A324D614A372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"/>
          <p:cNvSpPr txBox="1"/>
          <p:nvPr/>
        </p:nvSpPr>
        <p:spPr>
          <a:xfrm>
            <a:off x="901700" y="2173605"/>
            <a:ext cx="482663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200" b="1">
                <a:solidFill>
                  <a:schemeClr val="bg1"/>
                </a:solidFill>
              </a:rPr>
              <a:t>JVET-AF0114</a:t>
            </a:r>
            <a:endParaRPr lang="en-US" sz="3200">
              <a:solidFill>
                <a:schemeClr val="bg1"/>
              </a:solidFill>
            </a:endParaRPr>
          </a:p>
          <a:p>
            <a:r>
              <a:rPr lang="en-US" sz="3200">
                <a:solidFill>
                  <a:schemeClr val="bg1"/>
                </a:solidFill>
              </a:rPr>
              <a:t>AHG12: Local-Boosting on Cross-Component Merge Mode</a:t>
            </a:r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901700" y="5403850"/>
            <a:ext cx="6576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sz="2400">
                <a:solidFill>
                  <a:schemeClr val="bg1"/>
                </a:solidFill>
              </a:rPr>
              <a:t>H. Qin, K. Ding, Z. Xu, </a:t>
            </a:r>
            <a:r>
              <a:rPr lang="en-US" sz="2400" u="sng">
                <a:solidFill>
                  <a:schemeClr val="bg1"/>
                </a:solidFill>
              </a:rPr>
              <a:t>J. Konieczny</a:t>
            </a:r>
            <a:endParaRPr lang="en-US" sz="2400" u="sng">
              <a:solidFill>
                <a:schemeClr val="bg1"/>
              </a:solidFill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901700" y="379095"/>
            <a:ext cx="121983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4000" b="1">
                <a:solidFill>
                  <a:schemeClr val="bg1"/>
                </a:solidFill>
                <a:sym typeface="+mn-ea"/>
              </a:rPr>
              <a:t>TCL</a:t>
            </a:r>
            <a:endParaRPr lang="en-US" sz="4000" b="1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主标题为方正兰亭 , 最大30pt"/>
          <p:cNvSpPr txBox="1"/>
          <p:nvPr/>
        </p:nvSpPr>
        <p:spPr>
          <a:xfrm>
            <a:off x="1123315" y="111126"/>
            <a:ext cx="7129145" cy="542925"/>
          </a:xfrm>
          <a:prstGeom prst="rect">
            <a:avLst/>
          </a:prstGeom>
          <a:ln w="12700">
            <a:miter/>
          </a:ln>
        </p:spPr>
        <p:txBody>
          <a:bodyPr vert="horz" wrap="square" lIns="25400" tIns="25400" rIns="25400" bIns="25400" rtlCol="0" anchor="ctr">
            <a:spAutoFit/>
          </a:bodyPr>
          <a:lstStyle>
            <a:lvl1pPr lvl="0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1pPr>
            <a:lvl2pPr marL="457200" lvl="1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2pPr>
            <a:lvl3pPr marL="914400" lvl="2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3pPr>
            <a:lvl4pPr marL="1371600" lvl="3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4pPr>
            <a:lvl5pPr marL="1828800" lvl="4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9pPr>
          </a:lstStyle>
          <a:p>
            <a:pPr lvl="0" defTabSz="206375">
              <a:defRPr sz="6000">
                <a:solidFill>
                  <a:srgbClr val="5E5E5E"/>
                </a:solidFill>
                <a:latin typeface="Helvetica"/>
                <a:ea typeface="Helvetica"/>
              </a:defRPr>
            </a:pPr>
            <a:r>
              <a:rPr lang="en-US" altLang="zh-CN" sz="3200" b="1" dirty="0">
                <a:solidFill>
                  <a:schemeClr val="tx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Introduction</a:t>
            </a:r>
            <a:endParaRPr lang="en-US" altLang="zh-CN" sz="3200" b="1" dirty="0">
              <a:solidFill>
                <a:schemeClr val="tx2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7142" y="1194632"/>
            <a:ext cx="10770432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80604020202020204" pitchFamily="34" charset="0"/>
              <a:buChar char="•"/>
            </a:pPr>
            <a:r>
              <a:rPr lang="en-US" sz="2400" dirty="0">
                <a:effectLst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Merge candidate list for cross-component prediction was proposed in </a:t>
            </a:r>
            <a:r>
              <a:rPr lang="en-US" sz="2400" b="1" dirty="0">
                <a:effectLst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JVET-AD0188</a:t>
            </a:r>
            <a:endParaRPr lang="en-US" sz="2400" dirty="0">
              <a:effectLst/>
              <a:latin typeface="Arial" panose="02080604020202020204" pitchFamily="34" charset="0"/>
              <a:cs typeface="Arial" panose="02080604020202020204" pitchFamily="34" charset="0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80604020202020204" pitchFamily="34" charset="0"/>
              <a:buChar char="•"/>
            </a:pPr>
            <a:r>
              <a:rPr lang="en-US" sz="2400" dirty="0">
                <a:effectLst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Local Boosting, a l</a:t>
            </a:r>
            <a:r>
              <a:rPr lang="en-US" sz="2400" dirty="0">
                <a:effectLst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ow-pass filter</a:t>
            </a:r>
            <a:r>
              <a:rPr lang="en-US" sz="2400" dirty="0">
                <a:effectLst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 applied on CCP predicted results when MM-CCLM/MM-CCCM is used was proposed in </a:t>
            </a:r>
            <a:r>
              <a:rPr lang="en-US" sz="2400" b="1" dirty="0">
                <a:effectLst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JVET-AD0120 aspect #1</a:t>
            </a:r>
            <a:r>
              <a:rPr lang="en-US" sz="2400" dirty="0">
                <a:effectLst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 to boost CCP prediction results</a:t>
            </a:r>
            <a:endParaRPr lang="en-US" sz="2400" dirty="0">
              <a:effectLst/>
              <a:latin typeface="Arial" panose="02080604020202020204" pitchFamily="34" charset="0"/>
              <a:cs typeface="Arial" panose="02080604020202020204" pitchFamily="34" charset="0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80604020202020204" pitchFamily="34" charset="0"/>
              <a:buChar char="•"/>
            </a:pPr>
            <a:r>
              <a:rPr lang="en-US" sz="2400" dirty="0">
                <a:effectLst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Both proposals were independently adopted into ECM</a:t>
            </a:r>
            <a:endParaRPr lang="en-US" sz="2400" dirty="0">
              <a:effectLst/>
              <a:latin typeface="Arial" panose="02080604020202020204" pitchFamily="34" charset="0"/>
              <a:cs typeface="Arial" panose="02080604020202020204" pitchFamily="34" charset="0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80604020202020204" pitchFamily="34" charset="0"/>
              <a:buChar char="•"/>
            </a:pPr>
            <a:r>
              <a:rPr lang="en-US" sz="2400" dirty="0">
                <a:effectLst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Still, a way to use LB with CCP merge candidate list is missing</a:t>
            </a:r>
            <a:endParaRPr lang="en-US" sz="2400" dirty="0">
              <a:effectLst/>
              <a:latin typeface="Arial" panose="02080604020202020204" pitchFamily="34" charset="0"/>
              <a:cs typeface="Arial" panose="0208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主标题为方正兰亭 , 最大30pt"/>
          <p:cNvSpPr txBox="1"/>
          <p:nvPr/>
        </p:nvSpPr>
        <p:spPr>
          <a:xfrm>
            <a:off x="1123315" y="111126"/>
            <a:ext cx="7129145" cy="542925"/>
          </a:xfrm>
          <a:prstGeom prst="rect">
            <a:avLst/>
          </a:prstGeom>
          <a:ln w="12700">
            <a:miter/>
          </a:ln>
        </p:spPr>
        <p:txBody>
          <a:bodyPr vert="horz" wrap="square" lIns="25400" tIns="25400" rIns="25400" bIns="25400" rtlCol="0" anchor="ctr">
            <a:spAutoFit/>
          </a:bodyPr>
          <a:lstStyle>
            <a:lvl1pPr lvl="0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1pPr>
            <a:lvl2pPr marL="457200" lvl="1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2pPr>
            <a:lvl3pPr marL="914400" lvl="2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3pPr>
            <a:lvl4pPr marL="1371600" lvl="3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4pPr>
            <a:lvl5pPr marL="1828800" lvl="4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9pPr>
          </a:lstStyle>
          <a:p>
            <a:pPr lvl="0" defTabSz="206375">
              <a:defRPr sz="6000">
                <a:solidFill>
                  <a:srgbClr val="5E5E5E"/>
                </a:solidFill>
                <a:latin typeface="Helvetica"/>
                <a:ea typeface="Helvetica"/>
              </a:defRPr>
            </a:pPr>
            <a:r>
              <a:rPr lang="en-US" altLang="zh-CN" sz="3200" b="1" dirty="0">
                <a:solidFill>
                  <a:schemeClr val="tx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Proposal</a:t>
            </a:r>
            <a:endParaRPr lang="en-US" altLang="zh-CN" sz="3200" b="1" dirty="0">
              <a:solidFill>
                <a:schemeClr val="tx2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7142" y="1194632"/>
            <a:ext cx="10770432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80604020202020204" pitchFamily="34" charset="0"/>
              <a:buChar char="•"/>
            </a:pPr>
            <a:r>
              <a:rPr lang="en-US" sz="2400" dirty="0">
                <a:effectLst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Enable LBCCP aspect #1 upon CCP merge mode</a:t>
            </a:r>
            <a:endParaRPr lang="en-US" sz="2400" dirty="0">
              <a:effectLst/>
              <a:latin typeface="Arial" panose="02080604020202020204" pitchFamily="34" charset="0"/>
              <a:cs typeface="Arial" panose="02080604020202020204" pitchFamily="34" charset="0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80604020202020204" pitchFamily="34" charset="0"/>
              <a:buChar char="•"/>
            </a:pPr>
            <a:r>
              <a:rPr lang="en-US" sz="2400" dirty="0">
                <a:effectLst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For MM-CCLM/MM-CCCM candidates of CCP merge mode, decide on their LBCCP flag based on template cost using 3-tap and coefficients are:</a:t>
            </a:r>
            <a:endParaRPr lang="en-US" sz="2400" dirty="0">
              <a:effectLst/>
              <a:latin typeface="Arial" panose="02080604020202020204" pitchFamily="34" charset="0"/>
              <a:cs typeface="Arial" panose="02080604020202020204" pitchFamily="34" charset="0"/>
              <a:sym typeface="+mn-ea"/>
            </a:endParaRPr>
          </a:p>
          <a:p>
            <a:pPr indent="0" algn="ctr">
              <a:lnSpc>
                <a:spcPct val="150000"/>
              </a:lnSpc>
              <a:buFont typeface="Arial" panose="02080604020202020204" pitchFamily="34" charset="0"/>
              <a:buNone/>
            </a:pPr>
            <a:r>
              <a:rPr lang="en-US" sz="2400" i="1" dirty="0">
                <a:effectLst/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[3, 10, 3] / 16</a:t>
            </a:r>
            <a:endParaRPr lang="en-US" sz="2400" i="1" dirty="0">
              <a:effectLst/>
              <a:latin typeface="Arial" panose="02080604020202020204" pitchFamily="34" charset="0"/>
              <a:cs typeface="Arial" panose="02080604020202020204" pitchFamily="34" charset="0"/>
              <a:sym typeface="+mn-ea"/>
            </a:endParaRPr>
          </a:p>
        </p:txBody>
      </p:sp>
      <p:pic>
        <p:nvPicPr>
          <p:cNvPr id="773908439" name="Picture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2160" y="3686810"/>
            <a:ext cx="10020300" cy="30086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主标题为方正兰亭 , 最大30pt"/>
          <p:cNvSpPr txBox="1"/>
          <p:nvPr/>
        </p:nvSpPr>
        <p:spPr>
          <a:xfrm>
            <a:off x="1123315" y="111126"/>
            <a:ext cx="7129145" cy="542925"/>
          </a:xfrm>
          <a:prstGeom prst="rect">
            <a:avLst/>
          </a:prstGeom>
          <a:ln w="12700">
            <a:miter/>
          </a:ln>
        </p:spPr>
        <p:txBody>
          <a:bodyPr vert="horz" wrap="square" lIns="25400" tIns="25400" rIns="25400" bIns="25400" rtlCol="0" anchor="ctr">
            <a:spAutoFit/>
          </a:bodyPr>
          <a:lstStyle>
            <a:lvl1pPr lvl="0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1pPr>
            <a:lvl2pPr marL="457200" lvl="1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2pPr>
            <a:lvl3pPr marL="914400" lvl="2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3pPr>
            <a:lvl4pPr marL="1371600" lvl="3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4pPr>
            <a:lvl5pPr marL="1828800" lvl="4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9pPr>
          </a:lstStyle>
          <a:p>
            <a:pPr lvl="0" defTabSz="206375">
              <a:defRPr sz="6000">
                <a:solidFill>
                  <a:srgbClr val="5E5E5E"/>
                </a:solidFill>
                <a:latin typeface="Helvetica"/>
                <a:ea typeface="Helvetica"/>
              </a:defRPr>
            </a:pPr>
            <a:r>
              <a:rPr lang="en-US" altLang="zh-CN" sz="3200" b="1" dirty="0">
                <a:solidFill>
                  <a:schemeClr val="tx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Proposal</a:t>
            </a:r>
            <a:endParaRPr lang="en-US" altLang="zh-CN" sz="3200" b="1" dirty="0">
              <a:solidFill>
                <a:schemeClr val="tx2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7142" y="1194632"/>
            <a:ext cx="1077043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80604020202020204" pitchFamily="34" charset="0"/>
              <a:buChar char="•"/>
            </a:pPr>
            <a:r>
              <a:rPr lang="en-US" sz="2400" dirty="0"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Observation: in CCP merge mode at candidate reordering stage, if MM-CCLM is used, CCLM model is tested instead of MM-CCLM</a:t>
            </a:r>
            <a:endParaRPr lang="en-US" sz="2400" dirty="0">
              <a:latin typeface="Arial" panose="02080604020202020204" pitchFamily="34" charset="0"/>
              <a:cs typeface="Arial" panose="02080604020202020204" pitchFamily="34" charset="0"/>
              <a:sym typeface="+mn-ea"/>
            </a:endParaRPr>
          </a:p>
        </p:txBody>
      </p:sp>
      <p:graphicFrame>
        <p:nvGraphicFramePr>
          <p:cNvPr id="4" name="Table 3"/>
          <p:cNvGraphicFramePr/>
          <p:nvPr/>
        </p:nvGraphicFramePr>
        <p:xfrm>
          <a:off x="654685" y="2675255"/>
          <a:ext cx="10951210" cy="37617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51210"/>
              </a:tblGrid>
              <a:tr h="3511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Before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3645">
                <a:tc>
                  <a:txBody>
                    <a:bodyPr/>
                    <a:p>
                      <a:pPr indent="0" fontAlgn="auto">
                        <a:buNone/>
                      </a:pPr>
                      <a:r>
                        <a:rPr lang="en-US" sz="2000" b="0">
                          <a:latin typeface="Consolas" charset="0"/>
                          <a:cs typeface="SimSun" charset="0"/>
                        </a:rPr>
                        <a:t>cost += xUpdateOffsetsAndGetCostCCLM&lt;false&gt;(pu, COMPONENT_Cb, pu.Cb(), cclmModels, </a:t>
                      </a:r>
                      <a:r>
                        <a:rPr lang="en-US" sz="2000" b="1">
                          <a:latin typeface="Consolas" charset="0"/>
                          <a:cs typeface="SimSun" charset="0"/>
                        </a:rPr>
                        <a:t>1</a:t>
                      </a:r>
                      <a:r>
                        <a:rPr lang="en-US" sz="2000" b="0">
                          <a:latin typeface="Consolas" charset="0"/>
                          <a:cs typeface="SimSun" charset="0"/>
                        </a:rPr>
                        <a:t>, ccpCand.glmIdc);</a:t>
                      </a:r>
                      <a:endParaRPr lang="en-US" sz="2000" b="0">
                        <a:latin typeface="Consolas" charset="0"/>
                        <a:cs typeface="SimSun" charset="0"/>
                      </a:endParaRPr>
                    </a:p>
                    <a:p>
                      <a:pPr indent="0" fontAlgn="auto">
                        <a:buNone/>
                      </a:pPr>
                      <a:r>
                        <a:rPr lang="en-US" sz="2000" b="0">
                          <a:latin typeface="Consolas" charset="0"/>
                          <a:cs typeface="SimSun" charset="0"/>
                        </a:rPr>
                        <a:t>cost += xUpdateOffsetsAndGetCostCCLM&lt;false&gt;(pu, COMPONENT_Cr, pu.Cr(), cclmModels, </a:t>
                      </a:r>
                      <a:r>
                        <a:rPr lang="en-US" sz="2000" b="1">
                          <a:latin typeface="Consolas" charset="0"/>
                          <a:cs typeface="SimSun" charset="0"/>
                        </a:rPr>
                        <a:t>1</a:t>
                      </a:r>
                      <a:r>
                        <a:rPr lang="en-US" sz="2000" b="0">
                          <a:latin typeface="Consolas" charset="0"/>
                          <a:cs typeface="SimSun" charset="0"/>
                        </a:rPr>
                        <a:t>, ccpCand.glmIdc);</a:t>
                      </a:r>
                      <a:endParaRPr lang="en-US" sz="2000" b="0">
                        <a:latin typeface="Consolas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7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After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351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Consolas" charset="0"/>
                          <a:cs typeface="SimSun" charset="0"/>
                        </a:rPr>
                        <a:t>cost += xUpdateOffsetsAndGetCostCCLM&lt;false&gt;(pu, COMPONENT_Cb, pu.Cb(), cclmModels, </a:t>
                      </a:r>
                      <a:r>
                        <a:rPr lang="en-US" sz="2000" b="1">
                          <a:latin typeface="Consolas" charset="0"/>
                          <a:cs typeface="SimSun" charset="0"/>
                        </a:rPr>
                        <a:t>(ccpCand.type &amp; CCP_TYPE_MMLM) ? 2 : 1</a:t>
                      </a:r>
                      <a:r>
                        <a:rPr lang="en-US" sz="2000" b="0">
                          <a:latin typeface="Consolas" charset="0"/>
                          <a:cs typeface="SimSun" charset="0"/>
                        </a:rPr>
                        <a:t>, ccpCand.glmIdc, (ccpCand.type &amp; CCP_TYPE_MMLM), filteredSAD);</a:t>
                      </a:r>
                      <a:endParaRPr lang="en-US" sz="2000" b="0">
                        <a:latin typeface="Consolas" charset="0"/>
                        <a:cs typeface="SimSun" charset="0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000" b="0">
                          <a:latin typeface="Consolas" charset="0"/>
                          <a:cs typeface="SimSun" charset="0"/>
                        </a:rPr>
                        <a:t>cost += xUpdateOffsetsAndGetCostCCLM&lt;false&gt;(pu, COMPONENT_Cr, pu.Cr(), cclmModels, </a:t>
                      </a:r>
                      <a:r>
                        <a:rPr lang="en-US" sz="2000" b="1">
                          <a:latin typeface="Consolas" charset="0"/>
                          <a:cs typeface="SimSun" charset="0"/>
                        </a:rPr>
                        <a:t>(ccpCand.type &amp; CCP_TYPE_MMLM) ? 2 : 1</a:t>
                      </a:r>
                      <a:r>
                        <a:rPr lang="en-US" sz="2000" b="0">
                          <a:latin typeface="Consolas" charset="0"/>
                          <a:cs typeface="SimSun" charset="0"/>
                        </a:rPr>
                        <a:t>, ccpCand.glmIdc, (ccpCand.type &amp; CCP_TYPE_MMLM), filteredSAD);</a:t>
                      </a:r>
                      <a:endParaRPr lang="en-US" sz="2000" b="0">
                        <a:latin typeface="Consolas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主标题为方正兰亭 , 最大30pt"/>
          <p:cNvSpPr txBox="1"/>
          <p:nvPr/>
        </p:nvSpPr>
        <p:spPr>
          <a:xfrm>
            <a:off x="1123315" y="111126"/>
            <a:ext cx="7129145" cy="542925"/>
          </a:xfrm>
          <a:prstGeom prst="rect">
            <a:avLst/>
          </a:prstGeom>
          <a:ln w="12700">
            <a:miter/>
          </a:ln>
        </p:spPr>
        <p:txBody>
          <a:bodyPr vert="horz" wrap="square" lIns="25400" tIns="25400" rIns="25400" bIns="25400" rtlCol="0" anchor="ctr">
            <a:spAutoFit/>
          </a:bodyPr>
          <a:lstStyle>
            <a:lvl1pPr lvl="0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1pPr>
            <a:lvl2pPr marL="457200" lvl="1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2pPr>
            <a:lvl3pPr marL="914400" lvl="2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3pPr>
            <a:lvl4pPr marL="1371600" lvl="3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4pPr>
            <a:lvl5pPr marL="1828800" lvl="4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9pPr>
          </a:lstStyle>
          <a:p>
            <a:pPr lvl="0" defTabSz="206375">
              <a:defRPr sz="6000">
                <a:solidFill>
                  <a:srgbClr val="5E5E5E"/>
                </a:solidFill>
                <a:latin typeface="Helvetica"/>
                <a:ea typeface="Helvetica"/>
              </a:defRPr>
            </a:pPr>
            <a:r>
              <a:rPr lang="en-US" altLang="zh-CN" sz="3200" b="1" dirty="0">
                <a:solidFill>
                  <a:schemeClr val="tx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Results</a:t>
            </a:r>
            <a:endParaRPr lang="en-US" altLang="zh-CN" sz="3200" b="1" dirty="0">
              <a:solidFill>
                <a:schemeClr val="tx2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graphicFrame>
        <p:nvGraphicFramePr>
          <p:cNvPr id="5" name="Table 4"/>
          <p:cNvGraphicFramePr/>
          <p:nvPr/>
        </p:nvGraphicFramePr>
        <p:xfrm>
          <a:off x="1339850" y="1135380"/>
          <a:ext cx="9857105" cy="5227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9935"/>
                <a:gridCol w="1402715"/>
                <a:gridCol w="1403985"/>
                <a:gridCol w="1403350"/>
                <a:gridCol w="1165225"/>
                <a:gridCol w="1168400"/>
                <a:gridCol w="1293495"/>
              </a:tblGrid>
              <a:tr h="435610">
                <a:tc>
                  <a:txBody>
                    <a:bodyPr/>
                    <a:p>
                      <a:pPr indent="0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All Intra Main 10 </a:t>
                      </a:r>
                      <a:endParaRPr lang="en-US" sz="2000" b="1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356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1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Over ECM-10.0</a:t>
                      </a:r>
                      <a:endParaRPr lang="en-US" sz="2000" b="1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</a:tr>
              <a:tr h="4356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1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Y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U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V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EncT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DecT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VmPeak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6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Class A1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0.00%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-0.07%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0.12%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100.2%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100.6%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100.0%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6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Class A2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-0.01%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-0.02%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0.07%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100.1%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100.8%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100.0%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6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Class B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-0.02%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0.03%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-0.06%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100.3%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100.0%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100.0%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6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Class C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-0.02%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-0.03%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0.04%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100.3%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101.3%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100.0%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6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Class E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-0.02%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0.00%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-0.38%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100.0%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100.9%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100.0%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6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Overall </a:t>
                      </a:r>
                      <a:endParaRPr lang="en-US" sz="2000" b="1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-0.02%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-0.01%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-0.04%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100.2%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100.7%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charset="0"/>
                          <a:cs typeface="SimSun" charset="0"/>
                        </a:rPr>
                        <a:t>100.0%</a:t>
                      </a: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6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Class D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-0.02%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-0.03%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0.08%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100.2%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100.1%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100.0%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6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Class F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6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Class TGM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主标题为方正兰亭 , 最大30pt"/>
          <p:cNvSpPr txBox="1"/>
          <p:nvPr/>
        </p:nvSpPr>
        <p:spPr>
          <a:xfrm>
            <a:off x="1123315" y="111126"/>
            <a:ext cx="7129145" cy="542925"/>
          </a:xfrm>
          <a:prstGeom prst="rect">
            <a:avLst/>
          </a:prstGeom>
          <a:ln w="12700">
            <a:miter/>
          </a:ln>
        </p:spPr>
        <p:txBody>
          <a:bodyPr vert="horz" wrap="square" lIns="25400" tIns="25400" rIns="25400" bIns="25400" rtlCol="0" anchor="ctr">
            <a:spAutoFit/>
          </a:bodyPr>
          <a:lstStyle>
            <a:lvl1pPr lvl="0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1pPr>
            <a:lvl2pPr marL="457200" lvl="1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2pPr>
            <a:lvl3pPr marL="914400" lvl="2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3pPr>
            <a:lvl4pPr marL="1371600" lvl="3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4pPr>
            <a:lvl5pPr marL="1828800" lvl="4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9pPr>
          </a:lstStyle>
          <a:p>
            <a:pPr lvl="0" defTabSz="206375">
              <a:defRPr sz="6000">
                <a:solidFill>
                  <a:srgbClr val="5E5E5E"/>
                </a:solidFill>
                <a:latin typeface="Helvetica"/>
                <a:ea typeface="Helvetica"/>
              </a:defRPr>
            </a:pPr>
            <a:r>
              <a:rPr lang="en-US" altLang="zh-CN" sz="3200" b="1" dirty="0">
                <a:solidFill>
                  <a:schemeClr val="tx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Results</a:t>
            </a:r>
            <a:endParaRPr lang="en-US" altLang="zh-CN" sz="3200" b="1" dirty="0">
              <a:solidFill>
                <a:schemeClr val="tx2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graphicFrame>
        <p:nvGraphicFramePr>
          <p:cNvPr id="5" name="Table 4"/>
          <p:cNvGraphicFramePr/>
          <p:nvPr/>
        </p:nvGraphicFramePr>
        <p:xfrm>
          <a:off x="1339850" y="1135380"/>
          <a:ext cx="9857105" cy="5227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9935"/>
                <a:gridCol w="1402715"/>
                <a:gridCol w="1403985"/>
                <a:gridCol w="1403350"/>
                <a:gridCol w="1165225"/>
                <a:gridCol w="1168400"/>
                <a:gridCol w="1293495"/>
              </a:tblGrid>
              <a:tr h="435610">
                <a:tc>
                  <a:txBody>
                    <a:bodyPr/>
                    <a:p>
                      <a:pPr indent="0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Random Access Main 10 </a:t>
                      </a:r>
                      <a:endParaRPr lang="en-US" sz="2000" b="1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356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1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Over ECM-10.0</a:t>
                      </a:r>
                      <a:endParaRPr lang="en-US" sz="2000" b="1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</a:tr>
              <a:tr h="4356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1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Y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U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V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EncT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DecT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VmPeak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6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Class A1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6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Class A2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6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Class B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6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Class C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0.01%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-0.02%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-0.23%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100.1%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99.8%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100.1%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6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Class E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6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Overall </a:t>
                      </a:r>
                      <a:endParaRPr lang="en-US" sz="2000" b="1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6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Class D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6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Class F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6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Class TGM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Times New Roman" charset="0"/>
                          <a:cs typeface="SimSun" charset="0"/>
                        </a:rPr>
                        <a:t> </a:t>
                      </a: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  <a:cs typeface="SimSun" charset="0"/>
                      </a:endParaRPr>
                    </a:p>
                  </a:txBody>
                  <a:tcPr marL="68580" marR="68580" marT="0" marB="0" vert="horz" anchor="ctr" anchorCtr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sz="2000" b="0">
                        <a:solidFill>
                          <a:srgbClr val="000000"/>
                        </a:solidFill>
                        <a:latin typeface="Times New Roman" charset="0"/>
                        <a:ea typeface="SimSun" charset="0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FE292F-1EBE-6D4A-B339-A324D614A372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主标题为方正兰亭 , 最大30pt"/>
          <p:cNvSpPr txBox="1"/>
          <p:nvPr/>
        </p:nvSpPr>
        <p:spPr>
          <a:xfrm>
            <a:off x="1123315" y="111126"/>
            <a:ext cx="7129145" cy="542925"/>
          </a:xfrm>
          <a:prstGeom prst="rect">
            <a:avLst/>
          </a:prstGeom>
          <a:ln w="12700">
            <a:miter/>
          </a:ln>
        </p:spPr>
        <p:txBody>
          <a:bodyPr vert="horz" wrap="square" lIns="25400" tIns="25400" rIns="25400" bIns="25400" rtlCol="0" anchor="ctr">
            <a:spAutoFit/>
          </a:bodyPr>
          <a:lstStyle>
            <a:lvl1pPr lvl="0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1pPr>
            <a:lvl2pPr marL="457200" lvl="1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2pPr>
            <a:lvl3pPr marL="914400" lvl="2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3pPr>
            <a:lvl4pPr marL="1371600" lvl="3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4pPr>
            <a:lvl5pPr marL="1828800" lvl="4" algn="l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5pPr>
            <a:lvl6pPr marL="2286000" lvl="5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6pPr>
            <a:lvl7pPr marL="2743200" lvl="6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7pPr>
            <a:lvl8pPr marL="3200400" lvl="7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8pPr>
            <a:lvl9pPr marL="3657600" lvl="8" algn="l" defTabSz="914400">
              <a:defRPr sz="1800" kern="1200">
                <a:solidFill>
                  <a:schemeClr val="tx1"/>
                </a:solidFill>
                <a:latin typeface="Arial" panose="020B0604020202020204"/>
                <a:ea typeface="SimSun" pitchFamily="2" charset="-122"/>
              </a:defRPr>
            </a:lvl9pPr>
          </a:lstStyle>
          <a:p>
            <a:pPr lvl="0" defTabSz="206375">
              <a:defRPr sz="6000">
                <a:solidFill>
                  <a:srgbClr val="5E5E5E"/>
                </a:solidFill>
                <a:latin typeface="Helvetica"/>
                <a:ea typeface="Helvetica"/>
              </a:defRPr>
            </a:pPr>
            <a:r>
              <a:rPr lang="en-US" altLang="zh-CN" sz="3200" b="1" dirty="0">
                <a:solidFill>
                  <a:schemeClr val="tx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Conclusions</a:t>
            </a:r>
            <a:endParaRPr lang="en-US" altLang="zh-CN" sz="3200" b="1" dirty="0">
              <a:solidFill>
                <a:schemeClr val="tx2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7142" y="1194632"/>
            <a:ext cx="10770432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80604020202020204" pitchFamily="34" charset="0"/>
              <a:buChar char="•"/>
            </a:pPr>
            <a:r>
              <a:rPr lang="en-US" sz="2400" dirty="0"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Recommendation: to further investigate the method of signaling LB flag in CCP merge list and compare performance of the proposed method to other proposals, e.g. JVET-AF0083</a:t>
            </a:r>
            <a:endParaRPr lang="en-US" sz="2400" dirty="0">
              <a:latin typeface="Arial" panose="02080604020202020204" pitchFamily="34" charset="0"/>
              <a:cs typeface="Arial" panose="02080604020202020204" pitchFamily="34" charset="0"/>
              <a:sym typeface="+mn-ea"/>
            </a:endParaRPr>
          </a:p>
          <a:p>
            <a:pPr indent="0">
              <a:lnSpc>
                <a:spcPct val="150000"/>
              </a:lnSpc>
              <a:buFont typeface="Arial" panose="02080604020202020204" pitchFamily="34" charset="0"/>
              <a:buNone/>
            </a:pPr>
            <a:endParaRPr lang="en-US" sz="2400" dirty="0">
              <a:latin typeface="Arial" panose="02080604020202020204" pitchFamily="34" charset="0"/>
              <a:cs typeface="Arial" panose="02080604020202020204" pitchFamily="34" charset="0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80604020202020204" pitchFamily="34" charset="0"/>
              <a:buChar char="•"/>
            </a:pPr>
            <a:r>
              <a:rPr lang="en-US" sz="2400" dirty="0">
                <a:latin typeface="Arial" panose="02080604020202020204" pitchFamily="34" charset="0"/>
                <a:cs typeface="Arial" panose="02080604020202020204" pitchFamily="34" charset="0"/>
                <a:sym typeface="+mn-ea"/>
              </a:rPr>
              <a:t>Reccomendation: to further investigate the impact of code change (MM variant of CCLM was not included in cost computation of merge list ordering for MM-CCLM candidate)</a:t>
            </a:r>
            <a:endParaRPr lang="en-US" sz="2400" dirty="0">
              <a:latin typeface="Arial" panose="02080604020202020204" pitchFamily="34" charset="0"/>
              <a:cs typeface="Arial" panose="0208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COMMONDATA" val="eyJoZGlkIjoiOGNlMTJiYTIzODZjNjE0MDA1NWZlNTdlMmYwMjE3NjYifQ=="/>
</p:tagLst>
</file>

<file path=ppt/theme/theme1.xml><?xml version="1.0" encoding="utf-8"?>
<a:theme xmlns:a="http://schemas.openxmlformats.org/drawingml/2006/main" name="7_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2621</Words>
  <Application>WPS Presentation</Application>
  <PresentationFormat>宽屏</PresentationFormat>
  <Paragraphs>312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35" baseType="lpstr">
      <vt:lpstr>Arial</vt:lpstr>
      <vt:lpstr>SimSun</vt:lpstr>
      <vt:lpstr>Wingdings</vt:lpstr>
      <vt:lpstr>Microsoft YaHei</vt:lpstr>
      <vt:lpstr>文泉驿微米黑</vt:lpstr>
      <vt:lpstr>Arial</vt:lpstr>
      <vt:lpstr>DejaVu Sans</vt:lpstr>
      <vt:lpstr>等线</vt:lpstr>
      <vt:lpstr>Noto Serif CJK JP</vt:lpstr>
      <vt:lpstr>楷体_GB2312</vt:lpstr>
      <vt:lpstr>OpenSymbol</vt:lpstr>
      <vt:lpstr>华文细黑</vt:lpstr>
      <vt:lpstr>FZLanTingHei-M-GBK</vt:lpstr>
      <vt:lpstr>Gubbi</vt:lpstr>
      <vt:lpstr>FZLanTingHei-M-GBK</vt:lpstr>
      <vt:lpstr>Helvetica</vt:lpstr>
      <vt:lpstr>Microsoft YaHei</vt:lpstr>
      <vt:lpstr>Arial Unicode MS</vt:lpstr>
      <vt:lpstr>等线 Light</vt:lpstr>
      <vt:lpstr>SimSun</vt:lpstr>
      <vt:lpstr>DengXian</vt:lpstr>
      <vt:lpstr>等线</vt:lpstr>
      <vt:lpstr>Phetsarath OT</vt:lpstr>
      <vt:lpstr>Times New Roman</vt:lpstr>
      <vt:lpstr>Consolas</vt:lpstr>
      <vt:lpstr>7_Office 主题​​</vt:lpstr>
      <vt:lpstr>10_Office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Bloch</dc:creator>
  <cp:lastModifiedBy>jacek</cp:lastModifiedBy>
  <cp:revision>1027</cp:revision>
  <cp:lastPrinted>2023-10-15T11:41:42Z</cp:lastPrinted>
  <dcterms:created xsi:type="dcterms:W3CDTF">2023-10-15T11:41:42Z</dcterms:created>
  <dcterms:modified xsi:type="dcterms:W3CDTF">2023-10-15T11:41:42Z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/>
  </property>
  <property fmtid="{D5CDD505-2E9C-101B-9397-08002B2CF9AE}" pid="3" name="KSOProductBuildVer">
    <vt:lpwstr>1033-11.1.0.11698</vt:lpwstr>
  </property>
</Properties>
</file>