
<file path=[Content_Types].xml><?xml version="1.0" encoding="utf-8"?>
<Types xmlns="http://schemas.openxmlformats.org/package/2006/content-types">
  <Default Extension="bin" ContentType="application/vnd.openxmlformats-officedocument.oleObject"/>
  <Default Extension="fntdata" ContentType="application/x-fontdata"/>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648" r:id="rId1"/>
    <p:sldMasterId id="2147483652" r:id="rId2"/>
  </p:sldMasterIdLst>
  <p:notesMasterIdLst>
    <p:notesMasterId r:id="rId13"/>
  </p:notesMasterIdLst>
  <p:handoutMasterIdLst>
    <p:handoutMasterId r:id="rId14"/>
  </p:handoutMasterIdLst>
  <p:sldIdLst>
    <p:sldId id="2775" r:id="rId3"/>
    <p:sldId id="2778" r:id="rId4"/>
    <p:sldId id="2779" r:id="rId5"/>
    <p:sldId id="2780" r:id="rId6"/>
    <p:sldId id="2781" r:id="rId7"/>
    <p:sldId id="2782" r:id="rId8"/>
    <p:sldId id="2783" r:id="rId9"/>
    <p:sldId id="2784" r:id="rId10"/>
    <p:sldId id="2785" r:id="rId11"/>
    <p:sldId id="259" r:id="rId12"/>
  </p:sldIdLst>
  <p:sldSz cx="9144000" cy="5143500" type="screen16x9"/>
  <p:notesSz cx="6858000" cy="9144000"/>
  <p:embeddedFontLst>
    <p:embeddedFont>
      <p:font typeface="Calibri" panose="020F0502020204030204" pitchFamily="34" charset="0"/>
      <p:regular r:id="rId15"/>
      <p:bold r:id="rId16"/>
      <p:italic r:id="rId17"/>
      <p:boldItalic r:id="rId18"/>
    </p:embeddedFont>
    <p:embeddedFont>
      <p:font typeface="Cambria Math" panose="02040503050406030204" pitchFamily="18" charset="0"/>
      <p:regular r:id="rId19"/>
    </p:embeddedFont>
    <p:embeddedFont>
      <p:font typeface="微软雅黑" panose="020B0503020204020204" pitchFamily="34" charset="-122"/>
      <p:regular r:id="rId20"/>
      <p:bold r:id="rId21"/>
    </p:embeddedFont>
  </p:embeddedFontLst>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30" userDrawn="1">
          <p15:clr>
            <a:srgbClr val="A4A3A4"/>
          </p15:clr>
        </p15:guide>
        <p15:guide id="2" orient="horz" pos="250" userDrawn="1">
          <p15:clr>
            <a:srgbClr val="A4A3A4"/>
          </p15:clr>
        </p15:guide>
        <p15:guide id="3" orient="horz" pos="531" userDrawn="1">
          <p15:clr>
            <a:srgbClr val="A4A3A4"/>
          </p15:clr>
        </p15:guide>
        <p15:guide id="4" orient="horz" pos="2989" userDrawn="1">
          <p15:clr>
            <a:srgbClr val="A4A3A4"/>
          </p15:clr>
        </p15:guide>
        <p15:guide id="5" orient="horz" pos="2663" userDrawn="1">
          <p15:clr>
            <a:srgbClr val="A4A3A4"/>
          </p15:clr>
        </p15:guide>
        <p15:guide id="6" pos="3028" userDrawn="1">
          <p15:clr>
            <a:srgbClr val="A4A3A4"/>
          </p15:clr>
        </p15:guide>
        <p15:guide id="7" pos="5561" userDrawn="1">
          <p15:clr>
            <a:srgbClr val="A4A3A4"/>
          </p15:clr>
        </p15:guide>
        <p15:guide id="8" pos="5510" userDrawn="1">
          <p15:clr>
            <a:srgbClr val="A4A3A4"/>
          </p15:clr>
        </p15:guide>
        <p15:guide id="10" pos="27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45454"/>
    <a:srgbClr val="231815"/>
    <a:srgbClr val="111111"/>
    <a:srgbClr val="080808"/>
    <a:srgbClr val="8989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8229" autoAdjust="0"/>
  </p:normalViewPr>
  <p:slideViewPr>
    <p:cSldViewPr snapToObjects="1" showGuides="1">
      <p:cViewPr varScale="1">
        <p:scale>
          <a:sx n="209" d="100"/>
          <a:sy n="209" d="100"/>
        </p:scale>
        <p:origin x="414" y="180"/>
      </p:cViewPr>
      <p:guideLst>
        <p:guide orient="horz" pos="1730"/>
        <p:guide orient="horz" pos="250"/>
        <p:guide orient="horz" pos="531"/>
        <p:guide orient="horz" pos="2989"/>
        <p:guide orient="horz" pos="2663"/>
        <p:guide pos="3028"/>
        <p:guide pos="5561"/>
        <p:guide pos="5510"/>
        <p:guide pos="272"/>
      </p:guideLst>
    </p:cSldViewPr>
  </p:slid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18" Type="http://schemas.openxmlformats.org/officeDocument/2006/relationships/font" Target="fonts/font4.fntdata"/><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font" Target="fonts/font7.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font" Target="fonts/font3.fntdata"/><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font" Target="fonts/font2.fntdata"/><Relationship Id="rId20"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font" Target="fonts/font1.fntdata"/><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font" Target="fonts/font5.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handoutMaster" Target="handoutMasters/handoutMaster1.xml"/><Relationship Id="rId22"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2023/10/9</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3F202A2-3FC9-4BCE-9AF8-01C7262843EF}" type="datetimeFigureOut">
              <a:rPr lang="zh-CN" altLang="en-US" smtClean="0"/>
              <a:t>2023/10/9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B8E854D-6C34-4850-B346-63AEB1254928}"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a:p>
            <a:endParaRPr lang="zh-CN" altLang="en-US"/>
          </a:p>
          <a:p>
            <a:endParaRPr lang="zh-CN" altLang="en-US"/>
          </a:p>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846532"/>
            <a:ext cx="7772400" cy="707886"/>
          </a:xfrm>
        </p:spPr>
        <p:txBody>
          <a:bodyPr/>
          <a:lstStyle>
            <a:lvl1pPr algn="ctr">
              <a:defRPr sz="4000"/>
            </a:lvl1pPr>
          </a:lstStyle>
          <a:p>
            <a:r>
              <a:rPr lang="zh-CN" altLang="en-US"/>
              <a:t>单击此处编辑母版标题样式</a:t>
            </a:r>
          </a:p>
        </p:txBody>
      </p:sp>
      <p:sp>
        <p:nvSpPr>
          <p:cNvPr id="3" name="副标题 2"/>
          <p:cNvSpPr>
            <a:spLocks noGrp="1"/>
          </p:cNvSpPr>
          <p:nvPr>
            <p:ph type="subTitle" idx="1"/>
          </p:nvPr>
        </p:nvSpPr>
        <p:spPr>
          <a:xfrm>
            <a:off x="1371600" y="2768730"/>
            <a:ext cx="6400800" cy="400110"/>
          </a:xfrm>
        </p:spPr>
        <p:txBody>
          <a:bodyPr>
            <a:spAutoFit/>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6735726" y="339502"/>
            <a:ext cx="2070402" cy="559284"/>
          </a:xfrm>
          <a:prstGeom prst="rect">
            <a:avLst/>
          </a:prstGeom>
        </p:spPr>
      </p:pic>
      <p:cxnSp>
        <p:nvCxnSpPr>
          <p:cNvPr id="8" name="直接连接符 7"/>
          <p:cNvCxnSpPr/>
          <p:nvPr userDrawn="1"/>
        </p:nvCxnSpPr>
        <p:spPr>
          <a:xfrm>
            <a:off x="0" y="1275606"/>
            <a:ext cx="4572000" cy="0"/>
          </a:xfrm>
          <a:prstGeom prst="line">
            <a:avLst/>
          </a:prstGeom>
          <a:ln w="12700">
            <a:solidFill>
              <a:srgbClr val="545454"/>
            </a:solidFill>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a:xfrm>
            <a:off x="4354200" y="4080366"/>
            <a:ext cx="435600" cy="435600"/>
          </a:xfrm>
          <a:prstGeom prst="rect">
            <a:avLst/>
          </a:prstGeom>
        </p:spPr>
      </p:pic>
      <p:sp>
        <p:nvSpPr>
          <p:cNvPr id="73" name="文本框 2"/>
          <p:cNvSpPr txBox="1"/>
          <p:nvPr userDrawn="1"/>
        </p:nvSpPr>
        <p:spPr>
          <a:xfrm>
            <a:off x="179070" y="4745355"/>
            <a:ext cx="3315970" cy="213995"/>
          </a:xfrm>
          <a:prstGeom prst="rect">
            <a:avLst/>
          </a:prstGeom>
          <a:noFill/>
          <a:ln w="9525">
            <a:noFill/>
            <a:miter/>
          </a:ln>
        </p:spPr>
        <p:txBody>
          <a:bodyPr wrap="square" anchor="t">
            <a:spAutoFit/>
          </a:bodyPr>
          <a:lstStyle/>
          <a:p>
            <a:pPr lvl="0" algn="l"/>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sym typeface="+mn-ea"/>
              </a:rPr>
              <a:t>Copyright © TRANSSION HOLDINGS</a:t>
            </a:r>
            <a:endParaRPr lang="zh-CN" altLang="en-US" sz="80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单击此处编辑母版标题样式</a:t>
            </a:r>
          </a:p>
        </p:txBody>
      </p:sp>
      <p:sp>
        <p:nvSpPr>
          <p:cNvPr id="3" name="内容占位符 2"/>
          <p:cNvSpPr>
            <a:spLocks noGrp="1"/>
          </p:cNvSpPr>
          <p:nvPr>
            <p:ph idx="1"/>
          </p:nvPr>
        </p:nvSpPr>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灯片编号占位符 5"/>
          <p:cNvSpPr>
            <a:spLocks noGrp="1"/>
          </p:cNvSpPr>
          <p:nvPr>
            <p:ph type="sldNum" sz="quarter" idx="12"/>
          </p:nvPr>
        </p:nvSpPr>
        <p:spPr/>
        <p:txBody>
          <a:bodyPr/>
          <a:lstStyle>
            <a:lvl1pPr>
              <a:defRPr>
                <a:latin typeface="Arial" panose="020B0604020202020204"/>
                <a:cs typeface="Arial" panose="020B0604020202020204"/>
              </a:defRPr>
            </a:lvl1pPr>
          </a:lstStyle>
          <a:p>
            <a:fld id="{0C913308-F349-4B6D-A68A-DD1791B4A57B}" type="slidenum">
              <a:rPr lang="zh-CN" altLang="en-US" smtClean="0"/>
              <a:t>‹#›</a:t>
            </a:fld>
            <a:endParaRPr lang="zh-CN" altLang="en-US"/>
          </a:p>
        </p:txBody>
      </p:sp>
      <p:pic>
        <p:nvPicPr>
          <p:cNvPr id="5" name="图片 4"/>
          <p:cNvPicPr>
            <a:picLocks noChangeAspect="1"/>
          </p:cNvPicPr>
          <p:nvPr userDrawn="1">
            <p:custDataLst>
              <p:tags r:id="rId1"/>
            </p:custDataLst>
          </p:nvPr>
        </p:nvPicPr>
        <p:blipFill>
          <a:blip r:embed="rId3" cstate="print">
            <a:extLst>
              <a:ext uri="{28A0092B-C50C-407E-A947-70E740481C1C}">
                <a14:useLocalDpi xmlns:a14="http://schemas.microsoft.com/office/drawing/2010/main" val="0"/>
              </a:ext>
            </a:extLst>
          </a:blip>
          <a:srcRect/>
          <a:stretch>
            <a:fillRect/>
          </a:stretch>
        </p:blipFill>
        <p:spPr>
          <a:xfrm>
            <a:off x="6735726" y="339502"/>
            <a:ext cx="2070402" cy="559284"/>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1_节标题">
    <p:spTree>
      <p:nvGrpSpPr>
        <p:cNvPr id="1" name=""/>
        <p:cNvGrpSpPr/>
        <p:nvPr/>
      </p:nvGrpSpPr>
      <p:grpSpPr>
        <a:xfrm>
          <a:off x="0" y="0"/>
          <a:ext cx="0" cy="0"/>
          <a:chOff x="0" y="0"/>
          <a:chExt cx="0" cy="0"/>
        </a:xfrm>
      </p:grpSpPr>
      <p:sp>
        <p:nvSpPr>
          <p:cNvPr id="2" name="标题 1"/>
          <p:cNvSpPr>
            <a:spLocks noGrp="1"/>
          </p:cNvSpPr>
          <p:nvPr>
            <p:ph type="title"/>
          </p:nvPr>
        </p:nvSpPr>
        <p:spPr>
          <a:xfrm>
            <a:off x="431800" y="1947425"/>
            <a:ext cx="8280400" cy="707886"/>
          </a:xfrm>
        </p:spPr>
        <p:txBody>
          <a:bodyPr anchor="b"/>
          <a:lstStyle>
            <a:lvl1pPr algn="ctr">
              <a:defRPr sz="4000" b="1" cap="all"/>
            </a:lvl1pPr>
          </a:lstStyle>
          <a:p>
            <a:r>
              <a:rPr lang="zh-CN" altLang="en-US" dirty="0"/>
              <a:t>单击此处编辑母版标题样式</a:t>
            </a:r>
          </a:p>
        </p:txBody>
      </p:sp>
      <p:sp>
        <p:nvSpPr>
          <p:cNvPr id="3" name="文本占位符 2"/>
          <p:cNvSpPr>
            <a:spLocks noGrp="1"/>
          </p:cNvSpPr>
          <p:nvPr>
            <p:ph type="body" idx="1"/>
          </p:nvPr>
        </p:nvSpPr>
        <p:spPr>
          <a:xfrm>
            <a:off x="685800" y="2729932"/>
            <a:ext cx="7772400" cy="400110"/>
          </a:xfrm>
        </p:spPr>
        <p:txBody>
          <a:bodyPr anchor="t">
            <a:spAutoFit/>
          </a:bodyPr>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dirty="0"/>
              <a:t>单击此处编辑母版文本样式</a:t>
            </a:r>
          </a:p>
        </p:txBody>
      </p:sp>
      <p:sp>
        <p:nvSpPr>
          <p:cNvPr id="6" name="灯片编号占位符 5"/>
          <p:cNvSpPr>
            <a:spLocks noGrp="1"/>
          </p:cNvSpPr>
          <p:nvPr>
            <p:ph type="sldNum" sz="quarter" idx="12"/>
          </p:nvPr>
        </p:nvSpPr>
        <p:spPr/>
        <p:txBody>
          <a:bodyPr/>
          <a:lstStyle>
            <a:lvl1pPr>
              <a:defRPr>
                <a:latin typeface="Arial" panose="020B0604020202020204"/>
                <a:cs typeface="Arial" panose="020B0604020202020204"/>
              </a:defRPr>
            </a:lvl1pPr>
          </a:lstStyle>
          <a:p>
            <a:fld id="{0C913308-F349-4B6D-A68A-DD1791B4A57B}" type="slidenum">
              <a:rPr lang="zh-CN" altLang="en-US" smtClean="0"/>
              <a:t>‹#›</a:t>
            </a:fld>
            <a:endParaRPr lang="zh-CN" altLang="en-US"/>
          </a:p>
        </p:txBody>
      </p:sp>
      <p:sp>
        <p:nvSpPr>
          <p:cNvPr id="73" name="文本框 2"/>
          <p:cNvSpPr txBox="1"/>
          <p:nvPr userDrawn="1"/>
        </p:nvSpPr>
        <p:spPr>
          <a:xfrm>
            <a:off x="179070" y="4745355"/>
            <a:ext cx="3315970" cy="213995"/>
          </a:xfrm>
          <a:prstGeom prst="rect">
            <a:avLst/>
          </a:prstGeom>
          <a:noFill/>
          <a:ln w="9525">
            <a:noFill/>
            <a:miter/>
          </a:ln>
        </p:spPr>
        <p:txBody>
          <a:bodyPr wrap="square" anchor="t">
            <a:spAutoFit/>
          </a:bodyPr>
          <a:lstStyle/>
          <a:p>
            <a:pPr lvl="0" algn="l"/>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sym typeface="+mn-ea"/>
              </a:rPr>
              <a:t>Copyright © TRANSSION HOLDINGS</a:t>
            </a:r>
            <a:endParaRPr lang="zh-CN" altLang="en-US" sz="80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userDrawn="1">
            <p:custDataLst>
              <p:tags r:id="rId1"/>
            </p:custDataLst>
          </p:nvPr>
        </p:nvPicPr>
        <p:blipFill>
          <a:blip r:embed="rId3" cstate="print">
            <a:extLst>
              <a:ext uri="{28A0092B-C50C-407E-A947-70E740481C1C}">
                <a14:useLocalDpi xmlns:a14="http://schemas.microsoft.com/office/drawing/2010/main" val="0"/>
              </a:ext>
            </a:extLst>
          </a:blip>
          <a:srcRect/>
          <a:stretch>
            <a:fillRect/>
          </a:stretch>
        </p:blipFill>
        <p:spPr>
          <a:xfrm>
            <a:off x="6735726" y="339502"/>
            <a:ext cx="2070402" cy="559284"/>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846532"/>
            <a:ext cx="7772400" cy="707886"/>
          </a:xfrm>
        </p:spPr>
        <p:txBody>
          <a:bodyPr/>
          <a:lstStyle>
            <a:lvl1pPr algn="ctr">
              <a:defRPr sz="4000"/>
            </a:lvl1pPr>
          </a:lstStyle>
          <a:p>
            <a:r>
              <a:rPr lang="zh-CN" altLang="en-US"/>
              <a:t>单击此处编辑母版标题样式</a:t>
            </a:r>
          </a:p>
        </p:txBody>
      </p:sp>
      <p:sp>
        <p:nvSpPr>
          <p:cNvPr id="3" name="副标题 2"/>
          <p:cNvSpPr>
            <a:spLocks noGrp="1"/>
          </p:cNvSpPr>
          <p:nvPr>
            <p:ph type="subTitle" idx="1"/>
          </p:nvPr>
        </p:nvSpPr>
        <p:spPr>
          <a:xfrm>
            <a:off x="1371600" y="2768730"/>
            <a:ext cx="6400800" cy="400110"/>
          </a:xfrm>
        </p:spPr>
        <p:txBody>
          <a:bodyPr>
            <a:spAutoFit/>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6735726" y="339502"/>
            <a:ext cx="2070402" cy="559284"/>
          </a:xfrm>
          <a:prstGeom prst="rect">
            <a:avLst/>
          </a:prstGeom>
        </p:spPr>
      </p:pic>
      <p:cxnSp>
        <p:nvCxnSpPr>
          <p:cNvPr id="8" name="直接连接符 7"/>
          <p:cNvCxnSpPr/>
          <p:nvPr userDrawn="1"/>
        </p:nvCxnSpPr>
        <p:spPr>
          <a:xfrm>
            <a:off x="0" y="1275606"/>
            <a:ext cx="4572000" cy="0"/>
          </a:xfrm>
          <a:prstGeom prst="line">
            <a:avLst/>
          </a:prstGeom>
          <a:ln w="12700">
            <a:solidFill>
              <a:srgbClr val="545454"/>
            </a:solidFill>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a:xfrm>
            <a:off x="4354200" y="4080366"/>
            <a:ext cx="435600" cy="435600"/>
          </a:xfrm>
          <a:prstGeom prst="rect">
            <a:avLst/>
          </a:prstGeom>
        </p:spPr>
      </p:pic>
      <p:sp>
        <p:nvSpPr>
          <p:cNvPr id="73" name="文本框 2"/>
          <p:cNvSpPr txBox="1"/>
          <p:nvPr userDrawn="1"/>
        </p:nvSpPr>
        <p:spPr>
          <a:xfrm>
            <a:off x="179070" y="4745355"/>
            <a:ext cx="3315970" cy="213995"/>
          </a:xfrm>
          <a:prstGeom prst="rect">
            <a:avLst/>
          </a:prstGeom>
          <a:noFill/>
          <a:ln w="9525">
            <a:noFill/>
            <a:miter/>
          </a:ln>
        </p:spPr>
        <p:txBody>
          <a:bodyPr wrap="square" anchor="t">
            <a:spAutoFit/>
          </a:bodyPr>
          <a:lstStyle/>
          <a:p>
            <a:pPr lvl="0" algn="l"/>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sym typeface="+mn-ea"/>
              </a:rPr>
              <a:t>Copyright © TRANSSION HOLDINGS</a:t>
            </a:r>
            <a:endParaRPr lang="zh-CN" altLang="en-US" sz="80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31540" y="169210"/>
            <a:ext cx="8276400" cy="584775"/>
          </a:xfrm>
          <a:prstGeom prst="rect">
            <a:avLst/>
          </a:prstGeom>
        </p:spPr>
        <p:txBody>
          <a:bodyPr vert="horz" wrap="square" lIns="91440" tIns="45720" rIns="91440" bIns="45720" rtlCol="0" anchor="b">
            <a:spAutoFit/>
          </a:bodyPr>
          <a:lstStyle/>
          <a:p>
            <a:r>
              <a:rPr lang="zh-CN" altLang="en-US" dirty="0"/>
              <a:t>单击此处编辑母版标题样式</a:t>
            </a:r>
          </a:p>
        </p:txBody>
      </p:sp>
      <p:sp>
        <p:nvSpPr>
          <p:cNvPr id="3" name="文本占位符 2"/>
          <p:cNvSpPr>
            <a:spLocks noGrp="1"/>
          </p:cNvSpPr>
          <p:nvPr>
            <p:ph type="body" idx="1"/>
          </p:nvPr>
        </p:nvSpPr>
        <p:spPr>
          <a:xfrm>
            <a:off x="431540" y="771550"/>
            <a:ext cx="8276400" cy="3949200"/>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altLang="zh-CN" dirty="0"/>
          </a:p>
          <a:p>
            <a:pPr lvl="5"/>
            <a:r>
              <a:rPr lang="zh-CN" altLang="en-US" dirty="0"/>
              <a:t>第六级</a:t>
            </a:r>
          </a:p>
        </p:txBody>
      </p:sp>
      <p:sp>
        <p:nvSpPr>
          <p:cNvPr id="6" name="灯片编号占位符 5"/>
          <p:cNvSpPr>
            <a:spLocks noGrp="1"/>
          </p:cNvSpPr>
          <p:nvPr>
            <p:ph type="sldNum" sz="quarter" idx="4"/>
          </p:nvPr>
        </p:nvSpPr>
        <p:spPr>
          <a:xfrm>
            <a:off x="7010400" y="4732338"/>
            <a:ext cx="2133600" cy="273844"/>
          </a:xfrm>
          <a:prstGeom prst="rect">
            <a:avLst/>
          </a:prstGeom>
        </p:spPr>
        <p:txBody>
          <a:bodyPr vert="horz" lIns="91440" tIns="45720" rIns="91440" bIns="45720" rtlCol="0" anchor="ctr"/>
          <a:lstStyle>
            <a:lvl1pPr algn="r">
              <a:defRPr sz="1200">
                <a:solidFill>
                  <a:schemeClr val="tx1">
                    <a:lumMod val="50000"/>
                    <a:lumOff val="50000"/>
                  </a:schemeClr>
                </a:solidFill>
                <a:latin typeface="Arial" panose="020B0604020202020204"/>
                <a:cs typeface="Arial" panose="020B0604020202020204"/>
              </a:defRPr>
            </a:lvl1pPr>
          </a:lstStyle>
          <a:p>
            <a:fld id="{0C913308-F349-4B6D-A68A-DD1791B4A57B}" type="slidenum">
              <a:rPr lang="zh-CN" altLang="en-US" smtClean="0"/>
              <a:t>‹#›</a:t>
            </a:fld>
            <a:endParaRPr lang="zh-CN" altLang="en-US" dirty="0"/>
          </a:p>
        </p:txBody>
      </p:sp>
      <p:sp>
        <p:nvSpPr>
          <p:cNvPr id="5" name="直角三角形 4"/>
          <p:cNvSpPr/>
          <p:nvPr/>
        </p:nvSpPr>
        <p:spPr>
          <a:xfrm rot="10800000">
            <a:off x="8748000" y="1270"/>
            <a:ext cx="396000" cy="396000"/>
          </a:xfrm>
          <a:prstGeom prst="rtTriangl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文本框 2"/>
          <p:cNvSpPr txBox="1"/>
          <p:nvPr/>
        </p:nvSpPr>
        <p:spPr>
          <a:xfrm>
            <a:off x="179070" y="4745355"/>
            <a:ext cx="3315970" cy="213995"/>
          </a:xfrm>
          <a:prstGeom prst="rect">
            <a:avLst/>
          </a:prstGeom>
          <a:noFill/>
          <a:ln w="9525">
            <a:noFill/>
            <a:miter/>
          </a:ln>
        </p:spPr>
        <p:txBody>
          <a:bodyPr wrap="square" anchor="t">
            <a:spAutoFit/>
          </a:bodyPr>
          <a:lstStyle/>
          <a:p>
            <a:pPr lvl="0" algn="l"/>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sym typeface="+mn-ea"/>
              </a:rPr>
              <a:t>Copyright © TRANSSION HOLDINGS</a:t>
            </a:r>
            <a:endParaRPr lang="zh-CN" altLang="en-US" sz="80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hdr="0" ftr="0" dt="0"/>
  <p:txStyles>
    <p:titleStyle>
      <a:lvl1pPr algn="l" defTabSz="914400" rtl="0" eaLnBrk="1" latinLnBrk="0" hangingPunct="1">
        <a:spcBef>
          <a:spcPct val="0"/>
        </a:spcBef>
        <a:buNone/>
        <a:defRPr sz="3200" b="1" kern="1200">
          <a:solidFill>
            <a:schemeClr val="tx2">
              <a:lumMod val="50000"/>
            </a:schemeClr>
          </a:solidFill>
          <a:latin typeface="微软雅黑" panose="020B0503020204020204" pitchFamily="34" charset="-122"/>
          <a:ea typeface="微软雅黑" panose="020B0503020204020204" pitchFamily="34"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2000" kern="1200">
          <a:solidFill>
            <a:schemeClr val="tx2">
              <a:lumMod val="50000"/>
            </a:schemeClr>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2">
              <a:lumMod val="50000"/>
            </a:schemeClr>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2">
              <a:lumMod val="50000"/>
            </a:schemeClr>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2">
              <a:lumMod val="50000"/>
            </a:schemeClr>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2">
              <a:lumMod val="50000"/>
            </a:schemeClr>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spcBef>
          <a:spcPct val="20000"/>
        </a:spcBef>
        <a:buFontTx/>
        <a:buBlip>
          <a:blip r:embed="rId5"/>
        </a:buBlip>
        <a:defRPr sz="1200" kern="1200">
          <a:solidFill>
            <a:schemeClr val="tx2">
              <a:lumMod val="50000"/>
            </a:schemeClr>
          </a:solidFill>
          <a:latin typeface="微软雅黑" panose="020B0503020204020204" pitchFamily="34" charset="-122"/>
          <a:ea typeface="微软雅黑" panose="020B0503020204020204" pitchFamily="34" charset="-122"/>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31540" y="169210"/>
            <a:ext cx="8276400" cy="584775"/>
          </a:xfrm>
          <a:prstGeom prst="rect">
            <a:avLst/>
          </a:prstGeom>
        </p:spPr>
        <p:txBody>
          <a:bodyPr vert="horz" wrap="square" lIns="91440" tIns="45720" rIns="91440" bIns="45720" rtlCol="0" anchor="b">
            <a:spAutoFit/>
          </a:bodyPr>
          <a:lstStyle/>
          <a:p>
            <a:r>
              <a:rPr lang="zh-CN" altLang="en-US" dirty="0"/>
              <a:t>单击此处编辑母版标题样式</a:t>
            </a:r>
          </a:p>
        </p:txBody>
      </p:sp>
      <p:sp>
        <p:nvSpPr>
          <p:cNvPr id="3" name="文本占位符 2"/>
          <p:cNvSpPr>
            <a:spLocks noGrp="1"/>
          </p:cNvSpPr>
          <p:nvPr>
            <p:ph type="body" idx="1"/>
          </p:nvPr>
        </p:nvSpPr>
        <p:spPr>
          <a:xfrm>
            <a:off x="431540" y="771550"/>
            <a:ext cx="8276400" cy="3949200"/>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altLang="zh-CN" dirty="0"/>
          </a:p>
          <a:p>
            <a:pPr lvl="5"/>
            <a:r>
              <a:rPr lang="zh-CN" altLang="en-US" dirty="0"/>
              <a:t>第六级</a:t>
            </a:r>
          </a:p>
        </p:txBody>
      </p:sp>
      <p:sp>
        <p:nvSpPr>
          <p:cNvPr id="6" name="灯片编号占位符 5"/>
          <p:cNvSpPr>
            <a:spLocks noGrp="1"/>
          </p:cNvSpPr>
          <p:nvPr>
            <p:ph type="sldNum" sz="quarter" idx="4"/>
          </p:nvPr>
        </p:nvSpPr>
        <p:spPr>
          <a:xfrm>
            <a:off x="7010400" y="4732338"/>
            <a:ext cx="2133600" cy="273844"/>
          </a:xfrm>
          <a:prstGeom prst="rect">
            <a:avLst/>
          </a:prstGeom>
        </p:spPr>
        <p:txBody>
          <a:bodyPr vert="horz" lIns="91440" tIns="45720" rIns="91440" bIns="45720" rtlCol="0" anchor="ctr"/>
          <a:lstStyle>
            <a:lvl1pPr algn="r">
              <a:defRPr sz="1200">
                <a:solidFill>
                  <a:schemeClr val="tx1">
                    <a:lumMod val="50000"/>
                    <a:lumOff val="50000"/>
                  </a:schemeClr>
                </a:solidFill>
                <a:latin typeface="Arial" panose="020B0604020202020204"/>
                <a:cs typeface="Arial" panose="020B0604020202020204"/>
              </a:defRPr>
            </a:lvl1pPr>
          </a:lstStyle>
          <a:p>
            <a:fld id="{0C913308-F349-4B6D-A68A-DD1791B4A57B}" type="slidenum">
              <a:rPr lang="zh-CN" altLang="en-US" smtClean="0"/>
              <a:t>‹#›</a:t>
            </a:fld>
            <a:endParaRPr lang="zh-CN" altLang="en-US" dirty="0"/>
          </a:p>
        </p:txBody>
      </p:sp>
      <p:sp>
        <p:nvSpPr>
          <p:cNvPr id="5" name="直角三角形 4"/>
          <p:cNvSpPr/>
          <p:nvPr/>
        </p:nvSpPr>
        <p:spPr>
          <a:xfrm rot="10800000">
            <a:off x="8748000" y="1270"/>
            <a:ext cx="396000" cy="396000"/>
          </a:xfrm>
          <a:prstGeom prst="rtTriangl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文本框 2"/>
          <p:cNvSpPr txBox="1"/>
          <p:nvPr/>
        </p:nvSpPr>
        <p:spPr>
          <a:xfrm>
            <a:off x="179070" y="4745355"/>
            <a:ext cx="3315970" cy="213995"/>
          </a:xfrm>
          <a:prstGeom prst="rect">
            <a:avLst/>
          </a:prstGeom>
          <a:noFill/>
          <a:ln w="9525">
            <a:noFill/>
            <a:miter/>
          </a:ln>
        </p:spPr>
        <p:txBody>
          <a:bodyPr wrap="square" anchor="t">
            <a:spAutoFit/>
          </a:bodyPr>
          <a:lstStyle/>
          <a:p>
            <a:pPr lvl="0" algn="l"/>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sym typeface="+mn-ea"/>
              </a:rPr>
              <a:t>Copyright © TRANSSION HOLDINGS</a:t>
            </a:r>
            <a:endParaRPr lang="zh-CN" altLang="en-US" sz="80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3" r:id="rId1"/>
  </p:sldLayoutIdLst>
  <p:hf hdr="0" ftr="0" dt="0"/>
  <p:txStyles>
    <p:titleStyle>
      <a:lvl1pPr algn="l" defTabSz="914400" rtl="0" eaLnBrk="1" latinLnBrk="0" hangingPunct="1">
        <a:spcBef>
          <a:spcPct val="0"/>
        </a:spcBef>
        <a:buNone/>
        <a:defRPr sz="3200" b="1" kern="1200">
          <a:solidFill>
            <a:schemeClr val="tx2">
              <a:lumMod val="50000"/>
            </a:schemeClr>
          </a:solidFill>
          <a:latin typeface="微软雅黑" panose="020B0503020204020204" pitchFamily="34" charset="-122"/>
          <a:ea typeface="微软雅黑" panose="020B0503020204020204" pitchFamily="34"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2000" kern="1200">
          <a:solidFill>
            <a:schemeClr val="tx2">
              <a:lumMod val="50000"/>
            </a:schemeClr>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2">
              <a:lumMod val="50000"/>
            </a:schemeClr>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2">
              <a:lumMod val="50000"/>
            </a:schemeClr>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2">
              <a:lumMod val="50000"/>
            </a:schemeClr>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2">
              <a:lumMod val="50000"/>
            </a:schemeClr>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spcBef>
          <a:spcPct val="20000"/>
        </a:spcBef>
        <a:buFontTx/>
        <a:buBlip>
          <a:blip r:embed="rId3"/>
        </a:buBlip>
        <a:defRPr sz="1200" kern="1200">
          <a:solidFill>
            <a:schemeClr val="tx2">
              <a:lumMod val="50000"/>
            </a:schemeClr>
          </a:solidFill>
          <a:latin typeface="微软雅黑" panose="020B0503020204020204" pitchFamily="34" charset="-122"/>
          <a:ea typeface="微软雅黑" panose="020B0503020204020204" pitchFamily="34" charset="-122"/>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8.wmf"/><Relationship Id="rId5" Type="http://schemas.openxmlformats.org/officeDocument/2006/relationships/oleObject" Target="../embeddings/oleObject2.bin"/><Relationship Id="rId4" Type="http://schemas.openxmlformats.org/officeDocument/2006/relationships/image" Target="../media/image7.wmf"/></Relationships>
</file>

<file path=ppt/slides/_rels/slide4.x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oleObject" Target="../embeddings/oleObject3.bin"/><Relationship Id="rId7" Type="http://schemas.openxmlformats.org/officeDocument/2006/relationships/oleObject" Target="../embeddings/oleObject5.bin"/><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1.wmf"/><Relationship Id="rId5" Type="http://schemas.openxmlformats.org/officeDocument/2006/relationships/oleObject" Target="../embeddings/oleObject4.bin"/><Relationship Id="rId10" Type="http://schemas.openxmlformats.org/officeDocument/2006/relationships/image" Target="../media/image13.wmf"/><Relationship Id="rId4" Type="http://schemas.openxmlformats.org/officeDocument/2006/relationships/image" Target="../media/image10.wmf"/><Relationship Id="rId9" Type="http://schemas.openxmlformats.org/officeDocument/2006/relationships/oleObject" Target="../embeddings/oleObject6.bin"/></Relationships>
</file>

<file path=ppt/slides/_rels/slide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7.wmf"/><Relationship Id="rId5" Type="http://schemas.openxmlformats.org/officeDocument/2006/relationships/oleObject" Target="../embeddings/oleObject8.bin"/><Relationship Id="rId4" Type="http://schemas.openxmlformats.org/officeDocument/2006/relationships/image" Target="../media/image16.wmf"/></Relationships>
</file>

<file path=ppt/slides/_rels/slide7.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oleObject" Target="../embeddings/oleObject9.bin"/><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71600" y="2768730"/>
            <a:ext cx="6400800" cy="769441"/>
          </a:xfrm>
        </p:spPr>
        <p:txBody>
          <a:bodyPr/>
          <a:lstStyle/>
          <a:p>
            <a:r>
              <a:rPr lang="en-US" altLang="zh-CN" dirty="0">
                <a:latin typeface="Arial" panose="020B0604020202020204" pitchFamily="34" charset="0"/>
                <a:ea typeface="汉仪雅酷黑-45J" panose="00020600040101010101" charset="-122"/>
              </a:rPr>
              <a:t>Hongwei Guo, Ce Zhu, Lei Luo, Junjie Chen (UESTC)</a:t>
            </a:r>
          </a:p>
          <a:p>
            <a:r>
              <a:rPr lang="en-US" altLang="zh-CN" dirty="0" err="1">
                <a:latin typeface="Arial" panose="020B0604020202020204" pitchFamily="34" charset="0"/>
                <a:ea typeface="汉仪雅酷黑-45J" panose="00020600040101010101" charset="-122"/>
              </a:rPr>
              <a:t>Yongkai</a:t>
            </a:r>
            <a:r>
              <a:rPr lang="en-US" altLang="zh-CN" dirty="0">
                <a:latin typeface="Arial" panose="020B0604020202020204" pitchFamily="34" charset="0"/>
                <a:ea typeface="汉仪雅酷黑-45J" panose="00020600040101010101" charset="-122"/>
              </a:rPr>
              <a:t> Huo, </a:t>
            </a:r>
            <a:r>
              <a:rPr lang="en-US" altLang="zh-CN" dirty="0" err="1">
                <a:latin typeface="Arial" panose="020B0604020202020204" pitchFamily="34" charset="0"/>
                <a:ea typeface="汉仪雅酷黑-45J" panose="00020600040101010101" charset="-122"/>
              </a:rPr>
              <a:t>Yutian</a:t>
            </a:r>
            <a:r>
              <a:rPr lang="en-US" altLang="zh-CN" dirty="0">
                <a:latin typeface="Arial" panose="020B0604020202020204" pitchFamily="34" charset="0"/>
                <a:ea typeface="汉仪雅酷黑-45J" panose="00020600040101010101" charset="-122"/>
              </a:rPr>
              <a:t> Liu (</a:t>
            </a:r>
            <a:r>
              <a:rPr lang="en-US" altLang="zh-CN" dirty="0" err="1">
                <a:latin typeface="Arial" panose="020B0604020202020204" pitchFamily="34" charset="0"/>
                <a:ea typeface="汉仪雅酷黑-45J" panose="00020600040101010101" charset="-122"/>
              </a:rPr>
              <a:t>Transsion</a:t>
            </a:r>
            <a:r>
              <a:rPr lang="en-US" altLang="zh-CN" dirty="0">
                <a:latin typeface="Arial" panose="020B0604020202020204" pitchFamily="34" charset="0"/>
                <a:ea typeface="汉仪雅酷黑-45J" panose="00020600040101010101" charset="-122"/>
              </a:rPr>
              <a:t>)</a:t>
            </a:r>
          </a:p>
        </p:txBody>
      </p:sp>
      <p:sp>
        <p:nvSpPr>
          <p:cNvPr id="4" name="标题 3"/>
          <p:cNvSpPr>
            <a:spLocks noGrp="1"/>
          </p:cNvSpPr>
          <p:nvPr>
            <p:ph type="ctrTitle"/>
          </p:nvPr>
        </p:nvSpPr>
        <p:spPr>
          <a:xfrm>
            <a:off x="143508" y="1354089"/>
            <a:ext cx="8784976" cy="1200329"/>
          </a:xfrm>
        </p:spPr>
        <p:txBody>
          <a:bodyPr/>
          <a:lstStyle/>
          <a:p>
            <a:r>
              <a:rPr lang="en-US" altLang="zh-CN" sz="2400" dirty="0">
                <a:latin typeface="Arial" panose="020B0604020202020204" pitchFamily="34" charset="0"/>
                <a:ea typeface="汉仪雅酷黑 95W" panose="020B0A04020202020204" charset="-122"/>
                <a:sym typeface="+mn-ea"/>
              </a:rPr>
              <a:t>JVET-AF0089</a:t>
            </a:r>
            <a:br>
              <a:rPr lang="en-US" altLang="zh-CN" sz="2400" dirty="0">
                <a:latin typeface="Arial" panose="020B0604020202020204" pitchFamily="34" charset="0"/>
                <a:ea typeface="汉仪雅酷黑 95W" panose="020B0A04020202020204" charset="-122"/>
                <a:sym typeface="+mn-ea"/>
              </a:rPr>
            </a:br>
            <a:r>
              <a:rPr lang="en-US" altLang="zh-CN" sz="2400" dirty="0">
                <a:latin typeface="Arial" panose="020B0604020202020204" pitchFamily="34" charset="0"/>
                <a:ea typeface="汉仪雅酷黑 95W" panose="020B0A04020202020204" charset="-122"/>
                <a:sym typeface="+mn-ea"/>
              </a:rPr>
              <a:t>AhG10: Lagrange multiplier and </a:t>
            </a:r>
            <a:br>
              <a:rPr lang="en-US" altLang="zh-CN" sz="2400" dirty="0">
                <a:latin typeface="Arial" panose="020B0604020202020204" pitchFamily="34" charset="0"/>
                <a:ea typeface="汉仪雅酷黑 95W" panose="020B0A04020202020204" charset="-122"/>
                <a:sym typeface="+mn-ea"/>
              </a:rPr>
            </a:br>
            <a:r>
              <a:rPr lang="en-US" altLang="zh-CN" sz="2400" dirty="0">
                <a:latin typeface="Arial" panose="020B0604020202020204" pitchFamily="34" charset="0"/>
                <a:ea typeface="汉仪雅酷黑 95W" panose="020B0A04020202020204" charset="-122"/>
                <a:sym typeface="+mn-ea"/>
              </a:rPr>
              <a:t>QP adaptation at CTU-level for VVC</a:t>
            </a:r>
            <a:endParaRPr lang="zh-CN" altLang="en-US" sz="2400" dirty="0">
              <a:latin typeface="Arial" panose="020B0604020202020204" pitchFamily="34" charset="0"/>
              <a:ea typeface="汉仪雅酷黑 95W" panose="020B0A04020202020204" charset="-122"/>
              <a:sym typeface="+mn-ea"/>
            </a:endParaRPr>
          </a:p>
        </p:txBody>
      </p:sp>
      <p:sp>
        <p:nvSpPr>
          <p:cNvPr id="2" name="文本框 1"/>
          <p:cNvSpPr txBox="1"/>
          <p:nvPr/>
        </p:nvSpPr>
        <p:spPr>
          <a:xfrm>
            <a:off x="1171575" y="606425"/>
            <a:ext cx="3048000" cy="368300"/>
          </a:xfrm>
          <a:prstGeom prst="rect">
            <a:avLst/>
          </a:prstGeom>
        </p:spPr>
        <p:txBody>
          <a:bodyPr vert="horz" wrap="square" lIns="91440" tIns="45720" rIns="91440" bIns="45720" rtlCol="0" anchor="b">
            <a:spAutoFit/>
          </a:bodyPr>
          <a:lstStyle/>
          <a:p>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431800" y="1948556"/>
            <a:ext cx="8280400" cy="706755"/>
          </a:xfrm>
        </p:spPr>
        <p:txBody>
          <a:bodyPr/>
          <a:lstStyle/>
          <a:p>
            <a:r>
              <a:rPr lang="en-US" altLang="zh-CN" dirty="0">
                <a:latin typeface="Arial" panose="020B0604020202020204" pitchFamily="34" charset="0"/>
                <a:ea typeface="汉仪雅酷黑 95W" panose="020B0A04020202020204" charset="-122"/>
              </a:rPr>
              <a:t>Thanks</a:t>
            </a:r>
          </a:p>
        </p:txBody>
      </p:sp>
      <p:sp>
        <p:nvSpPr>
          <p:cNvPr id="5" name="文本占位符 4"/>
          <p:cNvSpPr>
            <a:spLocks noGrp="1"/>
          </p:cNvSpPr>
          <p:nvPr>
            <p:ph type="body" idx="1"/>
          </p:nvPr>
        </p:nvSpPr>
        <p:spPr>
          <a:xfrm>
            <a:off x="685800" y="2729932"/>
            <a:ext cx="7772400" cy="337185"/>
          </a:xfrm>
        </p:spPr>
        <p:txBody>
          <a:bodyPr/>
          <a:lstStyle/>
          <a:p>
            <a:r>
              <a:rPr lang="en-US" altLang="zh-CN" sz="1600" dirty="0">
                <a:latin typeface="Arial" panose="020B0604020202020204" pitchFamily="34" charset="0"/>
                <a:ea typeface="汉仪雅酷黑 95W" panose="020B0A04020202020204" charset="-122"/>
              </a:rPr>
              <a:t>www.transsion.com</a:t>
            </a:r>
          </a:p>
        </p:txBody>
      </p:sp>
      <p:sp>
        <p:nvSpPr>
          <p:cNvPr id="2" name="灯片编号占位符 1"/>
          <p:cNvSpPr>
            <a:spLocks noGrp="1"/>
          </p:cNvSpPr>
          <p:nvPr>
            <p:ph type="sldNum" sz="quarter" idx="12"/>
          </p:nvPr>
        </p:nvSpPr>
        <p:spPr/>
        <p:txBody>
          <a:bodyPr/>
          <a:lstStyle/>
          <a:p>
            <a:fld id="{0C913308-F349-4B6D-A68A-DD1791B4A57B}" type="slidenum">
              <a:rPr lang="zh-CN" altLang="en-US" smtClean="0"/>
              <a:t>9</a:t>
            </a:fld>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31540" y="303498"/>
            <a:ext cx="8276400" cy="584775"/>
          </a:xfrm>
        </p:spPr>
        <p:txBody>
          <a:bodyPr/>
          <a:lstStyle/>
          <a:p>
            <a:r>
              <a:rPr lang="en-US" altLang="zh-CN" dirty="0">
                <a:latin typeface="Arial" panose="020B0604020202020204" pitchFamily="34" charset="0"/>
                <a:cs typeface="Arial" panose="020B0604020202020204" pitchFamily="34" charset="0"/>
              </a:rPr>
              <a:t>Introduction</a:t>
            </a:r>
            <a:endParaRPr lang="zh-CN" altLang="en-US" dirty="0">
              <a:latin typeface="Arial" panose="020B0604020202020204" pitchFamily="34" charset="0"/>
              <a:cs typeface="Arial" panose="020B0604020202020204" pitchFamily="34" charset="0"/>
            </a:endParaRPr>
          </a:p>
        </p:txBody>
      </p:sp>
      <p:sp>
        <p:nvSpPr>
          <p:cNvPr id="3" name="内容占位符 2"/>
          <p:cNvSpPr>
            <a:spLocks noGrp="1"/>
          </p:cNvSpPr>
          <p:nvPr>
            <p:ph idx="1"/>
          </p:nvPr>
        </p:nvSpPr>
        <p:spPr>
          <a:xfrm>
            <a:off x="431540" y="1023578"/>
            <a:ext cx="8276400" cy="3697172"/>
          </a:xfrm>
        </p:spPr>
        <p:txBody>
          <a:bodyPr>
            <a:normAutofit/>
          </a:bodyPr>
          <a:lstStyle/>
          <a:p>
            <a:r>
              <a:rPr lang="en-US" altLang="zh-CN" sz="1400" dirty="0">
                <a:latin typeface="Arial" panose="020B0604020202020204" pitchFamily="34" charset="0"/>
                <a:cs typeface="Arial" panose="020B0604020202020204" pitchFamily="34" charset="0"/>
              </a:rPr>
              <a:t>VVC employs a hierarchical QP setting at </a:t>
            </a:r>
            <a:r>
              <a:rPr lang="en-US" altLang="zh-CN" sz="1400" u="sng" dirty="0">
                <a:latin typeface="Arial" panose="020B0604020202020204" pitchFamily="34" charset="0"/>
                <a:cs typeface="Arial" panose="020B0604020202020204" pitchFamily="34" charset="0"/>
              </a:rPr>
              <a:t>frame level</a:t>
            </a:r>
            <a:r>
              <a:rPr lang="en-US" altLang="zh-CN" sz="1400" dirty="0">
                <a:latin typeface="Arial" panose="020B0604020202020204" pitchFamily="34" charset="0"/>
                <a:cs typeface="Arial" panose="020B0604020202020204" pitchFamily="34" charset="0"/>
              </a:rPr>
              <a:t> within a GOP, which enhances the coding quality of key frames that are frequently referenced.</a:t>
            </a:r>
          </a:p>
          <a:p>
            <a:r>
              <a:rPr lang="en-US" altLang="zh-CN" sz="1400" dirty="0">
                <a:latin typeface="Arial" panose="020B0604020202020204" pitchFamily="34" charset="0"/>
                <a:cs typeface="Arial" panose="020B0604020202020204" pitchFamily="34" charset="0"/>
              </a:rPr>
              <a:t>Likewise, we propose an optional </a:t>
            </a:r>
            <a:r>
              <a:rPr lang="en-US" altLang="zh-CN" sz="1400" u="sng" dirty="0">
                <a:latin typeface="Arial" panose="020B0604020202020204" pitchFamily="34" charset="0"/>
                <a:cs typeface="Arial" panose="020B0604020202020204" pitchFamily="34" charset="0"/>
              </a:rPr>
              <a:t>CTU-level</a:t>
            </a:r>
            <a:r>
              <a:rPr lang="en-US" altLang="zh-CN" sz="1400" dirty="0">
                <a:latin typeface="Arial" panose="020B0604020202020204" pitchFamily="34" charset="0"/>
                <a:cs typeface="Arial" panose="020B0604020202020204" pitchFamily="34" charset="0"/>
              </a:rPr>
              <a:t> Lagrange multiplier and QP adaptation scheme, aiming to enhance the coding quality of regions within a frame that are frequently referenced. </a:t>
            </a:r>
          </a:p>
          <a:p>
            <a:r>
              <a:rPr lang="en-US" altLang="zh-CN" sz="1400" dirty="0">
                <a:latin typeface="Arial" panose="020B0604020202020204" pitchFamily="34" charset="0"/>
                <a:cs typeface="Arial" panose="020B0604020202020204" pitchFamily="34" charset="0"/>
              </a:rPr>
              <a:t>Idea: estimate the temporal distortion propagation factor and allocate more budget to CTUs with higher factor.</a:t>
            </a:r>
          </a:p>
          <a:p>
            <a:endParaRPr lang="zh-CN" altLang="en-US" sz="1400" dirty="0">
              <a:latin typeface="Arial" panose="020B0604020202020204" pitchFamily="34" charset="0"/>
              <a:cs typeface="Arial" panose="020B0604020202020204" pitchFamily="34" charset="0"/>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t>1</a:t>
            </a:fld>
            <a:endParaRPr lang="zh-CN" altLang="en-US"/>
          </a:p>
        </p:txBody>
      </p:sp>
      <p:pic>
        <p:nvPicPr>
          <p:cNvPr id="5" name="图片 4">
            <a:extLst>
              <a:ext uri="{FF2B5EF4-FFF2-40B4-BE49-F238E27FC236}">
                <a16:creationId xmlns:a16="http://schemas.microsoft.com/office/drawing/2014/main" id="{84DFE13E-9F5E-BC08-6262-F2C48F41D95C}"/>
              </a:ext>
            </a:extLst>
          </p:cNvPr>
          <p:cNvPicPr>
            <a:picLocks noChangeAspect="1"/>
          </p:cNvPicPr>
          <p:nvPr/>
        </p:nvPicPr>
        <p:blipFill>
          <a:blip r:embed="rId2"/>
          <a:stretch>
            <a:fillRect/>
          </a:stretch>
        </p:blipFill>
        <p:spPr>
          <a:xfrm>
            <a:off x="863588" y="2856718"/>
            <a:ext cx="2808312" cy="1385599"/>
          </a:xfrm>
          <a:prstGeom prst="rect">
            <a:avLst/>
          </a:prstGeom>
        </p:spPr>
      </p:pic>
      <p:pic>
        <p:nvPicPr>
          <p:cNvPr id="6" name="图片 5">
            <a:extLst>
              <a:ext uri="{FF2B5EF4-FFF2-40B4-BE49-F238E27FC236}">
                <a16:creationId xmlns:a16="http://schemas.microsoft.com/office/drawing/2014/main" id="{BE07960B-E7B3-4834-4959-9E7D39AC28D1}"/>
              </a:ext>
            </a:extLst>
          </p:cNvPr>
          <p:cNvPicPr>
            <a:picLocks noChangeAspect="1"/>
          </p:cNvPicPr>
          <p:nvPr/>
        </p:nvPicPr>
        <p:blipFill>
          <a:blip r:embed="rId3"/>
          <a:stretch>
            <a:fillRect/>
          </a:stretch>
        </p:blipFill>
        <p:spPr>
          <a:xfrm>
            <a:off x="4568582" y="2823778"/>
            <a:ext cx="3300848" cy="1385599"/>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31540" y="426608"/>
            <a:ext cx="8276400" cy="461665"/>
          </a:xfrm>
        </p:spPr>
        <p:txBody>
          <a:bodyPr/>
          <a:lstStyle/>
          <a:p>
            <a:r>
              <a:rPr lang="en-US" altLang="zh-CN" sz="2400" dirty="0">
                <a:latin typeface="Arial" panose="020B0604020202020204" pitchFamily="34" charset="0"/>
                <a:cs typeface="Arial" panose="020B0604020202020204" pitchFamily="34" charset="0"/>
              </a:rPr>
              <a:t>CTU-level Lagrange multiplier and QP </a:t>
            </a:r>
            <a:endParaRPr lang="zh-CN" altLang="en-US" sz="2400" dirty="0">
              <a:latin typeface="Arial" panose="020B0604020202020204" pitchFamily="34" charset="0"/>
              <a:cs typeface="Arial" panose="020B0604020202020204" pitchFamily="34" charset="0"/>
            </a:endParaRPr>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a:xfrm>
                <a:off x="431540" y="1023578"/>
                <a:ext cx="8276400" cy="3697172"/>
              </a:xfrm>
            </p:spPr>
            <p:txBody>
              <a:bodyPr>
                <a:normAutofit/>
              </a:bodyPr>
              <a:lstStyle/>
              <a:p>
                <a:r>
                  <a:rPr lang="en-US" altLang="zh-CN" sz="1400" dirty="0">
                    <a:latin typeface="Arial" panose="020B0604020202020204" pitchFamily="34" charset="0"/>
                    <a:cs typeface="Arial" panose="020B0604020202020204" pitchFamily="34" charset="0"/>
                  </a:rPr>
                  <a:t>We first estimate a </a:t>
                </a:r>
                <a:r>
                  <a:rPr lang="en-US" altLang="zh-CN" sz="1400" u="sng" dirty="0">
                    <a:latin typeface="Arial" panose="020B0604020202020204" pitchFamily="34" charset="0"/>
                    <a:cs typeface="Arial" panose="020B0604020202020204" pitchFamily="34" charset="0"/>
                  </a:rPr>
                  <a:t>distortion propagation factor (DPF) </a:t>
                </a:r>
                <a:r>
                  <a:rPr lang="en-US" altLang="zh-CN" sz="1400" dirty="0">
                    <a:latin typeface="Arial" panose="020B0604020202020204" pitchFamily="34" charset="0"/>
                    <a:cs typeface="Arial" panose="020B0604020202020204" pitchFamily="34" charset="0"/>
                  </a:rPr>
                  <a:t>for each 16×16 or 32×32 block in the frame to be encoded.</a:t>
                </a:r>
              </a:p>
              <a:p>
                <a:r>
                  <a:rPr lang="en-US" altLang="zh-CN" sz="1400" dirty="0">
                    <a:latin typeface="Arial" panose="020B0604020202020204" pitchFamily="34" charset="0"/>
                    <a:cs typeface="Arial" panose="020B0604020202020204" pitchFamily="34" charset="0"/>
                  </a:rPr>
                  <a:t>Then, a </a:t>
                </a:r>
                <a:r>
                  <a:rPr lang="en-US" altLang="zh-CN" sz="1400" u="sng" dirty="0">
                    <a:latin typeface="Arial" panose="020B0604020202020204" pitchFamily="34" charset="0"/>
                    <a:cs typeface="Arial" panose="020B0604020202020204" pitchFamily="34" charset="0"/>
                  </a:rPr>
                  <a:t>weight coefficient</a:t>
                </a:r>
                <a:r>
                  <a:rPr lang="en-US" altLang="zh-CN" sz="1400" dirty="0">
                    <a:latin typeface="Arial" panose="020B0604020202020204" pitchFamily="34" charset="0"/>
                    <a:cs typeface="Arial" panose="020B0604020202020204" pitchFamily="34" charset="0"/>
                  </a:rPr>
                  <a:t> of each CTU is calculated according to DPFs.</a:t>
                </a:r>
              </a:p>
              <a:p>
                <a:r>
                  <a:rPr lang="en-US" altLang="zh-CN" sz="1400" dirty="0">
                    <a:latin typeface="Arial" panose="020B0604020202020204" pitchFamily="34" charset="0"/>
                    <a:cs typeface="Arial" panose="020B0604020202020204" pitchFamily="34" charset="0"/>
                  </a:rPr>
                  <a:t>Finally, the </a:t>
                </a:r>
                <a:r>
                  <a:rPr lang="en-US" altLang="zh-CN" sz="1400" u="sng" dirty="0">
                    <a:latin typeface="Arial" panose="020B0604020202020204" pitchFamily="34" charset="0"/>
                    <a:cs typeface="Arial" panose="020B0604020202020204" pitchFamily="34" charset="0"/>
                  </a:rPr>
                  <a:t>adaptive Lagrange multiplier and QP</a:t>
                </a:r>
                <a:r>
                  <a:rPr lang="en-US" altLang="zh-CN" sz="1400" dirty="0">
                    <a:latin typeface="Arial" panose="020B0604020202020204" pitchFamily="34" charset="0"/>
                    <a:cs typeface="Arial" panose="020B0604020202020204" pitchFamily="34" charset="0"/>
                  </a:rPr>
                  <a:t> are determined by:</a:t>
                </a:r>
              </a:p>
              <a:p>
                <a:endParaRPr lang="en-US" altLang="zh-CN" sz="1400" dirty="0">
                  <a:latin typeface="Arial" panose="020B0604020202020204" pitchFamily="34" charset="0"/>
                  <a:cs typeface="Arial" panose="020B0604020202020204" pitchFamily="34" charset="0"/>
                </a:endParaRPr>
              </a:p>
              <a:p>
                <a:endParaRPr lang="en-US" altLang="zh-CN" sz="1400" dirty="0">
                  <a:latin typeface="Arial" panose="020B0604020202020204" pitchFamily="34" charset="0"/>
                  <a:cs typeface="Arial" panose="020B0604020202020204" pitchFamily="34" charset="0"/>
                </a:endParaRPr>
              </a:p>
              <a:p>
                <a:endParaRPr lang="en-US" altLang="zh-CN" sz="1400" dirty="0">
                  <a:latin typeface="Arial" panose="020B0604020202020204" pitchFamily="34" charset="0"/>
                  <a:cs typeface="Arial" panose="020B0604020202020204" pitchFamily="34" charset="0"/>
                </a:endParaRPr>
              </a:p>
              <a:p>
                <a:endParaRPr lang="en-US" altLang="zh-CN" sz="1400" dirty="0">
                  <a:latin typeface="Arial" panose="020B0604020202020204" pitchFamily="34" charset="0"/>
                  <a:cs typeface="Arial" panose="020B0604020202020204" pitchFamily="34" charset="0"/>
                </a:endParaRPr>
              </a:p>
              <a:p>
                <a14:m>
                  <m:oMath xmlns:m="http://schemas.openxmlformats.org/officeDocument/2006/math">
                    <m:sSub>
                      <m:sSubPr>
                        <m:ctrlPr>
                          <a:rPr lang="en-US" altLang="zh-CN" sz="1400" i="1" dirty="0" smtClean="0">
                            <a:latin typeface="Cambria Math" panose="02040503050406030204" pitchFamily="18" charset="0"/>
                            <a:cs typeface="Arial" panose="020B0604020202020204" pitchFamily="34" charset="0"/>
                          </a:rPr>
                        </m:ctrlPr>
                      </m:sSubPr>
                      <m:e>
                        <m:r>
                          <a:rPr lang="zh-CN" altLang="en-US" sz="1400" i="1" dirty="0" smtClean="0">
                            <a:latin typeface="Cambria Math" panose="02040503050406030204" pitchFamily="18" charset="0"/>
                            <a:cs typeface="Arial" panose="020B0604020202020204" pitchFamily="34" charset="0"/>
                          </a:rPr>
                          <m:t>𝜆</m:t>
                        </m:r>
                      </m:e>
                      <m:sub>
                        <m:r>
                          <a:rPr lang="zh-CN" altLang="en-US" sz="1400" i="1" dirty="0" smtClean="0">
                            <a:latin typeface="Cambria Math" panose="02040503050406030204" pitchFamily="18" charset="0"/>
                            <a:cs typeface="Arial" panose="020B0604020202020204" pitchFamily="34" charset="0"/>
                          </a:rPr>
                          <m:t>𝑗</m:t>
                        </m:r>
                      </m:sub>
                    </m:sSub>
                  </m:oMath>
                </a14:m>
                <a:r>
                  <a:rPr lang="en-US" altLang="zh-CN" sz="1400" dirty="0">
                    <a:latin typeface="Arial" panose="020B0604020202020204" pitchFamily="34" charset="0"/>
                    <a:cs typeface="Arial" panose="020B0604020202020204" pitchFamily="34" charset="0"/>
                  </a:rPr>
                  <a:t>, </a:t>
                </a:r>
                <a14:m>
                  <m:oMath xmlns:m="http://schemas.openxmlformats.org/officeDocument/2006/math">
                    <m:sSub>
                      <m:sSubPr>
                        <m:ctrlPr>
                          <a:rPr lang="en-US" altLang="zh-CN" sz="1400" i="1" dirty="0" smtClean="0">
                            <a:latin typeface="Cambria Math" panose="02040503050406030204" pitchFamily="18" charset="0"/>
                            <a:cs typeface="Arial" panose="020B0604020202020204" pitchFamily="34" charset="0"/>
                          </a:rPr>
                        </m:ctrlPr>
                      </m:sSubPr>
                      <m:e>
                        <m:r>
                          <a:rPr lang="zh-CN" altLang="en-US" sz="1400" i="1" dirty="0" smtClean="0">
                            <a:latin typeface="Cambria Math" panose="02040503050406030204" pitchFamily="18" charset="0"/>
                            <a:cs typeface="Arial" panose="020B0604020202020204" pitchFamily="34" charset="0"/>
                          </a:rPr>
                          <m:t>𝜓</m:t>
                        </m:r>
                      </m:e>
                      <m:sub>
                        <m:r>
                          <a:rPr lang="zh-CN" altLang="en-US" sz="1400" i="1" dirty="0" smtClean="0">
                            <a:latin typeface="Cambria Math" panose="02040503050406030204" pitchFamily="18" charset="0"/>
                            <a:cs typeface="Arial" panose="020B0604020202020204" pitchFamily="34" charset="0"/>
                          </a:rPr>
                          <m:t>𝑗</m:t>
                        </m:r>
                      </m:sub>
                    </m:sSub>
                  </m:oMath>
                </a14:m>
                <a:r>
                  <a:rPr lang="en-US" altLang="zh-CN" sz="1400" dirty="0">
                    <a:latin typeface="Arial" panose="020B0604020202020204" pitchFamily="34" charset="0"/>
                    <a:cs typeface="Arial" panose="020B0604020202020204" pitchFamily="34" charset="0"/>
                  </a:rPr>
                  <a:t>, </a:t>
                </a:r>
                <a14:m>
                  <m:oMath xmlns:m="http://schemas.openxmlformats.org/officeDocument/2006/math">
                    <m:r>
                      <a:rPr lang="zh-CN" altLang="en-US" sz="1400" i="1" dirty="0" smtClean="0">
                        <a:latin typeface="Cambria Math" panose="02040503050406030204" pitchFamily="18" charset="0"/>
                        <a:cs typeface="Arial" panose="020B0604020202020204" pitchFamily="34" charset="0"/>
                      </a:rPr>
                      <m:t>𝑄</m:t>
                    </m:r>
                    <m:sSub>
                      <m:sSubPr>
                        <m:ctrlPr>
                          <a:rPr lang="en-US" altLang="zh-CN" sz="1400" i="1" dirty="0" smtClean="0">
                            <a:latin typeface="Cambria Math" panose="02040503050406030204" pitchFamily="18" charset="0"/>
                            <a:cs typeface="Arial" panose="020B0604020202020204" pitchFamily="34" charset="0"/>
                          </a:rPr>
                        </m:ctrlPr>
                      </m:sSubPr>
                      <m:e>
                        <m:r>
                          <a:rPr lang="zh-CN" altLang="en-US" sz="1400" i="1" dirty="0" smtClean="0">
                            <a:latin typeface="Cambria Math" panose="02040503050406030204" pitchFamily="18" charset="0"/>
                            <a:cs typeface="Arial" panose="020B0604020202020204" pitchFamily="34" charset="0"/>
                          </a:rPr>
                          <m:t>𝑃</m:t>
                        </m:r>
                      </m:e>
                      <m:sub>
                        <m:r>
                          <a:rPr lang="zh-CN" altLang="en-US" sz="1400" i="1" dirty="0" smtClean="0">
                            <a:latin typeface="Cambria Math" panose="02040503050406030204" pitchFamily="18" charset="0"/>
                            <a:cs typeface="Arial" panose="020B0604020202020204" pitchFamily="34" charset="0"/>
                          </a:rPr>
                          <m:t>𝑗</m:t>
                        </m:r>
                      </m:sub>
                    </m:sSub>
                  </m:oMath>
                </a14:m>
                <a:r>
                  <a:rPr lang="zh-CN" altLang="en-US" sz="1400" dirty="0">
                    <a:latin typeface="Arial" panose="020B0604020202020204" pitchFamily="34" charset="0"/>
                    <a:cs typeface="Arial" panose="020B0604020202020204" pitchFamily="34" charset="0"/>
                  </a:rPr>
                  <a:t> </a:t>
                </a:r>
                <a:r>
                  <a:rPr lang="en-US" altLang="zh-CN" sz="1400" dirty="0">
                    <a:latin typeface="Arial" panose="020B0604020202020204" pitchFamily="34" charset="0"/>
                    <a:cs typeface="Arial" panose="020B0604020202020204" pitchFamily="34" charset="0"/>
                  </a:rPr>
                  <a:t>are the Lagrange multiplier, weight coefficient and QP of </a:t>
                </a:r>
                <a:r>
                  <a:rPr lang="en-US" altLang="zh-CN" sz="1400" i="1" dirty="0" err="1">
                    <a:latin typeface="Arial" panose="020B0604020202020204" pitchFamily="34" charset="0"/>
                    <a:cs typeface="Arial" panose="020B0604020202020204" pitchFamily="34" charset="0"/>
                  </a:rPr>
                  <a:t>j</a:t>
                </a:r>
                <a:r>
                  <a:rPr lang="en-US" altLang="zh-CN" sz="1400" dirty="0" err="1">
                    <a:latin typeface="Arial" panose="020B0604020202020204" pitchFamily="34" charset="0"/>
                    <a:cs typeface="Arial" panose="020B0604020202020204" pitchFamily="34" charset="0"/>
                  </a:rPr>
                  <a:t>th</a:t>
                </a:r>
                <a:r>
                  <a:rPr lang="en-US" altLang="zh-CN" sz="1400" dirty="0">
                    <a:latin typeface="Arial" panose="020B0604020202020204" pitchFamily="34" charset="0"/>
                    <a:cs typeface="Arial" panose="020B0604020202020204" pitchFamily="34" charset="0"/>
                  </a:rPr>
                  <a:t> CTU in the frame to be encoded.</a:t>
                </a:r>
              </a:p>
              <a:p>
                <a:r>
                  <a:rPr lang="zh-CN" altLang="en-US" sz="1400" dirty="0">
                    <a:latin typeface="Arial" panose="020B0604020202020204" pitchFamily="34" charset="0"/>
                    <a:cs typeface="Arial" panose="020B0604020202020204" pitchFamily="34" charset="0"/>
                  </a:rPr>
                  <a:t>𝜆 </a:t>
                </a:r>
                <a:r>
                  <a:rPr lang="en-US" altLang="zh-CN" sz="1400" dirty="0">
                    <a:latin typeface="Arial" panose="020B0604020202020204" pitchFamily="34" charset="0"/>
                    <a:cs typeface="Arial" panose="020B0604020202020204" pitchFamily="34" charset="0"/>
                  </a:rPr>
                  <a:t>is the Lagrange multiplier of the frame to be encoded which is calculated by using the original scheme in VVC.</a:t>
                </a:r>
              </a:p>
            </p:txBody>
          </p:sp>
        </mc:Choice>
        <mc:Fallback>
          <p:sp>
            <p:nvSpPr>
              <p:cNvPr id="3" name="内容占位符 2"/>
              <p:cNvSpPr>
                <a:spLocks noGrp="1" noRot="1" noChangeAspect="1" noMove="1" noResize="1" noEditPoints="1" noAdjustHandles="1" noChangeArrowheads="1" noChangeShapeType="1" noTextEdit="1"/>
              </p:cNvSpPr>
              <p:nvPr>
                <p:ph idx="1"/>
              </p:nvPr>
            </p:nvSpPr>
            <p:spPr>
              <a:xfrm>
                <a:off x="431540" y="1023578"/>
                <a:ext cx="8276400" cy="3697172"/>
              </a:xfrm>
              <a:blipFill>
                <a:blip r:embed="rId2"/>
                <a:stretch>
                  <a:fillRect l="-147" t="-330" r="-516"/>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p:txBody>
          <a:bodyPr/>
          <a:lstStyle/>
          <a:p>
            <a:fld id="{0C913308-F349-4B6D-A68A-DD1791B4A57B}" type="slidenum">
              <a:rPr lang="zh-CN" altLang="en-US" smtClean="0"/>
              <a:t>2</a:t>
            </a:fld>
            <a:endParaRPr lang="zh-CN" altLang="en-US"/>
          </a:p>
        </p:txBody>
      </p:sp>
      <p:graphicFrame>
        <p:nvGraphicFramePr>
          <p:cNvPr id="7" name="对象 6">
            <a:extLst>
              <a:ext uri="{FF2B5EF4-FFF2-40B4-BE49-F238E27FC236}">
                <a16:creationId xmlns:a16="http://schemas.microsoft.com/office/drawing/2014/main" id="{641783D0-A0F0-1D62-4BC2-E339232AF964}"/>
              </a:ext>
            </a:extLst>
          </p:cNvPr>
          <p:cNvGraphicFramePr>
            <a:graphicFrameLocks noChangeAspect="1"/>
          </p:cNvGraphicFramePr>
          <p:nvPr>
            <p:extLst>
              <p:ext uri="{D42A27DB-BD31-4B8C-83A1-F6EECF244321}">
                <p14:modId xmlns:p14="http://schemas.microsoft.com/office/powerpoint/2010/main" val="3204150169"/>
              </p:ext>
            </p:extLst>
          </p:nvPr>
        </p:nvGraphicFramePr>
        <p:xfrm>
          <a:off x="4103065" y="2140355"/>
          <a:ext cx="933350" cy="342655"/>
        </p:xfrm>
        <a:graphic>
          <a:graphicData uri="http://schemas.openxmlformats.org/presentationml/2006/ole">
            <mc:AlternateContent xmlns:mc="http://schemas.openxmlformats.org/markup-compatibility/2006">
              <mc:Choice xmlns:v="urn:schemas-microsoft-com:vml" Requires="v">
                <p:oleObj r:id="rId3" imgW="647700" imgH="241300" progId="Equation.DSMT4">
                  <p:embed/>
                </p:oleObj>
              </mc:Choice>
              <mc:Fallback>
                <p:oleObj r:id="rId3" imgW="647700" imgH="241300" progId="Equation.DSMT4">
                  <p:embed/>
                  <p:pic>
                    <p:nvPicPr>
                      <p:cNvPr id="8" name="对象 7">
                        <a:extLst>
                          <a:ext uri="{FF2B5EF4-FFF2-40B4-BE49-F238E27FC236}">
                            <a16:creationId xmlns:a16="http://schemas.microsoft.com/office/drawing/2014/main" id="{B9727760-27A0-BC13-A0F3-E75C9AD4F13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03065" y="2140355"/>
                        <a:ext cx="933350" cy="342655"/>
                      </a:xfrm>
                      <a:prstGeom prst="rect">
                        <a:avLst/>
                      </a:prstGeom>
                      <a:noFill/>
                    </p:spPr>
                  </p:pic>
                </p:oleObj>
              </mc:Fallback>
            </mc:AlternateContent>
          </a:graphicData>
        </a:graphic>
      </p:graphicFrame>
      <p:graphicFrame>
        <p:nvGraphicFramePr>
          <p:cNvPr id="8" name="对象 7">
            <a:extLst>
              <a:ext uri="{FF2B5EF4-FFF2-40B4-BE49-F238E27FC236}">
                <a16:creationId xmlns:a16="http://schemas.microsoft.com/office/drawing/2014/main" id="{BA5D8C6A-E84F-E908-FD91-0BD5F3B7F1EB}"/>
              </a:ext>
            </a:extLst>
          </p:cNvPr>
          <p:cNvGraphicFramePr>
            <a:graphicFrameLocks noChangeAspect="1"/>
          </p:cNvGraphicFramePr>
          <p:nvPr>
            <p:extLst>
              <p:ext uri="{D42A27DB-BD31-4B8C-83A1-F6EECF244321}">
                <p14:modId xmlns:p14="http://schemas.microsoft.com/office/powerpoint/2010/main" val="482206902"/>
              </p:ext>
            </p:extLst>
          </p:nvPr>
        </p:nvGraphicFramePr>
        <p:xfrm>
          <a:off x="3339826" y="2588833"/>
          <a:ext cx="2459828" cy="342957"/>
        </p:xfrm>
        <a:graphic>
          <a:graphicData uri="http://schemas.openxmlformats.org/presentationml/2006/ole">
            <mc:AlternateContent xmlns:mc="http://schemas.openxmlformats.org/markup-compatibility/2006">
              <mc:Choice xmlns:v="urn:schemas-microsoft-com:vml" Requires="v">
                <p:oleObj r:id="rId5" imgW="1968500" imgH="279400" progId="Equation.DSMT4">
                  <p:embed/>
                </p:oleObj>
              </mc:Choice>
              <mc:Fallback>
                <p:oleObj r:id="rId5" imgW="1968500" imgH="279400" progId="Equation.DSMT4">
                  <p:embed/>
                  <p:pic>
                    <p:nvPicPr>
                      <p:cNvPr id="10" name="对象 9">
                        <a:extLst>
                          <a:ext uri="{FF2B5EF4-FFF2-40B4-BE49-F238E27FC236}">
                            <a16:creationId xmlns:a16="http://schemas.microsoft.com/office/drawing/2014/main" id="{7D4FBF83-3DE0-42FE-096F-57184C328CB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39826" y="2588833"/>
                        <a:ext cx="2459828" cy="342957"/>
                      </a:xfrm>
                      <a:prstGeom prst="rect">
                        <a:avLst/>
                      </a:prstGeom>
                      <a:noFill/>
                    </p:spPr>
                  </p:pic>
                </p:oleObj>
              </mc:Fallback>
            </mc:AlternateContent>
          </a:graphicData>
        </a:graphic>
      </p:graphicFrame>
    </p:spTree>
    <p:extLst>
      <p:ext uri="{BB962C8B-B14F-4D97-AF65-F5344CB8AC3E}">
        <p14:creationId xmlns:p14="http://schemas.microsoft.com/office/powerpoint/2010/main" val="4941711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31540" y="426608"/>
            <a:ext cx="8276400" cy="461665"/>
          </a:xfrm>
        </p:spPr>
        <p:txBody>
          <a:bodyPr/>
          <a:lstStyle/>
          <a:p>
            <a:r>
              <a:rPr lang="en-US" altLang="zh-CN" sz="2400" dirty="0">
                <a:latin typeface="Arial" panose="020B0604020202020204" pitchFamily="34" charset="0"/>
                <a:cs typeface="Arial" panose="020B0604020202020204" pitchFamily="34" charset="0"/>
              </a:rPr>
              <a:t>CTU-level Lagrange multiplier and QP </a:t>
            </a:r>
            <a:endParaRPr lang="zh-CN" altLang="en-US" sz="2400" dirty="0">
              <a:latin typeface="Arial" panose="020B0604020202020204" pitchFamily="34" charset="0"/>
              <a:cs typeface="Arial" panose="020B0604020202020204" pitchFamily="34" charset="0"/>
            </a:endParaRPr>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a:xfrm>
                <a:off x="431540" y="1023578"/>
                <a:ext cx="8276400" cy="3697172"/>
              </a:xfrm>
            </p:spPr>
            <p:txBody>
              <a:bodyPr>
                <a:normAutofit/>
              </a:bodyPr>
              <a:lstStyle/>
              <a:p>
                <a:r>
                  <a:rPr lang="en-US" altLang="zh-CN" sz="1400" dirty="0">
                    <a:latin typeface="Arial" panose="020B0604020202020204" pitchFamily="34" charset="0"/>
                    <a:cs typeface="Arial" panose="020B0604020202020204" pitchFamily="34" charset="0"/>
                  </a:rPr>
                  <a:t>Furthermore, the weight coefficient is calculated by:</a:t>
                </a:r>
              </a:p>
              <a:p>
                <a:endParaRPr lang="en-US" altLang="zh-CN" sz="1400" dirty="0">
                  <a:latin typeface="Arial" panose="020B0604020202020204" pitchFamily="34" charset="0"/>
                  <a:cs typeface="Arial" panose="020B0604020202020204" pitchFamily="34" charset="0"/>
                </a:endParaRPr>
              </a:p>
              <a:p>
                <a:endParaRPr lang="en-US" altLang="zh-CN" sz="1400" dirty="0">
                  <a:latin typeface="Arial" panose="020B0604020202020204" pitchFamily="34" charset="0"/>
                  <a:cs typeface="Arial" panose="020B0604020202020204" pitchFamily="34" charset="0"/>
                </a:endParaRPr>
              </a:p>
              <a:p>
                <a:endParaRPr lang="en-US" altLang="zh-CN" sz="1400" dirty="0">
                  <a:latin typeface="Arial" panose="020B0604020202020204" pitchFamily="34" charset="0"/>
                  <a:cs typeface="Arial" panose="020B0604020202020204" pitchFamily="34" charset="0"/>
                </a:endParaRPr>
              </a:p>
              <a:p>
                <a:endParaRPr lang="en-US" altLang="zh-CN" sz="1400" dirty="0">
                  <a:latin typeface="Arial" panose="020B0604020202020204" pitchFamily="34" charset="0"/>
                  <a:cs typeface="Arial" panose="020B0604020202020204" pitchFamily="34" charset="0"/>
                </a:endParaRPr>
              </a:p>
              <a:p>
                <a:endParaRPr lang="en-US" altLang="zh-CN" sz="1400" dirty="0">
                  <a:latin typeface="Arial" panose="020B0604020202020204" pitchFamily="34" charset="0"/>
                  <a:cs typeface="Arial" panose="020B0604020202020204" pitchFamily="34" charset="0"/>
                </a:endParaRPr>
              </a:p>
              <a:p>
                <a:endParaRPr lang="en-US" altLang="zh-CN" sz="1400" dirty="0">
                  <a:latin typeface="Arial" panose="020B0604020202020204" pitchFamily="34" charset="0"/>
                  <a:cs typeface="Arial" panose="020B0604020202020204" pitchFamily="34" charset="0"/>
                </a:endParaRPr>
              </a:p>
              <a:p>
                <a:endParaRPr lang="en-US" altLang="zh-CN" sz="1400" dirty="0">
                  <a:latin typeface="Arial" panose="020B0604020202020204" pitchFamily="34" charset="0"/>
                  <a:cs typeface="Arial" panose="020B0604020202020204" pitchFamily="34" charset="0"/>
                </a:endParaRPr>
              </a:p>
              <a:p>
                <a:endParaRPr lang="en-US" altLang="zh-CN" sz="1400" dirty="0">
                  <a:latin typeface="Arial" panose="020B0604020202020204" pitchFamily="34" charset="0"/>
                  <a:cs typeface="Arial" panose="020B0604020202020204" pitchFamily="34" charset="0"/>
                </a:endParaRPr>
              </a:p>
              <a:p>
                <a:endParaRPr lang="en-US" altLang="zh-CN" sz="1400" i="1" dirty="0">
                  <a:latin typeface="Cambria Math" panose="02040503050406030204" pitchFamily="18" charset="0"/>
                  <a:cs typeface="Arial" panose="020B0604020202020204" pitchFamily="34" charset="0"/>
                </a:endParaRPr>
              </a:p>
              <a:p>
                <a14:m>
                  <m:oMath xmlns:m="http://schemas.openxmlformats.org/officeDocument/2006/math">
                    <m:sSub>
                      <m:sSubPr>
                        <m:ctrlPr>
                          <a:rPr lang="en-US" altLang="zh-CN" sz="1400" i="1" dirty="0" smtClean="0">
                            <a:latin typeface="Cambria Math" panose="02040503050406030204" pitchFamily="18" charset="0"/>
                            <a:cs typeface="Arial" panose="020B0604020202020204" pitchFamily="34" charset="0"/>
                          </a:rPr>
                        </m:ctrlPr>
                      </m:sSubPr>
                      <m:e>
                        <m:r>
                          <a:rPr lang="zh-CN" altLang="en-US" sz="1400" i="1" dirty="0" smtClean="0">
                            <a:latin typeface="Cambria Math" panose="02040503050406030204" pitchFamily="18" charset="0"/>
                            <a:cs typeface="Arial" panose="020B0604020202020204" pitchFamily="34" charset="0"/>
                          </a:rPr>
                          <m:t>𝜙</m:t>
                        </m:r>
                      </m:e>
                      <m:sub>
                        <m:r>
                          <a:rPr lang="zh-CN" altLang="en-US" sz="1400" i="1" dirty="0" smtClean="0">
                            <a:latin typeface="Cambria Math" panose="02040503050406030204" pitchFamily="18" charset="0"/>
                            <a:cs typeface="Arial" panose="020B0604020202020204" pitchFamily="34" charset="0"/>
                          </a:rPr>
                          <m:t>𝑖</m:t>
                        </m:r>
                      </m:sub>
                    </m:sSub>
                  </m:oMath>
                </a14:m>
                <a:r>
                  <a:rPr lang="en-US" altLang="zh-CN" sz="1400" dirty="0">
                    <a:latin typeface="Arial" panose="020B0604020202020204" pitchFamily="34" charset="0"/>
                    <a:cs typeface="Arial" panose="020B0604020202020204" pitchFamily="34" charset="0"/>
                  </a:rPr>
                  <a:t> is the distortion propagation factor (DPF) of a block.</a:t>
                </a:r>
              </a:p>
              <a:p>
                <a14:m>
                  <m:oMath xmlns:m="http://schemas.openxmlformats.org/officeDocument/2006/math">
                    <m:sSub>
                      <m:sSubPr>
                        <m:ctrlPr>
                          <a:rPr lang="en-US" altLang="zh-CN" sz="1400" i="1" dirty="0" smtClean="0">
                            <a:latin typeface="Cambria Math" panose="02040503050406030204" pitchFamily="18" charset="0"/>
                            <a:cs typeface="Arial" panose="020B0604020202020204" pitchFamily="34" charset="0"/>
                          </a:rPr>
                        </m:ctrlPr>
                      </m:sSubPr>
                      <m:e>
                        <m:r>
                          <a:rPr lang="zh-CN" altLang="en-US" sz="1400" i="1" dirty="0" smtClean="0">
                            <a:latin typeface="Cambria Math" panose="02040503050406030204" pitchFamily="18" charset="0"/>
                            <a:cs typeface="Arial" panose="020B0604020202020204" pitchFamily="34" charset="0"/>
                          </a:rPr>
                          <m:t>𝑀</m:t>
                        </m:r>
                      </m:e>
                      <m:sub>
                        <m:r>
                          <a:rPr lang="zh-CN" altLang="en-US" sz="1400" i="1" dirty="0" smtClean="0">
                            <a:latin typeface="Cambria Math" panose="02040503050406030204" pitchFamily="18" charset="0"/>
                            <a:cs typeface="Arial" panose="020B0604020202020204" pitchFamily="34" charset="0"/>
                          </a:rPr>
                          <m:t>𝑏𝑙𝑜𝑐𝑘</m:t>
                        </m:r>
                      </m:sub>
                    </m:sSub>
                  </m:oMath>
                </a14:m>
                <a:r>
                  <a:rPr lang="zh-CN" altLang="en-US" sz="1400" dirty="0">
                    <a:latin typeface="Arial" panose="020B0604020202020204" pitchFamily="34" charset="0"/>
                    <a:cs typeface="Arial" panose="020B0604020202020204" pitchFamily="34" charset="0"/>
                  </a:rPr>
                  <a:t> </a:t>
                </a:r>
                <a:r>
                  <a:rPr lang="en-US" altLang="zh-CN" sz="1400" dirty="0">
                    <a:latin typeface="Arial" panose="020B0604020202020204" pitchFamily="34" charset="0"/>
                    <a:cs typeface="Arial" panose="020B0604020202020204" pitchFamily="34" charset="0"/>
                  </a:rPr>
                  <a:t>is the number of blocks in a frame, and </a:t>
                </a:r>
                <a14:m>
                  <m:oMath xmlns:m="http://schemas.openxmlformats.org/officeDocument/2006/math">
                    <m:sSub>
                      <m:sSubPr>
                        <m:ctrlPr>
                          <a:rPr lang="en-US" altLang="zh-CN" sz="1400" i="1" dirty="0" smtClean="0">
                            <a:latin typeface="Cambria Math" panose="02040503050406030204" pitchFamily="18" charset="0"/>
                            <a:cs typeface="Arial" panose="020B0604020202020204" pitchFamily="34" charset="0"/>
                          </a:rPr>
                        </m:ctrlPr>
                      </m:sSubPr>
                      <m:e>
                        <m:r>
                          <a:rPr lang="zh-CN" altLang="en-US" sz="1400" i="1" dirty="0" smtClean="0">
                            <a:latin typeface="Cambria Math" panose="02040503050406030204" pitchFamily="18" charset="0"/>
                            <a:cs typeface="Arial" panose="020B0604020202020204" pitchFamily="34" charset="0"/>
                          </a:rPr>
                          <m:t>𝐿</m:t>
                        </m:r>
                      </m:e>
                      <m:sub>
                        <m:r>
                          <a:rPr lang="zh-CN" altLang="en-US" sz="1400" i="1" dirty="0" smtClean="0">
                            <a:latin typeface="Cambria Math" panose="02040503050406030204" pitchFamily="18" charset="0"/>
                            <a:cs typeface="Arial" panose="020B0604020202020204" pitchFamily="34" charset="0"/>
                          </a:rPr>
                          <m:t>𝑗</m:t>
                        </m:r>
                      </m:sub>
                    </m:sSub>
                  </m:oMath>
                </a14:m>
                <a:r>
                  <a:rPr lang="zh-CN" altLang="en-US" sz="1400" dirty="0">
                    <a:latin typeface="Arial" panose="020B0604020202020204" pitchFamily="34" charset="0"/>
                    <a:cs typeface="Arial" panose="020B0604020202020204" pitchFamily="34" charset="0"/>
                  </a:rPr>
                  <a:t> </a:t>
                </a:r>
                <a:r>
                  <a:rPr lang="en-US" altLang="zh-CN" sz="1400" dirty="0">
                    <a:latin typeface="Arial" panose="020B0604020202020204" pitchFamily="34" charset="0"/>
                    <a:cs typeface="Arial" panose="020B0604020202020204" pitchFamily="34" charset="0"/>
                  </a:rPr>
                  <a:t>is the number of blocks in the </a:t>
                </a:r>
                <a:r>
                  <a:rPr lang="en-US" altLang="zh-CN" sz="1400" i="1" dirty="0" err="1">
                    <a:latin typeface="Arial" panose="020B0604020202020204" pitchFamily="34" charset="0"/>
                    <a:cs typeface="Arial" panose="020B0604020202020204" pitchFamily="34" charset="0"/>
                  </a:rPr>
                  <a:t>j</a:t>
                </a:r>
                <a:r>
                  <a:rPr lang="en-US" altLang="zh-CN" sz="1400" dirty="0" err="1">
                    <a:latin typeface="Arial" panose="020B0604020202020204" pitchFamily="34" charset="0"/>
                    <a:cs typeface="Arial" panose="020B0604020202020204" pitchFamily="34" charset="0"/>
                  </a:rPr>
                  <a:t>th</a:t>
                </a:r>
                <a:r>
                  <a:rPr lang="en-US" altLang="zh-CN" sz="1400" dirty="0">
                    <a:latin typeface="Arial" panose="020B0604020202020204" pitchFamily="34" charset="0"/>
                    <a:cs typeface="Arial" panose="020B0604020202020204" pitchFamily="34" charset="0"/>
                  </a:rPr>
                  <a:t> CTU.</a:t>
                </a:r>
              </a:p>
            </p:txBody>
          </p:sp>
        </mc:Choice>
        <mc:Fallback>
          <p:sp>
            <p:nvSpPr>
              <p:cNvPr id="3" name="内容占位符 2"/>
              <p:cNvSpPr>
                <a:spLocks noGrp="1" noRot="1" noChangeAspect="1" noMove="1" noResize="1" noEditPoints="1" noAdjustHandles="1" noChangeArrowheads="1" noChangeShapeType="1" noTextEdit="1"/>
              </p:cNvSpPr>
              <p:nvPr>
                <p:ph idx="1"/>
              </p:nvPr>
            </p:nvSpPr>
            <p:spPr>
              <a:xfrm>
                <a:off x="431540" y="1023578"/>
                <a:ext cx="8276400" cy="3697172"/>
              </a:xfrm>
              <a:blipFill>
                <a:blip r:embed="rId2"/>
                <a:stretch>
                  <a:fillRect l="-147" t="-330"/>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p:txBody>
          <a:bodyPr/>
          <a:lstStyle/>
          <a:p>
            <a:fld id="{0C913308-F349-4B6D-A68A-DD1791B4A57B}" type="slidenum">
              <a:rPr lang="zh-CN" altLang="en-US" smtClean="0"/>
              <a:t>3</a:t>
            </a:fld>
            <a:endParaRPr lang="zh-CN" altLang="en-US"/>
          </a:p>
        </p:txBody>
      </p:sp>
      <p:graphicFrame>
        <p:nvGraphicFramePr>
          <p:cNvPr id="5" name="对象 4">
            <a:extLst>
              <a:ext uri="{FF2B5EF4-FFF2-40B4-BE49-F238E27FC236}">
                <a16:creationId xmlns:a16="http://schemas.microsoft.com/office/drawing/2014/main" id="{C5607BC1-D57E-3974-3300-38AAF43848A4}"/>
              </a:ext>
            </a:extLst>
          </p:cNvPr>
          <p:cNvGraphicFramePr>
            <a:graphicFrameLocks noChangeAspect="1"/>
          </p:cNvGraphicFramePr>
          <p:nvPr>
            <p:extLst>
              <p:ext uri="{D42A27DB-BD31-4B8C-83A1-F6EECF244321}">
                <p14:modId xmlns:p14="http://schemas.microsoft.com/office/powerpoint/2010/main" val="3839601328"/>
              </p:ext>
            </p:extLst>
          </p:nvPr>
        </p:nvGraphicFramePr>
        <p:xfrm>
          <a:off x="3926829" y="1388847"/>
          <a:ext cx="661999" cy="419577"/>
        </p:xfrm>
        <a:graphic>
          <a:graphicData uri="http://schemas.openxmlformats.org/presentationml/2006/ole">
            <mc:AlternateContent xmlns:mc="http://schemas.openxmlformats.org/markup-compatibility/2006">
              <mc:Choice xmlns:v="urn:schemas-microsoft-com:vml" Requires="v">
                <p:oleObj r:id="rId3" imgW="672808" imgH="431613" progId="Equation.DSMT4">
                  <p:embed/>
                </p:oleObj>
              </mc:Choice>
              <mc:Fallback>
                <p:oleObj r:id="rId3" imgW="672808" imgH="431613" progId="Equation.DSMT4">
                  <p:embed/>
                  <p:pic>
                    <p:nvPicPr>
                      <p:cNvPr id="5" name="对象 4">
                        <a:extLst>
                          <a:ext uri="{FF2B5EF4-FFF2-40B4-BE49-F238E27FC236}">
                            <a16:creationId xmlns:a16="http://schemas.microsoft.com/office/drawing/2014/main" id="{5936BB84-B5D3-A3E6-0F2F-9753E75FD5D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6829" y="1388847"/>
                        <a:ext cx="661999" cy="419577"/>
                      </a:xfrm>
                      <a:prstGeom prst="rect">
                        <a:avLst/>
                      </a:prstGeom>
                      <a:noFill/>
                    </p:spPr>
                  </p:pic>
                </p:oleObj>
              </mc:Fallback>
            </mc:AlternateContent>
          </a:graphicData>
        </a:graphic>
      </p:graphicFrame>
      <p:graphicFrame>
        <p:nvGraphicFramePr>
          <p:cNvPr id="6" name="对象 5">
            <a:extLst>
              <a:ext uri="{FF2B5EF4-FFF2-40B4-BE49-F238E27FC236}">
                <a16:creationId xmlns:a16="http://schemas.microsoft.com/office/drawing/2014/main" id="{63C6600B-CAF2-F93C-7B88-CF20889EA562}"/>
              </a:ext>
            </a:extLst>
          </p:cNvPr>
          <p:cNvGraphicFramePr>
            <a:graphicFrameLocks noChangeAspect="1"/>
          </p:cNvGraphicFramePr>
          <p:nvPr>
            <p:extLst>
              <p:ext uri="{D42A27DB-BD31-4B8C-83A1-F6EECF244321}">
                <p14:modId xmlns:p14="http://schemas.microsoft.com/office/powerpoint/2010/main" val="2703237566"/>
              </p:ext>
            </p:extLst>
          </p:nvPr>
        </p:nvGraphicFramePr>
        <p:xfrm>
          <a:off x="3707904" y="1896107"/>
          <a:ext cx="1370618" cy="447549"/>
        </p:xfrm>
        <a:graphic>
          <a:graphicData uri="http://schemas.openxmlformats.org/presentationml/2006/ole">
            <mc:AlternateContent xmlns:mc="http://schemas.openxmlformats.org/markup-compatibility/2006">
              <mc:Choice xmlns:v="urn:schemas-microsoft-com:vml" Requires="v">
                <p:oleObj r:id="rId5" imgW="1397000" imgH="457200" progId="Equation.DSMT4">
                  <p:embed/>
                </p:oleObj>
              </mc:Choice>
              <mc:Fallback>
                <p:oleObj r:id="rId5" imgW="1397000" imgH="457200" progId="Equation.DSMT4">
                  <p:embed/>
                  <p:pic>
                    <p:nvPicPr>
                      <p:cNvPr id="11" name="对象 10">
                        <a:extLst>
                          <a:ext uri="{FF2B5EF4-FFF2-40B4-BE49-F238E27FC236}">
                            <a16:creationId xmlns:a16="http://schemas.microsoft.com/office/drawing/2014/main" id="{982175DB-4711-0B39-0D7A-01D501B29CC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07904" y="1896107"/>
                        <a:ext cx="1370618" cy="447549"/>
                      </a:xfrm>
                      <a:prstGeom prst="rect">
                        <a:avLst/>
                      </a:prstGeom>
                      <a:noFill/>
                    </p:spPr>
                  </p:pic>
                </p:oleObj>
              </mc:Fallback>
            </mc:AlternateContent>
          </a:graphicData>
        </a:graphic>
      </p:graphicFrame>
      <p:graphicFrame>
        <p:nvGraphicFramePr>
          <p:cNvPr id="9" name="对象 8">
            <a:extLst>
              <a:ext uri="{FF2B5EF4-FFF2-40B4-BE49-F238E27FC236}">
                <a16:creationId xmlns:a16="http://schemas.microsoft.com/office/drawing/2014/main" id="{291C0570-4B73-89EC-2667-C90304CC041D}"/>
              </a:ext>
            </a:extLst>
          </p:cNvPr>
          <p:cNvGraphicFramePr>
            <a:graphicFrameLocks noChangeAspect="1"/>
          </p:cNvGraphicFramePr>
          <p:nvPr>
            <p:extLst>
              <p:ext uri="{D42A27DB-BD31-4B8C-83A1-F6EECF244321}">
                <p14:modId xmlns:p14="http://schemas.microsoft.com/office/powerpoint/2010/main" val="496721653"/>
              </p:ext>
            </p:extLst>
          </p:nvPr>
        </p:nvGraphicFramePr>
        <p:xfrm>
          <a:off x="3942450" y="2431339"/>
          <a:ext cx="708618" cy="456872"/>
        </p:xfrm>
        <a:graphic>
          <a:graphicData uri="http://schemas.openxmlformats.org/presentationml/2006/ole">
            <mc:AlternateContent xmlns:mc="http://schemas.openxmlformats.org/markup-compatibility/2006">
              <mc:Choice xmlns:v="urn:schemas-microsoft-com:vml" Requires="v">
                <p:oleObj r:id="rId7" imgW="723586" imgH="469696" progId="Equation.DSMT4">
                  <p:embed/>
                </p:oleObj>
              </mc:Choice>
              <mc:Fallback>
                <p:oleObj r:id="rId7" imgW="723586" imgH="469696" progId="Equation.DSMT4">
                  <p:embed/>
                  <p:pic>
                    <p:nvPicPr>
                      <p:cNvPr id="13" name="对象 12">
                        <a:extLst>
                          <a:ext uri="{FF2B5EF4-FFF2-40B4-BE49-F238E27FC236}">
                            <a16:creationId xmlns:a16="http://schemas.microsoft.com/office/drawing/2014/main" id="{F0DB32AD-380C-0A71-EE77-AD3D0AB9D08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42450" y="2431339"/>
                        <a:ext cx="708618" cy="456872"/>
                      </a:xfrm>
                      <a:prstGeom prst="rect">
                        <a:avLst/>
                      </a:prstGeom>
                      <a:noFill/>
                    </p:spPr>
                  </p:pic>
                </p:oleObj>
              </mc:Fallback>
            </mc:AlternateContent>
          </a:graphicData>
        </a:graphic>
      </p:graphicFrame>
      <p:graphicFrame>
        <p:nvGraphicFramePr>
          <p:cNvPr id="10" name="对象 9">
            <a:extLst>
              <a:ext uri="{FF2B5EF4-FFF2-40B4-BE49-F238E27FC236}">
                <a16:creationId xmlns:a16="http://schemas.microsoft.com/office/drawing/2014/main" id="{421D57EA-F7EB-91D5-0CA6-2F618AF4271C}"/>
              </a:ext>
            </a:extLst>
          </p:cNvPr>
          <p:cNvGraphicFramePr>
            <a:graphicFrameLocks noChangeAspect="1"/>
          </p:cNvGraphicFramePr>
          <p:nvPr>
            <p:extLst>
              <p:ext uri="{D42A27DB-BD31-4B8C-83A1-F6EECF244321}">
                <p14:modId xmlns:p14="http://schemas.microsoft.com/office/powerpoint/2010/main" val="2880614695"/>
              </p:ext>
            </p:extLst>
          </p:nvPr>
        </p:nvGraphicFramePr>
        <p:xfrm>
          <a:off x="3952030" y="2996892"/>
          <a:ext cx="848477" cy="475520"/>
        </p:xfrm>
        <a:graphic>
          <a:graphicData uri="http://schemas.openxmlformats.org/presentationml/2006/ole">
            <mc:AlternateContent xmlns:mc="http://schemas.openxmlformats.org/markup-compatibility/2006">
              <mc:Choice xmlns:v="urn:schemas-microsoft-com:vml" Requires="v">
                <p:oleObj r:id="rId9" imgW="863225" imgH="482391" progId="Equation.DSMT4">
                  <p:embed/>
                </p:oleObj>
              </mc:Choice>
              <mc:Fallback>
                <p:oleObj r:id="rId9" imgW="863225" imgH="482391" progId="Equation.DSMT4">
                  <p:embed/>
                  <p:pic>
                    <p:nvPicPr>
                      <p:cNvPr id="15" name="对象 14">
                        <a:extLst>
                          <a:ext uri="{FF2B5EF4-FFF2-40B4-BE49-F238E27FC236}">
                            <a16:creationId xmlns:a16="http://schemas.microsoft.com/office/drawing/2014/main" id="{14E821F2-51AE-715C-0E12-ECD7A553D687}"/>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952030" y="2996892"/>
                        <a:ext cx="848477" cy="475520"/>
                      </a:xfrm>
                      <a:prstGeom prst="rect">
                        <a:avLst/>
                      </a:prstGeom>
                      <a:noFill/>
                    </p:spPr>
                  </p:pic>
                </p:oleObj>
              </mc:Fallback>
            </mc:AlternateContent>
          </a:graphicData>
        </a:graphic>
      </p:graphicFrame>
    </p:spTree>
    <p:extLst>
      <p:ext uri="{BB962C8B-B14F-4D97-AF65-F5344CB8AC3E}">
        <p14:creationId xmlns:p14="http://schemas.microsoft.com/office/powerpoint/2010/main" val="24237856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31540" y="426608"/>
            <a:ext cx="8276400" cy="461665"/>
          </a:xfrm>
        </p:spPr>
        <p:txBody>
          <a:bodyPr/>
          <a:lstStyle/>
          <a:p>
            <a:r>
              <a:rPr lang="en-US" altLang="zh-CN" sz="2400" dirty="0">
                <a:latin typeface="Arial" panose="020B0604020202020204" pitchFamily="34" charset="0"/>
                <a:cs typeface="Arial" panose="020B0604020202020204" pitchFamily="34" charset="0"/>
              </a:rPr>
              <a:t>Distortion Propagation Factor (DPF)</a:t>
            </a:r>
            <a:endParaRPr lang="zh-CN" altLang="en-US" sz="2400" dirty="0">
              <a:latin typeface="Arial" panose="020B0604020202020204" pitchFamily="34" charset="0"/>
              <a:cs typeface="Arial" panose="020B0604020202020204" pitchFamily="34" charset="0"/>
            </a:endParaRPr>
          </a:p>
        </p:txBody>
      </p:sp>
      <p:sp>
        <p:nvSpPr>
          <p:cNvPr id="3" name="内容占位符 2"/>
          <p:cNvSpPr>
            <a:spLocks noGrp="1"/>
          </p:cNvSpPr>
          <p:nvPr>
            <p:ph idx="1"/>
          </p:nvPr>
        </p:nvSpPr>
        <p:spPr>
          <a:xfrm>
            <a:off x="431540" y="1023578"/>
            <a:ext cx="8276400" cy="3697172"/>
          </a:xfrm>
        </p:spPr>
        <p:txBody>
          <a:bodyPr>
            <a:normAutofit/>
          </a:bodyPr>
          <a:lstStyle/>
          <a:p>
            <a:r>
              <a:rPr lang="en-US" altLang="zh-CN" sz="1400" b="1" dirty="0">
                <a:latin typeface="Arial" panose="020B0604020202020204" pitchFamily="34" charset="0"/>
                <a:cs typeface="Arial" panose="020B0604020202020204" pitchFamily="34" charset="0"/>
              </a:rPr>
              <a:t>Estimating DPF in low delay configuration</a:t>
            </a:r>
          </a:p>
          <a:p>
            <a:r>
              <a:rPr lang="en-US" altLang="zh-CN" sz="1400" dirty="0">
                <a:latin typeface="Arial" panose="020B0604020202020204" pitchFamily="34" charset="0"/>
                <a:cs typeface="Arial" panose="020B0604020202020204" pitchFamily="34" charset="0"/>
              </a:rPr>
              <a:t>The frame to be encoded is first </a:t>
            </a:r>
            <a:r>
              <a:rPr lang="en-US" altLang="zh-CN" sz="1400" u="sng" dirty="0">
                <a:latin typeface="Arial" panose="020B0604020202020204" pitchFamily="34" charset="0"/>
                <a:cs typeface="Arial" panose="020B0604020202020204" pitchFamily="34" charset="0"/>
              </a:rPr>
              <a:t>pre-encoded</a:t>
            </a:r>
            <a:r>
              <a:rPr lang="en-US" altLang="zh-CN" sz="1400" dirty="0">
                <a:latin typeface="Arial" panose="020B0604020202020204" pitchFamily="34" charset="0"/>
                <a:cs typeface="Arial" panose="020B0604020202020204" pitchFamily="34" charset="0"/>
              </a:rPr>
              <a:t> with a </a:t>
            </a:r>
            <a:r>
              <a:rPr lang="en-US" altLang="zh-CN" sz="1400" u="sng" dirty="0">
                <a:latin typeface="Arial" panose="020B0604020202020204" pitchFamily="34" charset="0"/>
                <a:cs typeface="Arial" panose="020B0604020202020204" pitchFamily="34" charset="0"/>
              </a:rPr>
              <a:t>32×32</a:t>
            </a:r>
            <a:r>
              <a:rPr lang="en-US" altLang="zh-CN" sz="1400" dirty="0">
                <a:latin typeface="Arial" panose="020B0604020202020204" pitchFamily="34" charset="0"/>
                <a:cs typeface="Arial" panose="020B0604020202020204" pitchFamily="34" charset="0"/>
              </a:rPr>
              <a:t> block integer pixel inter-prediction. </a:t>
            </a:r>
          </a:p>
          <a:p>
            <a:r>
              <a:rPr lang="en-US" altLang="zh-CN" sz="1400" dirty="0">
                <a:latin typeface="Arial" panose="020B0604020202020204" pitchFamily="34" charset="0"/>
                <a:cs typeface="Arial" panose="020B0604020202020204" pitchFamily="34" charset="0"/>
              </a:rPr>
              <a:t>The purpose of pre-encoding is to roughly obtain the </a:t>
            </a:r>
            <a:r>
              <a:rPr lang="en-US" altLang="zh-CN" sz="1400" u="sng" dirty="0">
                <a:latin typeface="Arial" panose="020B0604020202020204" pitchFamily="34" charset="0"/>
                <a:cs typeface="Arial" panose="020B0604020202020204" pitchFamily="34" charset="0"/>
              </a:rPr>
              <a:t>coding distortion</a:t>
            </a:r>
            <a:r>
              <a:rPr lang="en-US" altLang="zh-CN" sz="1400" dirty="0">
                <a:latin typeface="Arial" panose="020B0604020202020204" pitchFamily="34" charset="0"/>
                <a:cs typeface="Arial" panose="020B0604020202020204" pitchFamily="34" charset="0"/>
              </a:rPr>
              <a:t> of a block and its </a:t>
            </a:r>
            <a:r>
              <a:rPr lang="en-US" altLang="zh-CN" sz="1400" u="sng" dirty="0">
                <a:latin typeface="Arial" panose="020B0604020202020204" pitchFamily="34" charset="0"/>
                <a:cs typeface="Arial" panose="020B0604020202020204" pitchFamily="34" charset="0"/>
              </a:rPr>
              <a:t>motion compensation predicted (MCP) error</a:t>
            </a:r>
            <a:r>
              <a:rPr lang="en-US" altLang="zh-CN" sz="1400" dirty="0">
                <a:latin typeface="Arial" panose="020B0604020202020204" pitchFamily="34" charset="0"/>
                <a:cs typeface="Arial" panose="020B0604020202020204" pitchFamily="34" charset="0"/>
              </a:rPr>
              <a:t>, which will be used to calculate the DPF of a block.</a:t>
            </a:r>
          </a:p>
          <a:p>
            <a:r>
              <a:rPr lang="en-US" altLang="zh-CN" sz="1400" dirty="0">
                <a:latin typeface="Arial" panose="020B0604020202020204" pitchFamily="34" charset="0"/>
                <a:cs typeface="Arial" panose="020B0604020202020204" pitchFamily="34" charset="0"/>
              </a:rPr>
              <a:t>The pre-encoding process can be easily implemented according to the function “</a:t>
            </a:r>
            <a:r>
              <a:rPr lang="en-US" altLang="zh-CN" sz="1400" dirty="0" err="1">
                <a:latin typeface="Arial" panose="020B0604020202020204" pitchFamily="34" charset="0"/>
                <a:cs typeface="Arial" panose="020B0604020202020204" pitchFamily="34" charset="0"/>
              </a:rPr>
              <a:t>EncSlice</a:t>
            </a:r>
            <a:r>
              <a:rPr lang="en-US" altLang="zh-CN" sz="1400" dirty="0">
                <a:latin typeface="Arial" panose="020B0604020202020204" pitchFamily="34" charset="0"/>
                <a:cs typeface="Arial" panose="020B0604020202020204" pitchFamily="34" charset="0"/>
              </a:rPr>
              <a:t>::</a:t>
            </a:r>
            <a:r>
              <a:rPr lang="en-US" altLang="zh-CN" sz="1400" dirty="0" err="1">
                <a:latin typeface="Arial" panose="020B0604020202020204" pitchFamily="34" charset="0"/>
                <a:cs typeface="Arial" panose="020B0604020202020204" pitchFamily="34" charset="0"/>
              </a:rPr>
              <a:t>precompressSlice</a:t>
            </a:r>
            <a:r>
              <a:rPr lang="en-US" altLang="zh-CN" sz="1400" dirty="0">
                <a:latin typeface="Arial" panose="020B0604020202020204" pitchFamily="34" charset="0"/>
                <a:cs typeface="Arial" panose="020B0604020202020204" pitchFamily="34" charset="0"/>
              </a:rPr>
              <a:t>( )” in VTM. The time complexity of pre-encoding will not significantly increase the computational complexity of video encoders. </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t>4</a:t>
            </a:fld>
            <a:endParaRPr lang="zh-CN" altLang="en-US"/>
          </a:p>
        </p:txBody>
      </p:sp>
      <p:pic>
        <p:nvPicPr>
          <p:cNvPr id="7" name="图片 6">
            <a:extLst>
              <a:ext uri="{FF2B5EF4-FFF2-40B4-BE49-F238E27FC236}">
                <a16:creationId xmlns:a16="http://schemas.microsoft.com/office/drawing/2014/main" id="{95C1AFAD-3C80-8170-2A10-955277DCE4FD}"/>
              </a:ext>
            </a:extLst>
          </p:cNvPr>
          <p:cNvPicPr>
            <a:picLocks noChangeAspect="1"/>
          </p:cNvPicPr>
          <p:nvPr/>
        </p:nvPicPr>
        <p:blipFill>
          <a:blip r:embed="rId2"/>
          <a:stretch>
            <a:fillRect/>
          </a:stretch>
        </p:blipFill>
        <p:spPr>
          <a:xfrm>
            <a:off x="3132728" y="2823778"/>
            <a:ext cx="2878544" cy="1632422"/>
          </a:xfrm>
          <a:prstGeom prst="rect">
            <a:avLst/>
          </a:prstGeom>
        </p:spPr>
      </p:pic>
      <p:sp>
        <p:nvSpPr>
          <p:cNvPr id="8" name="文本框 7">
            <a:extLst>
              <a:ext uri="{FF2B5EF4-FFF2-40B4-BE49-F238E27FC236}">
                <a16:creationId xmlns:a16="http://schemas.microsoft.com/office/drawing/2014/main" id="{BBC45971-8BA8-756E-B8E9-B75663AD4F0A}"/>
              </a:ext>
            </a:extLst>
          </p:cNvPr>
          <p:cNvSpPr txBox="1"/>
          <p:nvPr/>
        </p:nvSpPr>
        <p:spPr>
          <a:xfrm>
            <a:off x="2149302" y="4516894"/>
            <a:ext cx="4840875" cy="430887"/>
          </a:xfrm>
          <a:prstGeom prst="rect">
            <a:avLst/>
          </a:prstGeom>
          <a:noFill/>
        </p:spPr>
        <p:txBody>
          <a:bodyPr wrap="square" rtlCol="0">
            <a:spAutoFit/>
          </a:bodyPr>
          <a:lstStyle/>
          <a:p>
            <a:pPr algn="ctr"/>
            <a:r>
              <a:rPr lang="en-US" altLang="zh-CN" sz="1050" dirty="0">
                <a:latin typeface="Times New Roman" panose="02020603050405020304" pitchFamily="18" charset="0"/>
                <a:cs typeface="Times New Roman" panose="02020603050405020304" pitchFamily="18" charset="0"/>
              </a:rPr>
              <a:t>Fig. Visualization of distortion propagation factor</a:t>
            </a:r>
          </a:p>
          <a:p>
            <a:pPr algn="ctr"/>
            <a:r>
              <a:rPr lang="en-US" altLang="zh-CN" sz="1050" dirty="0">
                <a:latin typeface="Times New Roman" panose="02020603050405020304" pitchFamily="18" charset="0"/>
                <a:cs typeface="Times New Roman" panose="02020603050405020304" pitchFamily="18" charset="0"/>
              </a:rPr>
              <a:t>0 (dark) to 1 (bright)</a:t>
            </a:r>
            <a:endParaRPr lang="zh-CN" altLang="en-US" sz="105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917626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31540" y="426608"/>
            <a:ext cx="8276400" cy="461665"/>
          </a:xfrm>
        </p:spPr>
        <p:txBody>
          <a:bodyPr/>
          <a:lstStyle/>
          <a:p>
            <a:r>
              <a:rPr lang="en-US" altLang="zh-CN" sz="2400" dirty="0">
                <a:latin typeface="Arial" panose="020B0604020202020204" pitchFamily="34" charset="0"/>
                <a:cs typeface="Arial" panose="020B0604020202020204" pitchFamily="34" charset="0"/>
              </a:rPr>
              <a:t>Distortion Propagation Factor (DPF)</a:t>
            </a:r>
            <a:endParaRPr lang="zh-CN" altLang="en-US" sz="2400" dirty="0">
              <a:latin typeface="Arial" panose="020B0604020202020204" pitchFamily="34" charset="0"/>
              <a:cs typeface="Arial" panose="020B0604020202020204" pitchFamily="34" charset="0"/>
            </a:endParaRPr>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a:xfrm>
                <a:off x="431540" y="1023578"/>
                <a:ext cx="8276400" cy="3697172"/>
              </a:xfrm>
            </p:spPr>
            <p:txBody>
              <a:bodyPr>
                <a:normAutofit/>
              </a:bodyPr>
              <a:lstStyle/>
              <a:p>
                <a:r>
                  <a:rPr lang="en-US" altLang="zh-CN" sz="1400" dirty="0">
                    <a:latin typeface="Arial" panose="020B0604020202020204" pitchFamily="34" charset="0"/>
                    <a:cs typeface="Arial" panose="020B0604020202020204" pitchFamily="34" charset="0"/>
                  </a:rPr>
                  <a:t>For B or P frame, if the temporal level of the frame to be encoded is 0 (i.e., </a:t>
                </a:r>
                <a:r>
                  <a:rPr lang="en-US" altLang="zh-CN" sz="1400" u="sng" dirty="0">
                    <a:latin typeface="Arial" panose="020B0604020202020204" pitchFamily="34" charset="0"/>
                    <a:cs typeface="Arial" panose="020B0604020202020204" pitchFamily="34" charset="0"/>
                  </a:rPr>
                  <a:t>the frame is a key frame</a:t>
                </a:r>
                <a:r>
                  <a:rPr lang="en-US" altLang="zh-CN" sz="1400" dirty="0">
                    <a:latin typeface="Arial" panose="020B0604020202020204" pitchFamily="34" charset="0"/>
                    <a:cs typeface="Arial" panose="020B0604020202020204" pitchFamily="34" charset="0"/>
                  </a:rPr>
                  <a:t>), the DPF is calculated by:</a:t>
                </a:r>
              </a:p>
              <a:p>
                <a:endParaRPr lang="en-US" altLang="zh-CN" sz="1400" dirty="0">
                  <a:latin typeface="Arial" panose="020B0604020202020204" pitchFamily="34" charset="0"/>
                  <a:cs typeface="Arial" panose="020B0604020202020204" pitchFamily="34" charset="0"/>
                </a:endParaRPr>
              </a:p>
              <a:p>
                <a:endParaRPr lang="en-US" altLang="zh-CN" sz="1400" dirty="0">
                  <a:latin typeface="Arial" panose="020B0604020202020204" pitchFamily="34" charset="0"/>
                  <a:cs typeface="Arial" panose="020B0604020202020204" pitchFamily="34" charset="0"/>
                </a:endParaRPr>
              </a:p>
              <a:p>
                <a:endParaRPr lang="en-US" altLang="zh-CN" sz="1400" dirty="0">
                  <a:latin typeface="Arial" panose="020B0604020202020204" pitchFamily="34" charset="0"/>
                  <a:cs typeface="Arial" panose="020B0604020202020204" pitchFamily="34" charset="0"/>
                </a:endParaRPr>
              </a:p>
              <a:p>
                <a14:m>
                  <m:oMath xmlns:m="http://schemas.openxmlformats.org/officeDocument/2006/math">
                    <m:sSub>
                      <m:sSubPr>
                        <m:ctrlPr>
                          <a:rPr lang="en-US" altLang="zh-CN" sz="1400" i="1" dirty="0" smtClean="0">
                            <a:latin typeface="Cambria Math" panose="02040503050406030204" pitchFamily="18" charset="0"/>
                            <a:cs typeface="Arial" panose="020B0604020202020204" pitchFamily="34" charset="0"/>
                          </a:rPr>
                        </m:ctrlPr>
                      </m:sSubPr>
                      <m:e>
                        <m:r>
                          <a:rPr lang="zh-CN" altLang="en-US" sz="1400" i="1" dirty="0" smtClean="0">
                            <a:latin typeface="Cambria Math" panose="02040503050406030204" pitchFamily="18" charset="0"/>
                            <a:cs typeface="Arial" panose="020B0604020202020204" pitchFamily="34" charset="0"/>
                          </a:rPr>
                          <m:t>𝐷</m:t>
                        </m:r>
                      </m:e>
                      <m:sub>
                        <m:r>
                          <a:rPr lang="zh-CN" altLang="en-US" sz="1400" i="1" dirty="0" smtClean="0">
                            <a:latin typeface="Cambria Math" panose="02040503050406030204" pitchFamily="18" charset="0"/>
                            <a:cs typeface="Arial" panose="020B0604020202020204" pitchFamily="34" charset="0"/>
                          </a:rPr>
                          <m:t>𝑖</m:t>
                        </m:r>
                      </m:sub>
                    </m:sSub>
                  </m:oMath>
                </a14:m>
                <a:r>
                  <a:rPr lang="en-US" altLang="zh-CN" sz="1400" dirty="0">
                    <a:latin typeface="Arial" panose="020B0604020202020204" pitchFamily="34" charset="0"/>
                    <a:cs typeface="Arial" panose="020B0604020202020204" pitchFamily="34" charset="0"/>
                  </a:rPr>
                  <a:t>, </a:t>
                </a:r>
                <a14:m>
                  <m:oMath xmlns:m="http://schemas.openxmlformats.org/officeDocument/2006/math">
                    <m:sSub>
                      <m:sSubPr>
                        <m:ctrlPr>
                          <a:rPr lang="en-US" altLang="zh-CN" sz="1400" i="1" dirty="0" smtClean="0">
                            <a:latin typeface="Cambria Math" panose="02040503050406030204" pitchFamily="18" charset="0"/>
                            <a:cs typeface="Arial" panose="020B0604020202020204" pitchFamily="34" charset="0"/>
                          </a:rPr>
                        </m:ctrlPr>
                      </m:sSubPr>
                      <m:e>
                        <m:r>
                          <a:rPr lang="zh-CN" altLang="en-US" sz="1400" i="1" dirty="0" smtClean="0">
                            <a:latin typeface="Cambria Math" panose="02040503050406030204" pitchFamily="18" charset="0"/>
                            <a:cs typeface="Arial" panose="020B0604020202020204" pitchFamily="34" charset="0"/>
                          </a:rPr>
                          <m:t>𝐸</m:t>
                        </m:r>
                      </m:e>
                      <m:sub>
                        <m:r>
                          <a:rPr lang="zh-CN" altLang="en-US" sz="1400" i="1" dirty="0" smtClean="0">
                            <a:latin typeface="Cambria Math" panose="02040503050406030204" pitchFamily="18" charset="0"/>
                            <a:cs typeface="Arial" panose="020B0604020202020204" pitchFamily="34" charset="0"/>
                          </a:rPr>
                          <m:t>𝑖</m:t>
                        </m:r>
                      </m:sub>
                    </m:sSub>
                  </m:oMath>
                </a14:m>
                <a:r>
                  <a:rPr lang="zh-CN" altLang="en-US" sz="1400" dirty="0">
                    <a:latin typeface="Arial" panose="020B0604020202020204" pitchFamily="34" charset="0"/>
                    <a:cs typeface="Arial" panose="020B0604020202020204" pitchFamily="34" charset="0"/>
                  </a:rPr>
                  <a:t> </a:t>
                </a:r>
                <a:r>
                  <a:rPr lang="en-US" altLang="zh-CN" sz="1400" dirty="0">
                    <a:latin typeface="Arial" panose="020B0604020202020204" pitchFamily="34" charset="0"/>
                    <a:cs typeface="Arial" panose="020B0604020202020204" pitchFamily="34" charset="0"/>
                  </a:rPr>
                  <a:t>are the coding distortion of a block and its MCP error, and </a:t>
                </a:r>
                <a14:m>
                  <m:oMath xmlns:m="http://schemas.openxmlformats.org/officeDocument/2006/math">
                    <m:sSubSup>
                      <m:sSubSupPr>
                        <m:ctrlPr>
                          <a:rPr lang="en-US" altLang="zh-CN" sz="1400" i="1" dirty="0" smtClean="0">
                            <a:latin typeface="Cambria Math" panose="02040503050406030204" pitchFamily="18" charset="0"/>
                            <a:cs typeface="Arial" panose="020B0604020202020204" pitchFamily="34" charset="0"/>
                          </a:rPr>
                        </m:ctrlPr>
                      </m:sSubSupPr>
                      <m:e>
                        <m:r>
                          <a:rPr lang="zh-CN" altLang="en-US" sz="1400" i="1" dirty="0" smtClean="0">
                            <a:latin typeface="Cambria Math" panose="02040503050406030204" pitchFamily="18" charset="0"/>
                            <a:cs typeface="Arial" panose="020B0604020202020204" pitchFamily="34" charset="0"/>
                          </a:rPr>
                          <m:t>𝑁</m:t>
                        </m:r>
                      </m:e>
                      <m:sub>
                        <m:r>
                          <a:rPr lang="zh-CN" altLang="en-US" sz="1400" i="1" dirty="0" smtClean="0">
                            <a:latin typeface="Cambria Math" panose="02040503050406030204" pitchFamily="18" charset="0"/>
                            <a:cs typeface="Arial" panose="020B0604020202020204" pitchFamily="34" charset="0"/>
                          </a:rPr>
                          <m:t>𝐺𝑂𝑃</m:t>
                        </m:r>
                      </m:sub>
                      <m:sup>
                        <m:r>
                          <a:rPr lang="zh-CN" altLang="en-US" sz="1400" i="1" dirty="0" smtClean="0">
                            <a:latin typeface="Cambria Math" panose="02040503050406030204" pitchFamily="18" charset="0"/>
                            <a:cs typeface="Arial" panose="020B0604020202020204" pitchFamily="34" charset="0"/>
                          </a:rPr>
                          <m:t>𝑛𝑒𝑥𝑡</m:t>
                        </m:r>
                      </m:sup>
                    </m:sSubSup>
                  </m:oMath>
                </a14:m>
                <a:r>
                  <a:rPr lang="en-US" altLang="zh-CN" sz="1400" dirty="0">
                    <a:latin typeface="Arial" panose="020B0604020202020204" pitchFamily="34" charset="0"/>
                    <a:cs typeface="Arial" panose="020B0604020202020204" pitchFamily="34" charset="0"/>
                  </a:rPr>
                  <a:t> is the number of </a:t>
                </a:r>
                <a:r>
                  <a:rPr lang="en-US" altLang="zh-CN" sz="1400" u="sng" dirty="0">
                    <a:latin typeface="Arial" panose="020B0604020202020204" pitchFamily="34" charset="0"/>
                    <a:cs typeface="Arial" panose="020B0604020202020204" pitchFamily="34" charset="0"/>
                  </a:rPr>
                  <a:t>frames in the next GOP</a:t>
                </a:r>
                <a:r>
                  <a:rPr lang="en-US" altLang="zh-CN" sz="1400" dirty="0">
                    <a:latin typeface="Arial" panose="020B0604020202020204" pitchFamily="34" charset="0"/>
                    <a:cs typeface="Arial" panose="020B0604020202020204" pitchFamily="34" charset="0"/>
                  </a:rPr>
                  <a:t>.</a:t>
                </a:r>
              </a:p>
              <a:p>
                <a:r>
                  <a:rPr lang="en-US" altLang="zh-CN" sz="1400" dirty="0">
                    <a:latin typeface="Arial" panose="020B0604020202020204" pitchFamily="34" charset="0"/>
                    <a:cs typeface="Arial" panose="020B0604020202020204" pitchFamily="34" charset="0"/>
                  </a:rPr>
                  <a:t>If the temporal level of the frame to be encoded is more than 0 (i.e., </a:t>
                </a:r>
                <a:r>
                  <a:rPr lang="en-US" altLang="zh-CN" sz="1400" u="sng" dirty="0">
                    <a:latin typeface="Arial" panose="020B0604020202020204" pitchFamily="34" charset="0"/>
                    <a:cs typeface="Arial" panose="020B0604020202020204" pitchFamily="34" charset="0"/>
                  </a:rPr>
                  <a:t>the frame is not a key frame</a:t>
                </a:r>
                <a:r>
                  <a:rPr lang="en-US" altLang="zh-CN" sz="1400" dirty="0">
                    <a:latin typeface="Arial" panose="020B0604020202020204" pitchFamily="34" charset="0"/>
                    <a:cs typeface="Arial" panose="020B0604020202020204" pitchFamily="34" charset="0"/>
                  </a:rPr>
                  <a:t>), the DPF is calculated by:</a:t>
                </a:r>
              </a:p>
              <a:p>
                <a:endParaRPr lang="en-US" altLang="zh-CN" sz="1400" dirty="0">
                  <a:latin typeface="Arial" panose="020B0604020202020204" pitchFamily="34" charset="0"/>
                  <a:cs typeface="Arial" panose="020B0604020202020204" pitchFamily="34" charset="0"/>
                </a:endParaRPr>
              </a:p>
              <a:p>
                <a:endParaRPr lang="en-US" altLang="zh-CN" sz="1400" dirty="0">
                  <a:latin typeface="Arial" panose="020B0604020202020204" pitchFamily="34" charset="0"/>
                  <a:cs typeface="Arial" panose="020B0604020202020204" pitchFamily="34" charset="0"/>
                </a:endParaRPr>
              </a:p>
              <a:p>
                <a:endParaRPr lang="en-US" altLang="zh-CN" sz="1400" dirty="0">
                  <a:latin typeface="Arial" panose="020B0604020202020204" pitchFamily="34" charset="0"/>
                  <a:cs typeface="Arial" panose="020B0604020202020204" pitchFamily="34" charset="0"/>
                </a:endParaRPr>
              </a:p>
              <a:p>
                <a14:m>
                  <m:oMath xmlns:m="http://schemas.openxmlformats.org/officeDocument/2006/math">
                    <m:sSub>
                      <m:sSubPr>
                        <m:ctrlPr>
                          <a:rPr lang="en-US" altLang="zh-CN" sz="1400" i="1" dirty="0" smtClean="0">
                            <a:latin typeface="Cambria Math" panose="02040503050406030204" pitchFamily="18" charset="0"/>
                            <a:cs typeface="Arial" panose="020B0604020202020204" pitchFamily="34" charset="0"/>
                          </a:rPr>
                        </m:ctrlPr>
                      </m:sSubPr>
                      <m:e>
                        <m:r>
                          <a:rPr lang="zh-CN" altLang="en-US" sz="1400" i="1" dirty="0" smtClean="0">
                            <a:latin typeface="Cambria Math" panose="02040503050406030204" pitchFamily="18" charset="0"/>
                            <a:cs typeface="Arial" panose="020B0604020202020204" pitchFamily="34" charset="0"/>
                          </a:rPr>
                          <m:t>𝑁</m:t>
                        </m:r>
                      </m:e>
                      <m:sub>
                        <m:r>
                          <a:rPr lang="zh-CN" altLang="en-US" sz="1400" i="1" dirty="0" smtClean="0">
                            <a:latin typeface="Cambria Math" panose="02040503050406030204" pitchFamily="18" charset="0"/>
                            <a:cs typeface="Arial" panose="020B0604020202020204" pitchFamily="34" charset="0"/>
                          </a:rPr>
                          <m:t>𝐺𝑂𝑃</m:t>
                        </m:r>
                      </m:sub>
                    </m:sSub>
                  </m:oMath>
                </a14:m>
                <a:r>
                  <a:rPr lang="en-US" altLang="zh-CN" sz="1400" dirty="0">
                    <a:latin typeface="Arial" panose="020B0604020202020204" pitchFamily="34" charset="0"/>
                    <a:cs typeface="Arial" panose="020B0604020202020204" pitchFamily="34" charset="0"/>
                  </a:rPr>
                  <a:t> is GOP size, and </a:t>
                </a:r>
                <a:r>
                  <a:rPr lang="en-US" altLang="zh-CN" sz="1400" i="1" dirty="0" err="1">
                    <a:latin typeface="Times New Roman" panose="02020603050405020304" pitchFamily="18" charset="0"/>
                    <a:cs typeface="Times New Roman" panose="02020603050405020304" pitchFamily="18" charset="0"/>
                  </a:rPr>
                  <a:t>r</a:t>
                </a:r>
                <a:r>
                  <a:rPr lang="en-US" altLang="zh-CN" sz="1400" dirty="0" err="1">
                    <a:latin typeface="Times New Roman" panose="02020603050405020304" pitchFamily="18" charset="0"/>
                    <a:cs typeface="Times New Roman" panose="02020603050405020304" pitchFamily="18" charset="0"/>
                  </a:rPr>
                  <a:t>POC</a:t>
                </a:r>
                <a:r>
                  <a:rPr lang="en-US" altLang="zh-CN" sz="1400" dirty="0">
                    <a:latin typeface="Arial" panose="020B0604020202020204" pitchFamily="34" charset="0"/>
                    <a:cs typeface="Arial" panose="020B0604020202020204" pitchFamily="34" charset="0"/>
                  </a:rPr>
                  <a:t> is relative picture order count (POC) in a GOP. </a:t>
                </a:r>
                <a:r>
                  <a:rPr lang="en-US" altLang="zh-CN" sz="1400" dirty="0">
                    <a:latin typeface="Times New Roman" panose="02020603050405020304" pitchFamily="18" charset="0"/>
                    <a:cs typeface="Times New Roman" panose="02020603050405020304" pitchFamily="18" charset="0"/>
                  </a:rPr>
                  <a:t>(</a:t>
                </a:r>
                <a14:m>
                  <m:oMath xmlns:m="http://schemas.openxmlformats.org/officeDocument/2006/math">
                    <m:sSub>
                      <m:sSubPr>
                        <m:ctrlPr>
                          <a:rPr lang="en-US" altLang="zh-CN" sz="1400" i="1" dirty="0" smtClean="0">
                            <a:latin typeface="Cambria Math" panose="02040503050406030204" pitchFamily="18" charset="0"/>
                            <a:cs typeface="Arial" panose="020B0604020202020204" pitchFamily="34" charset="0"/>
                          </a:rPr>
                        </m:ctrlPr>
                      </m:sSubPr>
                      <m:e>
                        <m:r>
                          <a:rPr lang="zh-CN" altLang="en-US" sz="1400" i="1" dirty="0" smtClean="0">
                            <a:latin typeface="Cambria Math" panose="02040503050406030204" pitchFamily="18" charset="0"/>
                            <a:cs typeface="Arial" panose="020B0604020202020204" pitchFamily="34" charset="0"/>
                          </a:rPr>
                          <m:t>𝑁</m:t>
                        </m:r>
                      </m:e>
                      <m:sub>
                        <m:r>
                          <a:rPr lang="zh-CN" altLang="en-US" sz="1400" i="1" dirty="0" smtClean="0">
                            <a:latin typeface="Cambria Math" panose="02040503050406030204" pitchFamily="18" charset="0"/>
                            <a:cs typeface="Arial" panose="020B0604020202020204" pitchFamily="34" charset="0"/>
                          </a:rPr>
                          <m:t>𝐺𝑂𝑃</m:t>
                        </m:r>
                      </m:sub>
                    </m:sSub>
                  </m:oMath>
                </a14:m>
                <a:r>
                  <a:rPr lang="zh-CN" altLang="en-US" sz="1400" dirty="0">
                    <a:latin typeface="Times New Roman" panose="02020603050405020304" pitchFamily="18" charset="0"/>
                    <a:cs typeface="Times New Roman" panose="02020603050405020304" pitchFamily="18" charset="0"/>
                  </a:rPr>
                  <a:t> − </a:t>
                </a:r>
                <a:r>
                  <a:rPr lang="en-US" altLang="zh-CN" sz="1400" i="1" dirty="0" err="1">
                    <a:latin typeface="Times New Roman" panose="02020603050405020304" pitchFamily="18" charset="0"/>
                    <a:cs typeface="Times New Roman" panose="02020603050405020304" pitchFamily="18" charset="0"/>
                  </a:rPr>
                  <a:t>r</a:t>
                </a:r>
                <a:r>
                  <a:rPr lang="en-US" altLang="zh-CN" sz="1400" dirty="0" err="1">
                    <a:latin typeface="Times New Roman" panose="02020603050405020304" pitchFamily="18" charset="0"/>
                    <a:cs typeface="Times New Roman" panose="02020603050405020304" pitchFamily="18" charset="0"/>
                  </a:rPr>
                  <a:t>POC</a:t>
                </a:r>
                <a:r>
                  <a:rPr lang="en-US" altLang="zh-CN" sz="1400" dirty="0">
                    <a:latin typeface="Times New Roman" panose="02020603050405020304" pitchFamily="18" charset="0"/>
                    <a:cs typeface="Times New Roman" panose="02020603050405020304" pitchFamily="18" charset="0"/>
                  </a:rPr>
                  <a:t>) </a:t>
                </a:r>
                <a:r>
                  <a:rPr lang="en-US" altLang="zh-CN" sz="1400" dirty="0">
                    <a:latin typeface="Arial" panose="020B0604020202020204" pitchFamily="34" charset="0"/>
                    <a:cs typeface="Arial" panose="020B0604020202020204" pitchFamily="34" charset="0"/>
                  </a:rPr>
                  <a:t>represents the number of the </a:t>
                </a:r>
                <a:r>
                  <a:rPr lang="en-US" altLang="zh-CN" sz="1400" u="sng" dirty="0">
                    <a:latin typeface="Arial" panose="020B0604020202020204" pitchFamily="34" charset="0"/>
                    <a:cs typeface="Arial" panose="020B0604020202020204" pitchFamily="34" charset="0"/>
                  </a:rPr>
                  <a:t>subsequent frames in the current GOP</a:t>
                </a:r>
                <a:r>
                  <a:rPr lang="en-US" altLang="zh-CN" sz="1400" dirty="0">
                    <a:latin typeface="Arial" panose="020B0604020202020204" pitchFamily="34" charset="0"/>
                    <a:cs typeface="Arial" panose="020B0604020202020204" pitchFamily="34" charset="0"/>
                  </a:rPr>
                  <a:t>.</a:t>
                </a:r>
              </a:p>
            </p:txBody>
          </p:sp>
        </mc:Choice>
        <mc:Fallback>
          <p:sp>
            <p:nvSpPr>
              <p:cNvPr id="3" name="内容占位符 2"/>
              <p:cNvSpPr>
                <a:spLocks noGrp="1" noRot="1" noChangeAspect="1" noMove="1" noResize="1" noEditPoints="1" noAdjustHandles="1" noChangeArrowheads="1" noChangeShapeType="1" noTextEdit="1"/>
              </p:cNvSpPr>
              <p:nvPr>
                <p:ph idx="1"/>
              </p:nvPr>
            </p:nvSpPr>
            <p:spPr>
              <a:xfrm>
                <a:off x="431540" y="1023578"/>
                <a:ext cx="8276400" cy="3697172"/>
              </a:xfrm>
              <a:blipFill>
                <a:blip r:embed="rId2"/>
                <a:stretch>
                  <a:fillRect l="-147" t="-330"/>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p:txBody>
          <a:bodyPr/>
          <a:lstStyle/>
          <a:p>
            <a:fld id="{0C913308-F349-4B6D-A68A-DD1791B4A57B}" type="slidenum">
              <a:rPr lang="zh-CN" altLang="en-US" smtClean="0"/>
              <a:t>5</a:t>
            </a:fld>
            <a:endParaRPr lang="zh-CN" altLang="en-US" dirty="0"/>
          </a:p>
        </p:txBody>
      </p:sp>
      <p:graphicFrame>
        <p:nvGraphicFramePr>
          <p:cNvPr id="9" name="对象 8">
            <a:extLst>
              <a:ext uri="{FF2B5EF4-FFF2-40B4-BE49-F238E27FC236}">
                <a16:creationId xmlns:a16="http://schemas.microsoft.com/office/drawing/2014/main" id="{E998C8DF-6F9C-B6B3-E189-C68C4940417E}"/>
              </a:ext>
            </a:extLst>
          </p:cNvPr>
          <p:cNvGraphicFramePr>
            <a:graphicFrameLocks noChangeAspect="1"/>
          </p:cNvGraphicFramePr>
          <p:nvPr>
            <p:extLst>
              <p:ext uri="{D42A27DB-BD31-4B8C-83A1-F6EECF244321}">
                <p14:modId xmlns:p14="http://schemas.microsoft.com/office/powerpoint/2010/main" val="3457337948"/>
              </p:ext>
            </p:extLst>
          </p:nvPr>
        </p:nvGraphicFramePr>
        <p:xfrm>
          <a:off x="3783344" y="1564601"/>
          <a:ext cx="1044116" cy="610919"/>
        </p:xfrm>
        <a:graphic>
          <a:graphicData uri="http://schemas.openxmlformats.org/presentationml/2006/ole">
            <mc:AlternateContent xmlns:mc="http://schemas.openxmlformats.org/markup-compatibility/2006">
              <mc:Choice xmlns:v="urn:schemas-microsoft-com:vml" Requires="v">
                <p:oleObj r:id="rId3" imgW="889000" imgH="520700" progId="Equation.DSMT4">
                  <p:embed/>
                </p:oleObj>
              </mc:Choice>
              <mc:Fallback>
                <p:oleObj r:id="rId3" imgW="889000" imgH="520700" progId="Equation.DSMT4">
                  <p:embed/>
                  <p:pic>
                    <p:nvPicPr>
                      <p:cNvPr id="8" name="对象 7">
                        <a:extLst>
                          <a:ext uri="{FF2B5EF4-FFF2-40B4-BE49-F238E27FC236}">
                            <a16:creationId xmlns:a16="http://schemas.microsoft.com/office/drawing/2014/main" id="{476E058B-B7DD-3653-AA2B-2ACC28E918C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83344" y="1564601"/>
                        <a:ext cx="1044116" cy="610919"/>
                      </a:xfrm>
                      <a:prstGeom prst="rect">
                        <a:avLst/>
                      </a:prstGeom>
                      <a:noFill/>
                    </p:spPr>
                  </p:pic>
                </p:oleObj>
              </mc:Fallback>
            </mc:AlternateContent>
          </a:graphicData>
        </a:graphic>
      </p:graphicFrame>
      <p:graphicFrame>
        <p:nvGraphicFramePr>
          <p:cNvPr id="10" name="对象 9">
            <a:extLst>
              <a:ext uri="{FF2B5EF4-FFF2-40B4-BE49-F238E27FC236}">
                <a16:creationId xmlns:a16="http://schemas.microsoft.com/office/drawing/2014/main" id="{3B7BC230-C055-9B50-2B41-EA744D7CA901}"/>
              </a:ext>
            </a:extLst>
          </p:cNvPr>
          <p:cNvGraphicFramePr>
            <a:graphicFrameLocks noChangeAspect="1"/>
          </p:cNvGraphicFramePr>
          <p:nvPr>
            <p:extLst>
              <p:ext uri="{D42A27DB-BD31-4B8C-83A1-F6EECF244321}">
                <p14:modId xmlns:p14="http://schemas.microsoft.com/office/powerpoint/2010/main" val="2623244069"/>
              </p:ext>
            </p:extLst>
          </p:nvPr>
        </p:nvGraphicFramePr>
        <p:xfrm>
          <a:off x="3599892" y="3291830"/>
          <a:ext cx="1404156" cy="568094"/>
        </p:xfrm>
        <a:graphic>
          <a:graphicData uri="http://schemas.openxmlformats.org/presentationml/2006/ole">
            <mc:AlternateContent xmlns:mc="http://schemas.openxmlformats.org/markup-compatibility/2006">
              <mc:Choice xmlns:v="urn:schemas-microsoft-com:vml" Requires="v">
                <p:oleObj r:id="rId5" imgW="1244600" imgH="508000" progId="Equation.DSMT4">
                  <p:embed/>
                </p:oleObj>
              </mc:Choice>
              <mc:Fallback>
                <p:oleObj r:id="rId5" imgW="1244600" imgH="508000" progId="Equation.DSMT4">
                  <p:embed/>
                  <p:pic>
                    <p:nvPicPr>
                      <p:cNvPr id="10" name="对象 9">
                        <a:extLst>
                          <a:ext uri="{FF2B5EF4-FFF2-40B4-BE49-F238E27FC236}">
                            <a16:creationId xmlns:a16="http://schemas.microsoft.com/office/drawing/2014/main" id="{9992E32B-CC4E-4BDA-E282-7E388A39E1B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99892" y="3291830"/>
                        <a:ext cx="1404156" cy="568094"/>
                      </a:xfrm>
                      <a:prstGeom prst="rect">
                        <a:avLst/>
                      </a:prstGeom>
                      <a:noFill/>
                    </p:spPr>
                  </p:pic>
                </p:oleObj>
              </mc:Fallback>
            </mc:AlternateContent>
          </a:graphicData>
        </a:graphic>
      </p:graphicFrame>
    </p:spTree>
    <p:extLst>
      <p:ext uri="{BB962C8B-B14F-4D97-AF65-F5344CB8AC3E}">
        <p14:creationId xmlns:p14="http://schemas.microsoft.com/office/powerpoint/2010/main" val="9674815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31540" y="426608"/>
            <a:ext cx="8276400" cy="461665"/>
          </a:xfrm>
        </p:spPr>
        <p:txBody>
          <a:bodyPr/>
          <a:lstStyle/>
          <a:p>
            <a:r>
              <a:rPr lang="en-US" altLang="zh-CN" sz="2400" dirty="0">
                <a:latin typeface="Arial" panose="020B0604020202020204" pitchFamily="34" charset="0"/>
                <a:cs typeface="Arial" panose="020B0604020202020204" pitchFamily="34" charset="0"/>
              </a:rPr>
              <a:t>Distortion Propagation Factor (DPF)</a:t>
            </a:r>
            <a:endParaRPr lang="zh-CN" altLang="en-US" sz="2400" dirty="0">
              <a:latin typeface="Arial" panose="020B0604020202020204" pitchFamily="34" charset="0"/>
              <a:cs typeface="Arial" panose="020B0604020202020204" pitchFamily="34" charset="0"/>
            </a:endParaRPr>
          </a:p>
        </p:txBody>
      </p:sp>
      <p:sp>
        <p:nvSpPr>
          <p:cNvPr id="3" name="内容占位符 2"/>
          <p:cNvSpPr>
            <a:spLocks noGrp="1"/>
          </p:cNvSpPr>
          <p:nvPr>
            <p:ph idx="1"/>
          </p:nvPr>
        </p:nvSpPr>
        <p:spPr>
          <a:xfrm>
            <a:off x="431540" y="1023578"/>
            <a:ext cx="8276400" cy="3697172"/>
          </a:xfrm>
        </p:spPr>
        <p:txBody>
          <a:bodyPr>
            <a:normAutofit/>
          </a:bodyPr>
          <a:lstStyle/>
          <a:p>
            <a:r>
              <a:rPr lang="en-US" altLang="zh-CN" sz="1400" b="1" dirty="0">
                <a:latin typeface="Arial" panose="020B0604020202020204" pitchFamily="34" charset="0"/>
                <a:cs typeface="Arial" panose="020B0604020202020204" pitchFamily="34" charset="0"/>
              </a:rPr>
              <a:t>Estimating DPF in random access configuration</a:t>
            </a:r>
          </a:p>
          <a:p>
            <a:r>
              <a:rPr lang="en-US" altLang="zh-CN" sz="1400" dirty="0">
                <a:latin typeface="Arial" panose="020B0604020202020204" pitchFamily="34" charset="0"/>
                <a:cs typeface="Arial" panose="020B0604020202020204" pitchFamily="34" charset="0"/>
              </a:rPr>
              <a:t>If the frame to be encoded is an Intra frame or its temporal level is equal to the maximum value (GOP size of 32 corresponds to 5, and GOP size of 16 corresponds 4), the frame does not need to be pre-encoded, and the DPF is directly set to </a:t>
            </a:r>
            <a:r>
              <a:rPr lang="en-US" altLang="zh-CN" sz="1400" u="sng" dirty="0">
                <a:latin typeface="Arial" panose="020B0604020202020204" pitchFamily="34" charset="0"/>
                <a:cs typeface="Arial" panose="020B0604020202020204" pitchFamily="34" charset="0"/>
              </a:rPr>
              <a:t>1.0</a:t>
            </a:r>
            <a:r>
              <a:rPr lang="en-US" altLang="zh-CN" sz="1400" dirty="0">
                <a:latin typeface="Arial" panose="020B0604020202020204" pitchFamily="34" charset="0"/>
                <a:cs typeface="Arial" panose="020B0604020202020204" pitchFamily="34" charset="0"/>
              </a:rPr>
              <a:t>.</a:t>
            </a:r>
          </a:p>
          <a:p>
            <a:r>
              <a:rPr lang="en-US" altLang="zh-CN" sz="1400" dirty="0">
                <a:latin typeface="Arial" panose="020B0604020202020204" pitchFamily="34" charset="0"/>
                <a:cs typeface="Arial" panose="020B0604020202020204" pitchFamily="34" charset="0"/>
              </a:rPr>
              <a:t>For other cases, the frame to be encoded is first pre-encoded with a </a:t>
            </a:r>
            <a:r>
              <a:rPr lang="en-US" altLang="zh-CN" sz="1400" u="sng" dirty="0">
                <a:latin typeface="Arial" panose="020B0604020202020204" pitchFamily="34" charset="0"/>
                <a:cs typeface="Arial" panose="020B0604020202020204" pitchFamily="34" charset="0"/>
              </a:rPr>
              <a:t>16×16</a:t>
            </a:r>
            <a:r>
              <a:rPr lang="en-US" altLang="zh-CN" sz="1400" dirty="0">
                <a:latin typeface="Arial" panose="020B0604020202020204" pitchFamily="34" charset="0"/>
                <a:cs typeface="Arial" panose="020B0604020202020204" pitchFamily="34" charset="0"/>
              </a:rPr>
              <a:t> block integer pixel inter-prediction. Then, the DPF is calculated by:</a:t>
            </a:r>
          </a:p>
          <a:p>
            <a:endParaRPr lang="en-US" altLang="zh-CN" sz="1400" dirty="0">
              <a:latin typeface="Arial" panose="020B0604020202020204" pitchFamily="34" charset="0"/>
              <a:cs typeface="Arial" panose="020B0604020202020204" pitchFamily="34" charset="0"/>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t>6</a:t>
            </a:fld>
            <a:endParaRPr lang="zh-CN" altLang="en-US"/>
          </a:p>
        </p:txBody>
      </p:sp>
      <p:graphicFrame>
        <p:nvGraphicFramePr>
          <p:cNvPr id="5" name="对象 4">
            <a:extLst>
              <a:ext uri="{FF2B5EF4-FFF2-40B4-BE49-F238E27FC236}">
                <a16:creationId xmlns:a16="http://schemas.microsoft.com/office/drawing/2014/main" id="{ECBA3A60-232C-2F7B-2260-85AA98365ECA}"/>
              </a:ext>
            </a:extLst>
          </p:cNvPr>
          <p:cNvGraphicFramePr>
            <a:graphicFrameLocks noChangeAspect="1"/>
          </p:cNvGraphicFramePr>
          <p:nvPr>
            <p:extLst>
              <p:ext uri="{D42A27DB-BD31-4B8C-83A1-F6EECF244321}">
                <p14:modId xmlns:p14="http://schemas.microsoft.com/office/powerpoint/2010/main" val="884196640"/>
              </p:ext>
            </p:extLst>
          </p:nvPr>
        </p:nvGraphicFramePr>
        <p:xfrm>
          <a:off x="4234048" y="2592881"/>
          <a:ext cx="671383" cy="604245"/>
        </p:xfrm>
        <a:graphic>
          <a:graphicData uri="http://schemas.openxmlformats.org/presentationml/2006/ole">
            <mc:AlternateContent xmlns:mc="http://schemas.openxmlformats.org/markup-compatibility/2006">
              <mc:Choice xmlns:v="urn:schemas-microsoft-com:vml" Requires="v">
                <p:oleObj r:id="rId2" imgW="469696" imgH="431613" progId="Equation.DSMT4">
                  <p:embed/>
                </p:oleObj>
              </mc:Choice>
              <mc:Fallback>
                <p:oleObj r:id="rId2" imgW="469696" imgH="431613" progId="Equation.DSMT4">
                  <p:embed/>
                  <p:pic>
                    <p:nvPicPr>
                      <p:cNvPr id="8" name="对象 7">
                        <a:extLst>
                          <a:ext uri="{FF2B5EF4-FFF2-40B4-BE49-F238E27FC236}">
                            <a16:creationId xmlns:a16="http://schemas.microsoft.com/office/drawing/2014/main" id="{F54B39FC-C04C-9F77-60C9-50561ED76E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4048" y="2592881"/>
                        <a:ext cx="671383" cy="604245"/>
                      </a:xfrm>
                      <a:prstGeom prst="rect">
                        <a:avLst/>
                      </a:prstGeom>
                      <a:noFill/>
                    </p:spPr>
                  </p:pic>
                </p:oleObj>
              </mc:Fallback>
            </mc:AlternateContent>
          </a:graphicData>
        </a:graphic>
      </p:graphicFrame>
    </p:spTree>
    <p:extLst>
      <p:ext uri="{BB962C8B-B14F-4D97-AF65-F5344CB8AC3E}">
        <p14:creationId xmlns:p14="http://schemas.microsoft.com/office/powerpoint/2010/main" val="32723034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31540" y="303498"/>
            <a:ext cx="8276400" cy="584775"/>
          </a:xfrm>
        </p:spPr>
        <p:txBody>
          <a:bodyPr/>
          <a:lstStyle/>
          <a:p>
            <a:r>
              <a:rPr lang="en-US" altLang="zh-CN" dirty="0">
                <a:latin typeface="Arial" panose="020B0604020202020204" pitchFamily="34" charset="0"/>
                <a:cs typeface="Arial" panose="020B0604020202020204" pitchFamily="34" charset="0"/>
              </a:rPr>
              <a:t>Result</a:t>
            </a:r>
            <a:endParaRPr lang="zh-CN" altLang="en-US" dirty="0">
              <a:latin typeface="Arial" panose="020B0604020202020204" pitchFamily="34" charset="0"/>
              <a:cs typeface="Arial" panose="020B0604020202020204" pitchFamily="34" charset="0"/>
            </a:endParaRPr>
          </a:p>
        </p:txBody>
      </p:sp>
      <p:sp>
        <p:nvSpPr>
          <p:cNvPr id="3" name="内容占位符 2"/>
          <p:cNvSpPr>
            <a:spLocks noGrp="1"/>
          </p:cNvSpPr>
          <p:nvPr>
            <p:ph idx="1"/>
          </p:nvPr>
        </p:nvSpPr>
        <p:spPr>
          <a:xfrm>
            <a:off x="431540" y="1023578"/>
            <a:ext cx="8276400" cy="3697172"/>
          </a:xfrm>
        </p:spPr>
        <p:txBody>
          <a:bodyPr>
            <a:normAutofit/>
          </a:bodyPr>
          <a:lstStyle/>
          <a:p>
            <a:r>
              <a:rPr lang="en-US" altLang="zh-CN" sz="1400" dirty="0">
                <a:latin typeface="Arial" panose="020B0604020202020204" pitchFamily="34" charset="0"/>
                <a:cs typeface="Arial" panose="020B0604020202020204" pitchFamily="34" charset="0"/>
              </a:rPr>
              <a:t>Based on the platform in VTM-21.2</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t>7</a:t>
            </a:fld>
            <a:endParaRPr lang="zh-CN" altLang="en-US" dirty="0"/>
          </a:p>
        </p:txBody>
      </p:sp>
      <p:pic>
        <p:nvPicPr>
          <p:cNvPr id="8" name="图片 7">
            <a:extLst>
              <a:ext uri="{FF2B5EF4-FFF2-40B4-BE49-F238E27FC236}">
                <a16:creationId xmlns:a16="http://schemas.microsoft.com/office/drawing/2014/main" id="{48828AF1-67C3-D61F-46F4-D2820AF5295A}"/>
              </a:ext>
            </a:extLst>
          </p:cNvPr>
          <p:cNvPicPr>
            <a:picLocks noChangeAspect="1"/>
          </p:cNvPicPr>
          <p:nvPr/>
        </p:nvPicPr>
        <p:blipFill>
          <a:blip r:embed="rId2"/>
          <a:stretch>
            <a:fillRect/>
          </a:stretch>
        </p:blipFill>
        <p:spPr>
          <a:xfrm>
            <a:off x="647564" y="1635646"/>
            <a:ext cx="3582406" cy="2980637"/>
          </a:xfrm>
          <a:prstGeom prst="rect">
            <a:avLst/>
          </a:prstGeom>
        </p:spPr>
      </p:pic>
      <p:pic>
        <p:nvPicPr>
          <p:cNvPr id="9" name="图片 8">
            <a:extLst>
              <a:ext uri="{FF2B5EF4-FFF2-40B4-BE49-F238E27FC236}">
                <a16:creationId xmlns:a16="http://schemas.microsoft.com/office/drawing/2014/main" id="{8287D994-CF5D-5592-CE49-5E0F1F7F0287}"/>
              </a:ext>
            </a:extLst>
          </p:cNvPr>
          <p:cNvPicPr>
            <a:picLocks noChangeAspect="1"/>
          </p:cNvPicPr>
          <p:nvPr/>
        </p:nvPicPr>
        <p:blipFill>
          <a:blip r:embed="rId3"/>
          <a:stretch>
            <a:fillRect/>
          </a:stretch>
        </p:blipFill>
        <p:spPr>
          <a:xfrm>
            <a:off x="4680012" y="1607000"/>
            <a:ext cx="3643723" cy="1504810"/>
          </a:xfrm>
          <a:prstGeom prst="rect">
            <a:avLst/>
          </a:prstGeom>
        </p:spPr>
      </p:pic>
      <p:pic>
        <p:nvPicPr>
          <p:cNvPr id="11" name="图片 10">
            <a:extLst>
              <a:ext uri="{FF2B5EF4-FFF2-40B4-BE49-F238E27FC236}">
                <a16:creationId xmlns:a16="http://schemas.microsoft.com/office/drawing/2014/main" id="{B7FA077F-95FE-5877-AB92-05FC64ECF358}"/>
              </a:ext>
            </a:extLst>
          </p:cNvPr>
          <p:cNvPicPr>
            <a:picLocks noChangeAspect="1"/>
          </p:cNvPicPr>
          <p:nvPr/>
        </p:nvPicPr>
        <p:blipFill>
          <a:blip r:embed="rId4"/>
          <a:stretch>
            <a:fillRect/>
          </a:stretch>
        </p:blipFill>
        <p:spPr>
          <a:xfrm>
            <a:off x="4680012" y="3111810"/>
            <a:ext cx="3643722" cy="1544621"/>
          </a:xfrm>
          <a:prstGeom prst="rect">
            <a:avLst/>
          </a:prstGeom>
        </p:spPr>
      </p:pic>
    </p:spTree>
    <p:extLst>
      <p:ext uri="{BB962C8B-B14F-4D97-AF65-F5344CB8AC3E}">
        <p14:creationId xmlns:p14="http://schemas.microsoft.com/office/powerpoint/2010/main" val="12937598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31540" y="303498"/>
            <a:ext cx="8276400" cy="584775"/>
          </a:xfrm>
        </p:spPr>
        <p:txBody>
          <a:bodyPr/>
          <a:lstStyle/>
          <a:p>
            <a:r>
              <a:rPr lang="en-US" altLang="zh-CN" dirty="0">
                <a:latin typeface="Arial" panose="020B0604020202020204" pitchFamily="34" charset="0"/>
                <a:cs typeface="Arial" panose="020B0604020202020204" pitchFamily="34" charset="0"/>
              </a:rPr>
              <a:t>Conclusion</a:t>
            </a:r>
            <a:endParaRPr lang="zh-CN" altLang="en-US" dirty="0">
              <a:latin typeface="Arial" panose="020B0604020202020204" pitchFamily="34" charset="0"/>
              <a:cs typeface="Arial" panose="020B0604020202020204" pitchFamily="34" charset="0"/>
            </a:endParaRPr>
          </a:p>
        </p:txBody>
      </p:sp>
      <p:sp>
        <p:nvSpPr>
          <p:cNvPr id="3" name="内容占位符 2"/>
          <p:cNvSpPr>
            <a:spLocks noGrp="1"/>
          </p:cNvSpPr>
          <p:nvPr>
            <p:ph idx="1"/>
          </p:nvPr>
        </p:nvSpPr>
        <p:spPr>
          <a:xfrm>
            <a:off x="431540" y="1023578"/>
            <a:ext cx="8276400" cy="3697172"/>
          </a:xfrm>
        </p:spPr>
        <p:txBody>
          <a:bodyPr>
            <a:normAutofit/>
          </a:bodyPr>
          <a:lstStyle/>
          <a:p>
            <a:r>
              <a:rPr lang="en-US" altLang="zh-CN" sz="1400" dirty="0">
                <a:latin typeface="Arial" panose="020B0604020202020204" pitchFamily="34" charset="0"/>
                <a:cs typeface="Arial" panose="020B0604020202020204" pitchFamily="34" charset="0"/>
              </a:rPr>
              <a:t>Over VTM-21.2:</a:t>
            </a:r>
          </a:p>
          <a:p>
            <a:pPr lvl="1"/>
            <a:r>
              <a:rPr lang="en-US" altLang="zh-CN" sz="1200" dirty="0">
                <a:latin typeface="Arial" panose="020B0604020202020204" pitchFamily="34" charset="0"/>
                <a:cs typeface="Arial" panose="020B0604020202020204" pitchFamily="34" charset="0"/>
              </a:rPr>
              <a:t>LDB: -4.27%, -5.26%, -3.91%  {101%, 100%}</a:t>
            </a:r>
          </a:p>
          <a:p>
            <a:pPr lvl="1"/>
            <a:r>
              <a:rPr lang="en-US" altLang="zh-CN" sz="1200" dirty="0">
                <a:latin typeface="Arial" panose="020B0604020202020204" pitchFamily="34" charset="0"/>
                <a:cs typeface="Arial" panose="020B0604020202020204" pitchFamily="34" charset="0"/>
              </a:rPr>
              <a:t>LDP: -3.64%, -4.32%, -2.49%  {101%, 99%}</a:t>
            </a:r>
          </a:p>
          <a:p>
            <a:pPr lvl="1"/>
            <a:r>
              <a:rPr lang="en-US" altLang="zh-CN" sz="1200" dirty="0">
                <a:latin typeface="Arial" panose="020B0604020202020204" pitchFamily="34" charset="0"/>
                <a:cs typeface="Arial" panose="020B0604020202020204" pitchFamily="34" charset="0"/>
              </a:rPr>
              <a:t>RA (GOP 32): -0.26%, -0.05%, -0.01%  {101%, 99%}</a:t>
            </a:r>
          </a:p>
          <a:p>
            <a:pPr lvl="1"/>
            <a:r>
              <a:rPr lang="en-US" altLang="zh-CN" sz="1200" dirty="0">
                <a:latin typeface="Arial" panose="020B0604020202020204" pitchFamily="34" charset="0"/>
                <a:cs typeface="Arial" panose="020B0604020202020204" pitchFamily="34" charset="0"/>
              </a:rPr>
              <a:t>RA (GOP 16): -0.25%, 0.17%, 0.18%  {101%, 99%}</a:t>
            </a:r>
          </a:p>
          <a:p>
            <a:endParaRPr lang="en-US" altLang="zh-CN" sz="1400" dirty="0">
              <a:latin typeface="Arial" panose="020B0604020202020204" pitchFamily="34" charset="0"/>
              <a:ea typeface="楷体" panose="02010609060101010101" charset="-122"/>
              <a:cs typeface="Arial" panose="020B0604020202020204" pitchFamily="34" charset="0"/>
              <a:sym typeface="+mn-ea"/>
            </a:endParaRPr>
          </a:p>
          <a:p>
            <a:r>
              <a:rPr lang="en-US" altLang="zh-CN" sz="1400" dirty="0">
                <a:latin typeface="Arial" panose="020B0604020202020204" pitchFamily="34" charset="0"/>
                <a:ea typeface="楷体" panose="02010609060101010101" charset="-122"/>
                <a:cs typeface="Arial" panose="020B0604020202020204" pitchFamily="34" charset="0"/>
                <a:sym typeface="+mn-ea"/>
              </a:rPr>
              <a:t>It has been shown that Lagrange multiplier and QP adaptation at CTU-level can provide coding performance benefits compared to the hierarchical QP setting at frame level.</a:t>
            </a:r>
          </a:p>
          <a:p>
            <a:r>
              <a:rPr lang="en-US" altLang="zh-CN" sz="1400" dirty="0">
                <a:latin typeface="Arial" panose="020B0604020202020204" pitchFamily="34" charset="0"/>
                <a:ea typeface="楷体" panose="02010609060101010101" charset="-122"/>
                <a:cs typeface="Arial" panose="020B0604020202020204" pitchFamily="34" charset="0"/>
                <a:sym typeface="+mn-ea"/>
              </a:rPr>
              <a:t>The encoding time of the proposed method is not significantly increased.</a:t>
            </a:r>
          </a:p>
          <a:p>
            <a:r>
              <a:rPr lang="en-US" altLang="zh-CN" sz="1400" dirty="0">
                <a:latin typeface="Arial" panose="020B0604020202020204" pitchFamily="34" charset="0"/>
                <a:ea typeface="楷体" panose="02010609060101010101" charset="-122"/>
                <a:cs typeface="Arial" panose="020B0604020202020204" pitchFamily="34" charset="0"/>
                <a:sym typeface="+mn-ea"/>
              </a:rPr>
              <a:t>It is recommended to adopt this proposed scheme into VTM under LD and RA </a:t>
            </a:r>
            <a:r>
              <a:rPr lang="en-US" altLang="zh-CN" sz="1400" dirty="0">
                <a:latin typeface="Arial" panose="020B0604020202020204" pitchFamily="34" charset="0"/>
                <a:ea typeface="楷体" panose="02010609060101010101" charset="-122"/>
                <a:cs typeface="Arial" panose="020B0604020202020204" pitchFamily="34" charset="0"/>
              </a:rPr>
              <a:t>configuration.</a:t>
            </a:r>
          </a:p>
          <a:p>
            <a:endParaRPr lang="en-US" altLang="zh-CN" sz="1400" dirty="0">
              <a:latin typeface="Arial" panose="020B0604020202020204" pitchFamily="34" charset="0"/>
              <a:cs typeface="Arial" panose="020B0604020202020204" pitchFamily="34" charset="0"/>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t>8</a:t>
            </a:fld>
            <a:endParaRPr lang="zh-CN" altLang="en-US" dirty="0"/>
          </a:p>
        </p:txBody>
      </p:sp>
    </p:spTree>
    <p:extLst>
      <p:ext uri="{BB962C8B-B14F-4D97-AF65-F5344CB8AC3E}">
        <p14:creationId xmlns:p14="http://schemas.microsoft.com/office/powerpoint/2010/main" val="196391945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PP_MARK_KEY" val="d535906f-933a-421e-91ae-ccebcddb4577"/>
  <p:tag name="COMMONDATA" val="eyJoZGlkIjoiNzkwY2NhOTBjMGEzODdjN2MyOTU5NWJhODRjZjNkZGQifQ=="/>
  <p:tag name="FULLTEXTBEAUTIFYED"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19_Office 主题">
  <a:themeElements>
    <a:clrScheme name="BlackTie">
      <a:dk1>
        <a:srgbClr val="000000"/>
      </a:dk1>
      <a:lt1>
        <a:srgbClr val="FFFFFF"/>
      </a:lt1>
      <a:dk2>
        <a:srgbClr val="46464A"/>
      </a:dk2>
      <a:lt2>
        <a:srgbClr val="E3DCCF"/>
      </a:lt2>
      <a:accent1>
        <a:srgbClr val="6F6F74"/>
      </a:accent1>
      <a:accent2>
        <a:srgbClr val="A7B789"/>
      </a:accent2>
      <a:accent3>
        <a:srgbClr val="BEAE98"/>
      </a:accent3>
      <a:accent4>
        <a:srgbClr val="92A9B9"/>
      </a:accent4>
      <a:accent5>
        <a:srgbClr val="9C8265"/>
      </a:accent5>
      <a:accent6>
        <a:srgbClr val="8D6974"/>
      </a:accent6>
      <a:hlink>
        <a:srgbClr val="67AABF"/>
      </a:hlink>
      <a:folHlink>
        <a:srgbClr val="B1B5A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wrap="square" lIns="91440" tIns="45720" rIns="91440" bIns="45720" rtlCol="0" anchor="b">
        <a:spAutoFit/>
      </a:bodyPr>
      <a:lstStyle>
        <a:defPPr>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1_Office 主题">
  <a:themeElements>
    <a:clrScheme name="BlackTie">
      <a:dk1>
        <a:srgbClr val="000000"/>
      </a:dk1>
      <a:lt1>
        <a:srgbClr val="FFFFFF"/>
      </a:lt1>
      <a:dk2>
        <a:srgbClr val="46464A"/>
      </a:dk2>
      <a:lt2>
        <a:srgbClr val="E3DCCF"/>
      </a:lt2>
      <a:accent1>
        <a:srgbClr val="6F6F74"/>
      </a:accent1>
      <a:accent2>
        <a:srgbClr val="A7B789"/>
      </a:accent2>
      <a:accent3>
        <a:srgbClr val="BEAE98"/>
      </a:accent3>
      <a:accent4>
        <a:srgbClr val="92A9B9"/>
      </a:accent4>
      <a:accent5>
        <a:srgbClr val="9C8265"/>
      </a:accent5>
      <a:accent6>
        <a:srgbClr val="8D6974"/>
      </a:accent6>
      <a:hlink>
        <a:srgbClr val="67AABF"/>
      </a:hlink>
      <a:folHlink>
        <a:srgbClr val="B1B5A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wrap="square" lIns="91440" tIns="45720" rIns="91440" bIns="45720" rtlCol="0" anchor="b">
        <a:spAutoFit/>
      </a:bodyPr>
      <a:lstStyle>
        <a:defPPr>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58</TotalTime>
  <Words>759</Words>
  <Application>Microsoft Office PowerPoint</Application>
  <PresentationFormat>全屏显示(16:9)</PresentationFormat>
  <Paragraphs>77</Paragraphs>
  <Slides>10</Slides>
  <Notes>1</Notes>
  <HiddenSlides>0</HiddenSlides>
  <MMClips>0</MMClips>
  <ScaleCrop>false</ScaleCrop>
  <HeadingPairs>
    <vt:vector size="8" baseType="variant">
      <vt:variant>
        <vt:lpstr>已用的字体</vt:lpstr>
      </vt:variant>
      <vt:variant>
        <vt:i4>5</vt:i4>
      </vt:variant>
      <vt:variant>
        <vt:lpstr>主题</vt:lpstr>
      </vt:variant>
      <vt:variant>
        <vt:i4>2</vt:i4>
      </vt:variant>
      <vt:variant>
        <vt:lpstr>嵌入 OLE 服务器</vt:lpstr>
      </vt:variant>
      <vt:variant>
        <vt:i4>1</vt:i4>
      </vt:variant>
      <vt:variant>
        <vt:lpstr>幻灯片标题</vt:lpstr>
      </vt:variant>
      <vt:variant>
        <vt:i4>10</vt:i4>
      </vt:variant>
    </vt:vector>
  </HeadingPairs>
  <TitlesOfParts>
    <vt:vector size="18" baseType="lpstr">
      <vt:lpstr>Times New Roman</vt:lpstr>
      <vt:lpstr>微软雅黑</vt:lpstr>
      <vt:lpstr>Arial</vt:lpstr>
      <vt:lpstr>Calibri</vt:lpstr>
      <vt:lpstr>Cambria Math</vt:lpstr>
      <vt:lpstr>19_Office 主题</vt:lpstr>
      <vt:lpstr>21_Office 主题</vt:lpstr>
      <vt:lpstr>Equation.DSMT4</vt:lpstr>
      <vt:lpstr>JVET-AF0089 AhG10: Lagrange multiplier and  QP adaptation at CTU-level for VVC</vt:lpstr>
      <vt:lpstr>Introduction</vt:lpstr>
      <vt:lpstr>CTU-level Lagrange multiplier and QP </vt:lpstr>
      <vt:lpstr>CTU-level Lagrange multiplier and QP </vt:lpstr>
      <vt:lpstr>Distortion Propagation Factor (DPF)</vt:lpstr>
      <vt:lpstr>Distortion Propagation Factor (DPF)</vt:lpstr>
      <vt:lpstr>Distortion Propagation Factor (DPF)</vt:lpstr>
      <vt:lpstr>Result</vt:lpstr>
      <vt:lpstr>Conclusion</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俊杰 陈</cp:lastModifiedBy>
  <cp:revision>1990</cp:revision>
  <dcterms:created xsi:type="dcterms:W3CDTF">2013-11-27T02:16:00Z</dcterms:created>
  <dcterms:modified xsi:type="dcterms:W3CDTF">2023-10-09T10:34:10Z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2052-12.1.0.15712</vt:lpwstr>
  </property>
  <property fmtid="{D5CDD505-2E9C-101B-9397-08002B2CF9AE}" pid="3" name="ICV">
    <vt:lpwstr>30A1DD924E464DEC9969C95B56E33FB0_13</vt:lpwstr>
  </property>
</Properties>
</file>