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sldIdLst>
    <p:sldId id="259" r:id="rId3"/>
    <p:sldId id="262" r:id="rId4"/>
    <p:sldId id="263" r:id="rId5"/>
    <p:sldId id="383" r:id="rId6"/>
    <p:sldId id="382" r:id="rId7"/>
    <p:sldId id="26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01BA122-094D-420B-8787-0FC10D5A05E1}">
          <p14:sldIdLst>
            <p14:sldId id="259"/>
            <p14:sldId id="262"/>
            <p14:sldId id="263"/>
            <p14:sldId id="383"/>
            <p14:sldId id="38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2" autoAdjust="0"/>
    <p:restoredTop sz="94679"/>
  </p:normalViewPr>
  <p:slideViewPr>
    <p:cSldViewPr snapToGrid="0">
      <p:cViewPr varScale="1">
        <p:scale>
          <a:sx n="82" d="100"/>
          <a:sy n="82" d="100"/>
        </p:scale>
        <p:origin x="3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5761" y="165657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8301" y="2577930"/>
            <a:ext cx="2201333" cy="469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25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2023/10/14</a:t>
            </a:fld>
            <a:endParaRPr kumimoji="0" lang="zh-CN" altLang="en-US" sz="25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8301" y="25449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19100" y="3178175"/>
            <a:ext cx="1371600" cy="18256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019300" y="3178175"/>
            <a:ext cx="2057400" cy="182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305300" y="3178175"/>
            <a:ext cx="1371600" cy="18256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sldNum="0" hdr="0" ftr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9000" y="1866265"/>
            <a:ext cx="10454005" cy="1590675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altLang="zh-CN" sz="2800" dirty="0"/>
              <a:t>Non-EE2: </a:t>
            </a:r>
            <a:r>
              <a:rPr lang="fr-FR" altLang="zh-CN" sz="2800" dirty="0"/>
              <a:t>Update on IBC-LIC Model Merge mode</a:t>
            </a:r>
            <a:br>
              <a:rPr lang="en-US" altLang="zh-CN" sz="2800" dirty="0"/>
            </a:br>
            <a:r>
              <a:rPr lang="en-US" altLang="zh-CN" sz="2800" dirty="0"/>
              <a:t>JVET-AF0084</a:t>
            </a:r>
            <a:br>
              <a:rPr lang="en-US" altLang="zh-CN" sz="2800" dirty="0"/>
            </a:br>
            <a:endParaRPr lang="en-US" altLang="zh-CN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89000" y="3379470"/>
            <a:ext cx="10082530" cy="957580"/>
          </a:xfrm>
        </p:spPr>
        <p:txBody>
          <a:bodyPr>
            <a:normAutofit/>
          </a:bodyPr>
          <a:lstStyle/>
          <a:p>
            <a:pPr marL="0" marR="0" algn="just" defTabSz="-635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Lai Zhang, </a:t>
            </a:r>
            <a:r>
              <a:rPr 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Yue Yu, </a:t>
            </a:r>
            <a:r>
              <a:rPr lang="en-CA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Haoping</a:t>
            </a:r>
            <a:r>
              <a:rPr 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Yu, Dong Wang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Introduction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16584" y="916854"/>
            <a:ext cx="10963910" cy="1440001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CA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IBC-LIC is an adopted tool in the current ECM. </a:t>
            </a: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compensates the local illumination variation within a picture between the CU coded with IBC and its prediction block with a linear equation α*p[x]+β. The parameters of the linear equation are derived over a template.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8B80E00-8AA4-4DCE-9DD4-8751819D6F0A}"/>
              </a:ext>
            </a:extLst>
          </p:cNvPr>
          <p:cNvSpPr>
            <a:spLocks noChangeAspect="1"/>
          </p:cNvSpPr>
          <p:nvPr/>
        </p:nvSpPr>
        <p:spPr>
          <a:xfrm>
            <a:off x="3335520" y="2734643"/>
            <a:ext cx="1213627" cy="1214612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Current block</a:t>
            </a:r>
            <a:endParaRPr lang="zh-CN" altLang="en-US" sz="1400" dirty="0">
              <a:sym typeface="Helvetica Neue Medium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843686A-0918-4503-9DED-9845D2A4D3BD}"/>
              </a:ext>
            </a:extLst>
          </p:cNvPr>
          <p:cNvSpPr>
            <a:spLocks noChangeAspect="1"/>
          </p:cNvSpPr>
          <p:nvPr/>
        </p:nvSpPr>
        <p:spPr>
          <a:xfrm>
            <a:off x="3032818" y="2735628"/>
            <a:ext cx="303407" cy="1213626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endParaRPr lang="zh-CN" altLang="en-US" sz="1100">
              <a:sym typeface="Helvetica Neue Medium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D93EE23-704C-4E42-91D4-2DA0B8A4215B}"/>
              </a:ext>
            </a:extLst>
          </p:cNvPr>
          <p:cNvSpPr>
            <a:spLocks noChangeAspect="1"/>
          </p:cNvSpPr>
          <p:nvPr/>
        </p:nvSpPr>
        <p:spPr>
          <a:xfrm>
            <a:off x="3335519" y="2431235"/>
            <a:ext cx="1213627" cy="303407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template</a:t>
            </a:r>
            <a:endParaRPr lang="zh-CN" altLang="en-US" sz="1400" dirty="0">
              <a:sym typeface="Helvetica Neue Medium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32BBD1C-1835-4636-AACC-FB9558932AB2}"/>
              </a:ext>
            </a:extLst>
          </p:cNvPr>
          <p:cNvSpPr/>
          <p:nvPr/>
        </p:nvSpPr>
        <p:spPr>
          <a:xfrm>
            <a:off x="614045" y="4406699"/>
            <a:ext cx="109639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IBC-LIC model merge mode is a method proposed in JVET-AE0073. It is proposed to inherit IBC-LIC model parameters from previously coded blocks, update the β parameter of the selected model, and then apply it to the reference block.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performance of the original method proposed in JVET-AE0073 overlaps with the IBC-LIC multi-modes method.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this proposal, some modification are introduced to improve the performance of this method.</a:t>
            </a:r>
            <a:endParaRPr lang="en-US" altLang="zh-CN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0D837DC-8448-4CC9-99CD-56F803BC4663}"/>
              </a:ext>
            </a:extLst>
          </p:cNvPr>
          <p:cNvSpPr>
            <a:spLocks noChangeAspect="1"/>
          </p:cNvSpPr>
          <p:nvPr/>
        </p:nvSpPr>
        <p:spPr>
          <a:xfrm>
            <a:off x="5938103" y="2735628"/>
            <a:ext cx="1213627" cy="1213626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Reference block</a:t>
            </a:r>
            <a:endParaRPr lang="zh-CN" altLang="en-US" sz="1400" dirty="0">
              <a:sym typeface="Helvetica Neue Medium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7B9F2A1-89FA-4FBF-8366-57DD66CABF0D}"/>
              </a:ext>
            </a:extLst>
          </p:cNvPr>
          <p:cNvSpPr>
            <a:spLocks noChangeAspect="1"/>
          </p:cNvSpPr>
          <p:nvPr/>
        </p:nvSpPr>
        <p:spPr>
          <a:xfrm>
            <a:off x="5635401" y="2735628"/>
            <a:ext cx="303407" cy="1213626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endParaRPr lang="zh-CN" altLang="en-US" sz="1100">
              <a:sym typeface="Helvetica Neue Medium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B30BD2E-A339-4250-87C4-2B8D709083B6}"/>
              </a:ext>
            </a:extLst>
          </p:cNvPr>
          <p:cNvSpPr>
            <a:spLocks noChangeAspect="1"/>
          </p:cNvSpPr>
          <p:nvPr/>
        </p:nvSpPr>
        <p:spPr>
          <a:xfrm>
            <a:off x="5938102" y="2431235"/>
            <a:ext cx="1213627" cy="303407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template</a:t>
            </a:r>
            <a:endParaRPr lang="zh-CN" altLang="en-US" sz="1400" dirty="0">
              <a:sym typeface="Helvetica Neue Medium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FB927ED-703E-4DCF-A5EF-013E679A513D}"/>
              </a:ext>
            </a:extLst>
          </p:cNvPr>
          <p:cNvCxnSpPr/>
          <p:nvPr/>
        </p:nvCxnSpPr>
        <p:spPr>
          <a:xfrm>
            <a:off x="7425291" y="2575958"/>
            <a:ext cx="661480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627D1BC8-55E1-4A46-AAD1-F9C72BF122B6}"/>
              </a:ext>
            </a:extLst>
          </p:cNvPr>
          <p:cNvSpPr/>
          <p:nvPr/>
        </p:nvSpPr>
        <p:spPr>
          <a:xfrm>
            <a:off x="8360333" y="2417387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(α,  β)</a:t>
            </a:r>
            <a:endParaRPr lang="zh-CN" altLang="en-US" sz="2400" b="1" dirty="0"/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AC958C32-AE31-46B6-8C6C-FFEC67FEA5E0}"/>
              </a:ext>
            </a:extLst>
          </p:cNvPr>
          <p:cNvCxnSpPr/>
          <p:nvPr/>
        </p:nvCxnSpPr>
        <p:spPr>
          <a:xfrm>
            <a:off x="4876694" y="2575958"/>
            <a:ext cx="661480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88253" y="311441"/>
            <a:ext cx="11420888" cy="536842"/>
          </a:xfrm>
        </p:spPr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Proposed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2859" y="813699"/>
            <a:ext cx="10916087" cy="61126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With the proposed method, an IBC-LIC model (including IBC-LIC multi-model) can be obtained as follows: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E43461-D397-4D6A-A36F-78C221EE6CEA}"/>
              </a:ext>
            </a:extLst>
          </p:cNvPr>
          <p:cNvSpPr/>
          <p:nvPr/>
        </p:nvSpPr>
        <p:spPr>
          <a:xfrm>
            <a:off x="1012706" y="1346868"/>
            <a:ext cx="8265268" cy="1744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Construct a model candidate list (size of 12), consisting of model parameters from:</a:t>
            </a:r>
          </a:p>
          <a:p>
            <a:pPr marL="857250" lvl="1" indent="-400050" algn="just" hangingPunct="0">
              <a:spcBef>
                <a:spcPts val="680"/>
              </a:spcBef>
              <a:buFont typeface="+mj-lt"/>
              <a:buAutoNum type="romanU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spatial adjacent and non-adjacent neighbors</a:t>
            </a:r>
          </a:p>
          <a:p>
            <a:pPr marL="857250" lvl="1" indent="-400050" algn="just" hangingPunct="0">
              <a:spcBef>
                <a:spcPts val="680"/>
              </a:spcBef>
              <a:buFont typeface="+mj-lt"/>
              <a:buAutoNum type="romanU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history candidates</a:t>
            </a:r>
          </a:p>
          <a:p>
            <a:pPr marL="857250" lvl="1" indent="-400050" algn="just" hangingPunct="0">
              <a:spcBef>
                <a:spcPts val="680"/>
              </a:spcBef>
              <a:buFont typeface="+mj-lt"/>
              <a:buAutoNum type="romanU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default models</a:t>
            </a: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Select a model from the candidate list and signal its index in the bitstream.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04E0F8D9-F884-46D4-B956-33CFB26AF071}"/>
              </a:ext>
            </a:extLst>
          </p:cNvPr>
          <p:cNvSpPr txBox="1">
            <a:spLocks/>
          </p:cNvSpPr>
          <p:nvPr/>
        </p:nvSpPr>
        <p:spPr>
          <a:xfrm>
            <a:off x="382859" y="3250872"/>
            <a:ext cx="11312335" cy="1441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635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2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952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1270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1587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1905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2222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2540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2857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selected model is applied to a reference template during: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IBC merge list reordering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BVD prediction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64517F8-D592-417B-B057-F7F94E311ACA}"/>
              </a:ext>
            </a:extLst>
          </p:cNvPr>
          <p:cNvGrpSpPr/>
          <p:nvPr/>
        </p:nvGrpSpPr>
        <p:grpSpPr>
          <a:xfrm>
            <a:off x="9512608" y="1498482"/>
            <a:ext cx="2121921" cy="2473055"/>
            <a:chOff x="9169189" y="1492455"/>
            <a:chExt cx="1818919" cy="219228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DC291AC-3D53-411F-AAEE-34E514762A9C}"/>
                </a:ext>
              </a:extLst>
            </p:cNvPr>
            <p:cNvSpPr>
              <a:spLocks/>
            </p:cNvSpPr>
            <p:nvPr/>
          </p:nvSpPr>
          <p:spPr>
            <a:xfrm>
              <a:off x="9471075" y="1789987"/>
              <a:ext cx="1213627" cy="1214613"/>
            </a:xfrm>
            <a:prstGeom prst="rect">
              <a:avLst/>
            </a:prstGeom>
            <a:noFill/>
            <a:ln w="19050" cap="flat">
              <a:solidFill>
                <a:schemeClr val="tx1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25500" hangingPunct="0"/>
              <a:r>
                <a:rPr lang="en-US" altLang="zh-CN" sz="1400" dirty="0">
                  <a:sym typeface="Helvetica Neue Medium"/>
                </a:rPr>
                <a:t>Current block</a:t>
              </a:r>
              <a:endParaRPr lang="zh-CN" altLang="en-US" sz="1400" dirty="0">
                <a:sym typeface="Helvetica Neue Medium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92273B4-B242-4DDD-8888-D3C1C5CAD627}"/>
                </a:ext>
              </a:extLst>
            </p:cNvPr>
            <p:cNvSpPr>
              <a:spLocks/>
            </p:cNvSpPr>
            <p:nvPr/>
          </p:nvSpPr>
          <p:spPr>
            <a:xfrm>
              <a:off x="10381294" y="1496207"/>
              <a:ext cx="303407" cy="293781"/>
            </a:xfrm>
            <a:prstGeom prst="rect">
              <a:avLst/>
            </a:prstGeom>
            <a:noFill/>
            <a:ln w="19050" cap="flat">
              <a:solidFill>
                <a:schemeClr val="tx1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25500" hangingPunct="0"/>
              <a:r>
                <a:rPr lang="en-US" altLang="zh-CN" sz="1400" dirty="0">
                  <a:sym typeface="Helvetica Neue Medium"/>
                </a:rPr>
                <a:t>B1</a:t>
              </a:r>
              <a:endParaRPr lang="zh-CN" altLang="en-US" sz="1400" dirty="0">
                <a:sym typeface="Helvetica Neue Medium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DCD1DCA-2FCC-4AB3-80EB-9B285DC73295}"/>
                </a:ext>
              </a:extLst>
            </p:cNvPr>
            <p:cNvSpPr>
              <a:spLocks/>
            </p:cNvSpPr>
            <p:nvPr/>
          </p:nvSpPr>
          <p:spPr>
            <a:xfrm>
              <a:off x="10684701" y="1496207"/>
              <a:ext cx="303407" cy="293781"/>
            </a:xfrm>
            <a:prstGeom prst="rect">
              <a:avLst/>
            </a:prstGeom>
            <a:noFill/>
            <a:ln w="19050" cap="flat">
              <a:solidFill>
                <a:schemeClr val="tx1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25500" hangingPunct="0"/>
              <a:r>
                <a:rPr lang="en-US" altLang="zh-CN" sz="1400" dirty="0">
                  <a:sym typeface="Helvetica Neue Medium"/>
                </a:rPr>
                <a:t>B0</a:t>
              </a:r>
              <a:endParaRPr lang="zh-CN" altLang="en-US" sz="1400" dirty="0">
                <a:sym typeface="Helvetica Neue Medium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3A5A08D-DE76-440C-BD2B-86C1332DA7BE}"/>
                </a:ext>
              </a:extLst>
            </p:cNvPr>
            <p:cNvSpPr>
              <a:spLocks/>
            </p:cNvSpPr>
            <p:nvPr/>
          </p:nvSpPr>
          <p:spPr>
            <a:xfrm>
              <a:off x="9169190" y="2710819"/>
              <a:ext cx="303407" cy="293781"/>
            </a:xfrm>
            <a:prstGeom prst="rect">
              <a:avLst/>
            </a:prstGeom>
            <a:noFill/>
            <a:ln w="19050" cap="flat">
              <a:solidFill>
                <a:schemeClr val="tx1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25500" hangingPunct="0"/>
              <a:r>
                <a:rPr lang="en-US" altLang="zh-CN" sz="1400" dirty="0">
                  <a:sym typeface="Helvetica Neue Medium"/>
                </a:rPr>
                <a:t>A1</a:t>
              </a:r>
              <a:endParaRPr lang="zh-CN" altLang="en-US" sz="1400" dirty="0">
                <a:sym typeface="Helvetica Neue Medium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D7509F6-78C8-4BC8-9304-03E27856E703}"/>
                </a:ext>
              </a:extLst>
            </p:cNvPr>
            <p:cNvSpPr>
              <a:spLocks/>
            </p:cNvSpPr>
            <p:nvPr/>
          </p:nvSpPr>
          <p:spPr>
            <a:xfrm>
              <a:off x="9169190" y="3004600"/>
              <a:ext cx="303407" cy="293781"/>
            </a:xfrm>
            <a:prstGeom prst="rect">
              <a:avLst/>
            </a:prstGeom>
            <a:noFill/>
            <a:ln w="19050" cap="flat">
              <a:solidFill>
                <a:schemeClr val="tx1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25500" hangingPunct="0"/>
              <a:r>
                <a:rPr lang="en-US" altLang="zh-CN" sz="1400" dirty="0">
                  <a:sym typeface="Helvetica Neue Medium"/>
                </a:rPr>
                <a:t>A0</a:t>
              </a:r>
              <a:endParaRPr lang="zh-CN" altLang="en-US" sz="1400" dirty="0">
                <a:sym typeface="Helvetica Neue Medium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71AEA23-7B24-4EE8-858B-AE8BF69B3C65}"/>
                </a:ext>
              </a:extLst>
            </p:cNvPr>
            <p:cNvSpPr>
              <a:spLocks/>
            </p:cNvSpPr>
            <p:nvPr/>
          </p:nvSpPr>
          <p:spPr>
            <a:xfrm>
              <a:off x="9169189" y="1492455"/>
              <a:ext cx="303407" cy="293781"/>
            </a:xfrm>
            <a:prstGeom prst="rect">
              <a:avLst/>
            </a:prstGeom>
            <a:noFill/>
            <a:ln w="19050" cap="flat">
              <a:solidFill>
                <a:schemeClr val="tx1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25500" hangingPunct="0"/>
              <a:r>
                <a:rPr lang="en-US" altLang="zh-CN" sz="1400" dirty="0">
                  <a:sym typeface="Helvetica Neue Medium"/>
                </a:rPr>
                <a:t>B2</a:t>
              </a:r>
              <a:endParaRPr lang="zh-CN" altLang="en-US" sz="1400" dirty="0">
                <a:sym typeface="Helvetica Neue Medium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06601C7-726A-41F9-BF06-BC4E87B00633}"/>
                </a:ext>
              </a:extLst>
            </p:cNvPr>
            <p:cNvSpPr txBox="1"/>
            <p:nvPr/>
          </p:nvSpPr>
          <p:spPr>
            <a:xfrm>
              <a:off x="9186506" y="3416739"/>
              <a:ext cx="1594035" cy="268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Helvetica Neue"/>
                </a:rPr>
                <a:t>Fig.1</a:t>
              </a:r>
              <a:r>
                <a:rPr kumimoji="0" lang="en-US" altLang="zh-CN" sz="1400" b="0" i="0" u="none" strike="noStrike" cap="none" spc="0" normalizeH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Helvetica Neue"/>
                </a:rPr>
                <a:t> adjacent neighbors </a:t>
              </a:r>
              <a:endPara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6E997B9-AC39-4882-807C-A018A316FFD5}"/>
              </a:ext>
            </a:extLst>
          </p:cNvPr>
          <p:cNvSpPr/>
          <p:nvPr/>
        </p:nvSpPr>
        <p:spPr>
          <a:xfrm>
            <a:off x="382859" y="4650827"/>
            <a:ext cx="11312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kern="0" dirty="0">
                <a:latin typeface="Times New Roman" panose="02020603050405020304" pitchFamily="18" charset="0"/>
                <a:ea typeface="OPPOSans M" panose="00020600040101010101" charset="-122"/>
                <a:cs typeface="Times New Roman" panose="02020603050405020304" pitchFamily="18" charset="0"/>
                <a:sym typeface="OPPOSans M" panose="00020600040101010101" charset="-122"/>
              </a:rPr>
              <a:t>In the IBC-merge mode, the proposed mode is enable only when there is an adjacent block that is coded as IBC-LIC or the proposed mode, and the merge list is sorted in reference to the inherited IBC LIC flags.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3896D1C-8B47-4274-8D58-5945CDF3F901}"/>
              </a:ext>
            </a:extLst>
          </p:cNvPr>
          <p:cNvSpPr/>
          <p:nvPr/>
        </p:nvSpPr>
        <p:spPr>
          <a:xfrm>
            <a:off x="382859" y="5560605"/>
            <a:ext cx="11251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kern="0" dirty="0">
                <a:latin typeface="Times New Roman" panose="02020603050405020304" pitchFamily="18" charset="0"/>
                <a:ea typeface="OPPOSans M" panose="00020600040101010101" charset="-122"/>
                <a:cs typeface="Times New Roman" panose="02020603050405020304" pitchFamily="18" charset="0"/>
                <a:sym typeface="OPPOSans M" panose="00020600040101010101" charset="-122"/>
              </a:rPr>
              <a:t>A mode flag and an index are signaled in the IBC-AMVP / IBC-merge mode.</a:t>
            </a:r>
            <a:endParaRPr lang="zh-CN" altLang="en-US" kern="0" dirty="0">
              <a:latin typeface="Times New Roman" panose="02020603050405020304" pitchFamily="18" charset="0"/>
              <a:ea typeface="OPPOSans M" panose="00020600040101010101" charset="-122"/>
              <a:cs typeface="Times New Roman" panose="02020603050405020304" pitchFamily="18" charset="0"/>
              <a:sym typeface="OPPOSans M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924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Simulation results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42CCABB-8C0D-46FE-8394-CB4C31BD64A2}"/>
              </a:ext>
            </a:extLst>
          </p:cNvPr>
          <p:cNvSpPr/>
          <p:nvPr/>
        </p:nvSpPr>
        <p:spPr>
          <a:xfrm>
            <a:off x="942101" y="1075066"/>
            <a:ext cx="5660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proposed method is implemented on top of ECM-10.0.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35BE4D36-3E44-4CD4-BC2A-EB476779DA3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75090865"/>
              </p:ext>
            </p:extLst>
          </p:nvPr>
        </p:nvGraphicFramePr>
        <p:xfrm>
          <a:off x="3055945" y="1928505"/>
          <a:ext cx="5754789" cy="1358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9131">
                  <a:extLst>
                    <a:ext uri="{9D8B030D-6E8A-4147-A177-3AD203B41FA5}">
                      <a16:colId xmlns:a16="http://schemas.microsoft.com/office/drawing/2014/main" val="1025608574"/>
                    </a:ext>
                  </a:extLst>
                </a:gridCol>
                <a:gridCol w="1035138">
                  <a:extLst>
                    <a:ext uri="{9D8B030D-6E8A-4147-A177-3AD203B41FA5}">
                      <a16:colId xmlns:a16="http://schemas.microsoft.com/office/drawing/2014/main" val="3439843852"/>
                    </a:ext>
                  </a:extLst>
                </a:gridCol>
                <a:gridCol w="1035138">
                  <a:extLst>
                    <a:ext uri="{9D8B030D-6E8A-4147-A177-3AD203B41FA5}">
                      <a16:colId xmlns:a16="http://schemas.microsoft.com/office/drawing/2014/main" val="1945937717"/>
                    </a:ext>
                  </a:extLst>
                </a:gridCol>
                <a:gridCol w="1035138">
                  <a:extLst>
                    <a:ext uri="{9D8B030D-6E8A-4147-A177-3AD203B41FA5}">
                      <a16:colId xmlns:a16="http://schemas.microsoft.com/office/drawing/2014/main" val="1340803105"/>
                    </a:ext>
                  </a:extLst>
                </a:gridCol>
                <a:gridCol w="845122">
                  <a:extLst>
                    <a:ext uri="{9D8B030D-6E8A-4147-A177-3AD203B41FA5}">
                      <a16:colId xmlns:a16="http://schemas.microsoft.com/office/drawing/2014/main" val="524074516"/>
                    </a:ext>
                  </a:extLst>
                </a:gridCol>
                <a:gridCol w="845122">
                  <a:extLst>
                    <a:ext uri="{9D8B030D-6E8A-4147-A177-3AD203B41FA5}">
                      <a16:colId xmlns:a16="http://schemas.microsoft.com/office/drawing/2014/main" val="767437987"/>
                    </a:ext>
                  </a:extLst>
                </a:gridCol>
              </a:tblGrid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 10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701190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ECM-10.0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844554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8116118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-0.47%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-0.36%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101.0%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9040491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TGM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100.4%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102.6%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1652938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BFF32F64-EA86-44B1-9FC9-14BBA77CFE0F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7073300"/>
              </p:ext>
            </p:extLst>
          </p:nvPr>
        </p:nvGraphicFramePr>
        <p:xfrm>
          <a:off x="3055945" y="3770837"/>
          <a:ext cx="5754786" cy="1358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9131">
                  <a:extLst>
                    <a:ext uri="{9D8B030D-6E8A-4147-A177-3AD203B41FA5}">
                      <a16:colId xmlns:a16="http://schemas.microsoft.com/office/drawing/2014/main" val="1123648332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332491354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1329913419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699179373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728253352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2386171178"/>
                    </a:ext>
                  </a:extLst>
                </a:gridCol>
              </a:tblGrid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531695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ECM-10.0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791473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5533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-0.30%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-0.29%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-0.23%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100.5%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100.0%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82358595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TGM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-0.07%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-0.13%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-0.10%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100.4%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101.8%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7952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322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13" y="733338"/>
            <a:ext cx="11420888" cy="676067"/>
          </a:xfrm>
        </p:spPr>
        <p:txBody>
          <a:bodyPr>
            <a:no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sz="3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8253" y="1366887"/>
            <a:ext cx="11003647" cy="475777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IBC-LIC model merge mode can improve the coding efficiency of ECM with minor complexity increases. It is recommended to further study this method in EE2.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zh-CN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CA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cross-checking!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437</Words>
  <Application>Microsoft Office PowerPoint</Application>
  <PresentationFormat>宽屏</PresentationFormat>
  <Paragraphs>75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宋体</vt:lpstr>
      <vt:lpstr>Arial</vt:lpstr>
      <vt:lpstr>Helvetica</vt:lpstr>
      <vt:lpstr>Times New Roman</vt:lpstr>
      <vt:lpstr>White 白底</vt:lpstr>
      <vt:lpstr>Black 黑底</vt:lpstr>
      <vt:lpstr>Non-EE2: Update on IBC-LIC Model Merge mode JVET-AF0084 </vt:lpstr>
      <vt:lpstr>Introduction</vt:lpstr>
      <vt:lpstr>Proposed</vt:lpstr>
      <vt:lpstr>Simulation 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Intra Template-Matching Prediction Fusion JVET-AC0069 </dc:title>
  <dc:creator>张莱(Lai Zhang)</dc:creator>
  <cp:lastModifiedBy>张莱(Lai Zhang)</cp:lastModifiedBy>
  <cp:revision>118</cp:revision>
  <dcterms:created xsi:type="dcterms:W3CDTF">2015-05-05T08:02:00Z</dcterms:created>
  <dcterms:modified xsi:type="dcterms:W3CDTF">2023-10-14T09:33:53Z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