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  <p:sldMasterId id="2147483656" r:id="rId5"/>
  </p:sldMasterIdLst>
  <p:notesMasterIdLst>
    <p:notesMasterId r:id="rId10"/>
  </p:notesMasterIdLst>
  <p:handoutMasterIdLst>
    <p:handoutMasterId r:id="rId13"/>
  </p:handoutMasterIdLst>
  <p:sldIdLst>
    <p:sldId id="262" r:id="rId6"/>
    <p:sldId id="273" r:id="rId7"/>
    <p:sldId id="274" r:id="rId8"/>
    <p:sldId id="275" r:id="rId9"/>
    <p:sldId id="277" r:id="rId11"/>
    <p:sldId id="261" r:id="rId12"/>
  </p:sldIdLst>
  <p:sldSz cx="9144000" cy="6858000" type="screen4x3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CD"/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709" y="-39"/>
      </p:cViewPr>
      <p:guideLst>
        <p:guide orient="horz" pos="2206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DBB1F30-D4F2-4E95-8CC5-2961C493C95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25176F1-1209-4F30-8B48-CB87B069301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336550" y="2820988"/>
            <a:ext cx="4478338" cy="1343025"/>
          </a:xfrm>
          <a:prstGeom prst="rect">
            <a:avLst/>
          </a:prstGeom>
        </p:spPr>
        <p:txBody>
          <a:bodyPr/>
          <a:lstStyle/>
          <a:p>
            <a:pPr marL="0" lvl="0" indent="0" eaLnBrk="1" hangingPunct="1"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rgbClr val="FFFFFF"/>
                </a:solidFill>
                <a:latin typeface="微软雅黑" panose="020B0503020204020204" charset="-122"/>
              </a:rPr>
              <a:t>单击此处编辑母版文本样式</a:t>
            </a:r>
            <a:endParaRPr lang="zh-CN" altLang="en-US" sz="1400" smtClean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" name="Subtitle 1"/>
          <p:cNvSpPr>
            <a:spLocks noGrp="1"/>
          </p:cNvSpPr>
          <p:nvPr userDrawn="1">
            <p:ph type="subTitle" idx="9"/>
          </p:nvPr>
        </p:nvSpPr>
        <p:spPr>
          <a:xfrm>
            <a:off x="336550" y="1147763"/>
            <a:ext cx="6400800" cy="749300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smtClean="0">
                <a:solidFill>
                  <a:srgbClr val="8CC63E"/>
                </a:solidFill>
              </a:rPr>
              <a:t>单击此处编辑母版副标题样式</a:t>
            </a:r>
            <a:endParaRPr lang="en-US" altLang="zh-CN" dirty="0" smtClean="0">
              <a:solidFill>
                <a:srgbClr val="8CC63E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 userDrawn="1">
            <p:ph type="ctrTitle" idx="19"/>
          </p:nvPr>
        </p:nvSpPr>
        <p:spPr>
          <a:xfrm>
            <a:off x="336550" y="542925"/>
            <a:ext cx="6400800" cy="59213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chemeClr val="bg1"/>
                </a:solidFill>
              </a:rPr>
              <a:t>单击此处编辑母版标题样式</a:t>
            </a:r>
            <a:endParaRPr lang="en-US" altLang="zh-CN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430338" y="820271"/>
            <a:ext cx="7419975" cy="597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单击此处编辑母版标题样式</a:t>
            </a:r>
            <a:endParaRPr lang="zh-CN" dirty="0" smtClean="0"/>
          </a:p>
        </p:txBody>
      </p:sp>
      <p:sp>
        <p:nvSpPr>
          <p:cNvPr id="3" name="文本占位符 2"/>
          <p:cNvSpPr>
            <a:spLocks noGrp="1" noChangeArrowheads="1"/>
          </p:cNvSpPr>
          <p:nvPr>
            <p:ph idx="1"/>
          </p:nvPr>
        </p:nvSpPr>
        <p:spPr bwMode="auto">
          <a:xfrm>
            <a:off x="1452563" y="1600200"/>
            <a:ext cx="7397750" cy="4252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lvl2pPr>
            <a:lvl3pPr marL="11430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lvl3pPr>
            <a:lvl4pPr marL="16002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lvl4pPr>
            <a:lvl5pPr marL="20574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/>
            </a:lvl5pPr>
          </a:lstStyle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单击此处编辑母版文本样式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742950" marR="0" lvl="1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二级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  <a:p>
            <a:pPr marL="1143000" marR="0" lvl="2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三级</a:t>
            </a: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  <a:p>
            <a:pPr marL="1600200" marR="0" lvl="3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四级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  <a:p>
            <a:pPr marL="2057400" marR="0" lvl="4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五级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775012"/>
            <a:ext cx="8516938" cy="4424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600200"/>
            <a:ext cx="4168775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600200"/>
            <a:ext cx="4170363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455613"/>
            <a:ext cx="8516938" cy="962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600200"/>
            <a:ext cx="4925919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59506" y="1600200"/>
            <a:ext cx="3390807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1112838" y="2003425"/>
            <a:ext cx="4843462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谢谢</a:t>
            </a:r>
            <a:r>
              <a:rPr lang="en-US" altLang="zh-CN" dirty="0" smtClean="0"/>
              <a:t>!</a:t>
            </a:r>
            <a:endParaRPr lang="zh-CN" altLang="zh-CN" dirty="0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4.jpeg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Size：32-24-pt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5938838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5559425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485140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grpSp>
        <p:nvGrpSpPr>
          <p:cNvPr id="1030" name="组 5"/>
          <p:cNvGrpSpPr/>
          <p:nvPr/>
        </p:nvGrpSpPr>
        <p:grpSpPr bwMode="auto">
          <a:xfrm>
            <a:off x="9364663" y="5135563"/>
            <a:ext cx="1392237" cy="1317625"/>
            <a:chOff x="0" y="0"/>
            <a:chExt cx="1392554" cy="989008"/>
          </a:xfrm>
        </p:grpSpPr>
        <p:grpSp>
          <p:nvGrpSpPr>
            <p:cNvPr id="103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7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354138"/>
            <a:ext cx="9144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4503738"/>
            <a:ext cx="9144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pic>
        <p:nvPicPr>
          <p:cNvPr id="2" name="图片 1" descr="ZTE_logo_CN含色值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3745" y="303530"/>
            <a:ext cx="1878330" cy="7131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Size：24-pt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12" name="组 5"/>
          <p:cNvGrpSpPr/>
          <p:nvPr/>
        </p:nvGrpSpPr>
        <p:grpSpPr bwMode="auto">
          <a:xfrm>
            <a:off x="9364663" y="5135563"/>
            <a:ext cx="1392237" cy="1317625"/>
            <a:chOff x="0" y="0"/>
            <a:chExt cx="1392554" cy="989008"/>
          </a:xfrm>
        </p:grpSpPr>
        <p:grpSp>
          <p:nvGrpSpPr>
            <p:cNvPr id="13" name="组 6"/>
            <p:cNvGrpSpPr/>
            <p:nvPr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19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组 9"/>
            <p:cNvGrpSpPr/>
            <p:nvPr/>
          </p:nvGrpSpPr>
          <p:grpSpPr bwMode="auto">
            <a:xfrm>
              <a:off x="0" y="372963"/>
              <a:ext cx="1198835" cy="254997"/>
              <a:chOff x="0" y="-497"/>
              <a:chExt cx="1198835" cy="254997"/>
            </a:xfrm>
          </p:grpSpPr>
          <p:sp>
            <p:nvSpPr>
              <p:cNvPr id="17" name="矩形 14"/>
              <p:cNvSpPr>
                <a:spLocks noChangeArrowheads="1"/>
              </p:cNvSpPr>
              <p:nvPr/>
            </p:nvSpPr>
            <p:spPr bwMode="auto">
              <a:xfrm>
                <a:off x="0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矩形 10"/>
            <p:cNvSpPr>
              <a:spLocks noChangeArrowheads="1"/>
            </p:cNvSpPr>
            <p:nvPr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6" name="文本框 12"/>
            <p:cNvSpPr txBox="1">
              <a:spLocks noChangeArrowheads="1"/>
            </p:cNvSpPr>
            <p:nvPr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TE-PPT-16x9-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763" y="1716088"/>
            <a:ext cx="9144001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16"/>
          <p:cNvSpPr txBox="1">
            <a:spLocks noChangeArrowheads="1"/>
          </p:cNvSpPr>
          <p:nvPr/>
        </p:nvSpPr>
        <p:spPr bwMode="auto">
          <a:xfrm>
            <a:off x="5059363" y="6564313"/>
            <a:ext cx="2190750" cy="169862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  <p:txBody>
          <a:bodyPr lIns="0" tIns="0" rIns="0" bIns="0"/>
          <a:lstStyle/>
          <a:p>
            <a:pPr>
              <a:defRPr/>
            </a:pP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8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Size：24-32pt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Size：18pt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sp>
        <p:nvSpPr>
          <p:cNvPr id="6158" name="Slide Number Placeholder 5"/>
          <p:cNvSpPr>
            <a:spLocks noGrp="1" noChangeArrowheads="1"/>
          </p:cNvSpPr>
          <p:nvPr/>
        </p:nvSpPr>
        <p:spPr bwMode="auto">
          <a:xfrm>
            <a:off x="238125" y="6540500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08058874-FB71-43B4-AABD-6FDF89E2EF74}" type="slidenum">
              <a:rPr lang="en-US" sz="80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159" name="TextBox 18"/>
          <p:cNvSpPr txBox="1">
            <a:spLocks noChangeArrowheads="1"/>
          </p:cNvSpPr>
          <p:nvPr/>
        </p:nvSpPr>
        <p:spPr bwMode="auto">
          <a:xfrm>
            <a:off x="8341995" y="215900"/>
            <a:ext cx="640715" cy="4051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zh-CN" altLang="en-US" sz="1000" b="1" dirty="0" smtClean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秘密</a:t>
            </a:r>
            <a:r>
              <a:rPr lang="en-US" sz="1000" b="1" dirty="0" smtClean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▲</a:t>
            </a:r>
            <a:endParaRPr lang="en-US" sz="1000" b="1" dirty="0">
              <a:solidFill>
                <a:srgbClr val="404040"/>
              </a:solidFill>
              <a:latin typeface="微软雅黑" panose="020B0503020204020204" charset="-122"/>
              <a:ea typeface="Heiti SC Light"/>
              <a:cs typeface="Heiti SC Light"/>
            </a:endParaRPr>
          </a:p>
        </p:txBody>
      </p:sp>
      <p:sp>
        <p:nvSpPr>
          <p:cNvPr id="308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455613"/>
            <a:ext cx="8516938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单击此处编辑母版标题样式</a:t>
            </a:r>
            <a:endParaRPr lang="zh-CN" dirty="0" smtClean="0"/>
          </a:p>
        </p:txBody>
      </p:sp>
      <p:sp>
        <p:nvSpPr>
          <p:cNvPr id="308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600200"/>
            <a:ext cx="8491538" cy="4252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二级</a:t>
            </a:r>
            <a:endParaRPr lang="zh-CN" dirty="0" smtClean="0"/>
          </a:p>
          <a:p>
            <a:pPr lvl="2"/>
            <a:r>
              <a:rPr lang="zh-CN" dirty="0" smtClean="0"/>
              <a:t>三级</a:t>
            </a:r>
            <a:endParaRPr lang="zh-CN" dirty="0" smtClean="0"/>
          </a:p>
          <a:p>
            <a:pPr lvl="3"/>
            <a:r>
              <a:rPr lang="zh-CN" dirty="0" smtClean="0"/>
              <a:t>四级</a:t>
            </a:r>
            <a:endParaRPr lang="zh-CN" dirty="0" smtClean="0"/>
          </a:p>
          <a:p>
            <a:pPr lvl="4"/>
            <a:r>
              <a:rPr lang="zh-CN" dirty="0" smtClean="0"/>
              <a:t>五级</a:t>
            </a:r>
            <a:endParaRPr lang="zh-CN" dirty="0" smtClean="0"/>
          </a:p>
        </p:txBody>
      </p:sp>
      <p:grpSp>
        <p:nvGrpSpPr>
          <p:cNvPr id="18" name="组 5"/>
          <p:cNvGrpSpPr/>
          <p:nvPr/>
        </p:nvGrpSpPr>
        <p:grpSpPr bwMode="auto">
          <a:xfrm>
            <a:off x="9364663" y="5135563"/>
            <a:ext cx="1392237" cy="1317625"/>
            <a:chOff x="0" y="0"/>
            <a:chExt cx="1392554" cy="989008"/>
          </a:xfrm>
        </p:grpSpPr>
        <p:grpSp>
          <p:nvGrpSpPr>
            <p:cNvPr id="19" name="组 6"/>
            <p:cNvGrpSpPr/>
            <p:nvPr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25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" name="组 9"/>
            <p:cNvGrpSpPr/>
            <p:nvPr/>
          </p:nvGrpSpPr>
          <p:grpSpPr bwMode="auto">
            <a:xfrm>
              <a:off x="0" y="372963"/>
              <a:ext cx="1198835" cy="254997"/>
              <a:chOff x="0" y="-497"/>
              <a:chExt cx="1198835" cy="254997"/>
            </a:xfrm>
          </p:grpSpPr>
          <p:sp>
            <p:nvSpPr>
              <p:cNvPr id="23" name="矩形 14"/>
              <p:cNvSpPr>
                <a:spLocks noChangeArrowheads="1"/>
              </p:cNvSpPr>
              <p:nvPr/>
            </p:nvSpPr>
            <p:spPr bwMode="auto">
              <a:xfrm>
                <a:off x="0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矩形 10"/>
            <p:cNvSpPr>
              <a:spLocks noChangeArrowheads="1"/>
            </p:cNvSpPr>
            <p:nvPr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" name="文本框 12"/>
            <p:cNvSpPr txBox="1">
              <a:spLocks noChangeArrowheads="1"/>
            </p:cNvSpPr>
            <p:nvPr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+mn-ea"/>
          <a:ea typeface="+mn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641985" y="2605405"/>
            <a:ext cx="4883150" cy="1343025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 err="1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Menghu</a:t>
            </a:r>
            <a:r>
              <a:rPr lang="en-US" altLang="zh-CN" sz="1400" b="1" dirty="0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 Jia,</a:t>
            </a:r>
            <a:endParaRPr lang="en-US" altLang="zh-CN" sz="1400" b="1" dirty="0"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Ying Gao,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Yaxian Bai,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Shaowei </a:t>
            </a:r>
            <a:r>
              <a:rPr lang="en-US" altLang="zh-CN" sz="1400" b="1" dirty="0" err="1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Xie</a:t>
            </a: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,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Ping Wu, 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Cheng Huang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(ZTE Corporation)</a:t>
            </a:r>
            <a:endParaRPr lang="en-US" altLang="zh-CN" sz="1400" b="1" dirty="0" smtClean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124" name="Title 3"/>
          <p:cNvSpPr>
            <a:spLocks noGrp="1"/>
          </p:cNvSpPr>
          <p:nvPr>
            <p:ph type="ctrTitle" idx="4294967295"/>
          </p:nvPr>
        </p:nvSpPr>
        <p:spPr>
          <a:xfrm>
            <a:off x="349250" y="785495"/>
            <a:ext cx="6400800" cy="59213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altLang="zh-CN" sz="4000" b="1" dirty="0" smtClean="0">
                <a:solidFill>
                  <a:schemeClr val="bg1"/>
                </a:solidFill>
              </a:rPr>
              <a:t>AHG12 : FIBC flag inherits IntraTMP-FLM flag</a:t>
            </a:r>
            <a:endParaRPr lang="en-US" altLang="zh-CN" sz="4000" b="1" dirty="0" smtClean="0">
              <a:solidFill>
                <a:schemeClr val="bg1"/>
              </a:solidFill>
            </a:endParaRPr>
          </a:p>
        </p:txBody>
      </p:sp>
      <p:sp>
        <p:nvSpPr>
          <p:cNvPr id="2" name="Title 3"/>
          <p:cNvSpPr>
            <a:spLocks noGrp="1"/>
          </p:cNvSpPr>
          <p:nvPr/>
        </p:nvSpPr>
        <p:spPr>
          <a:xfrm>
            <a:off x="394970" y="296545"/>
            <a:ext cx="6400800" cy="592138"/>
          </a:xfrm>
          <a:prstGeom prst="rect">
            <a:avLst/>
          </a:prstGeom>
        </p:spPr>
        <p:txBody>
          <a:bodyPr/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</a:rPr>
              <a:t>JVET-AF0072</a:t>
            </a:r>
            <a:endParaRPr lang="en-US" altLang="zh-CN" sz="32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b="1" smtClean="0"/>
              <a:t>Intruduction</a:t>
            </a:r>
            <a:endParaRPr lang="en-US" altLang="zh-CN" sz="2800" b="1" smtClean="0"/>
          </a:p>
        </p:txBody>
      </p:sp>
      <p:sp>
        <p:nvSpPr>
          <p:cNvPr id="3" name="文本框 2"/>
          <p:cNvSpPr txBox="1"/>
          <p:nvPr/>
        </p:nvSpPr>
        <p:spPr>
          <a:xfrm>
            <a:off x="591820" y="946150"/>
            <a:ext cx="7822565" cy="1506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</a:rPr>
              <a:t>FIBC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 : a filter is applied to IBC predictor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457200">
              <a:buFont typeface="Arial" panose="020B0604020202020204" pitchFamily="34" charset="0"/>
              <a:buNone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Output of the filter is calculated as follows: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lvl="1" indent="457200">
              <a:buFont typeface="Arial" panose="020B0604020202020204" pitchFamily="34" charset="0"/>
              <a:buNone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predLumaVal = c0C + c1N + c2S + c3E + c4W + c5P + c6B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lvl="1" indent="457200">
              <a:buFont typeface="Arial" panose="020B0604020202020204" pitchFamily="34" charset="0"/>
              <a:buNone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3549015" y="2228215"/>
            <a:ext cx="1208405" cy="861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1613535" y="316547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ctr"/>
            <a:r>
              <a:rPr lang="en-US" sz="1600" b="0">
                <a:latin typeface="Times New Roman" panose="02020603050405020304" charset="0"/>
              </a:rPr>
              <a:t>Figure 1: Spatial part of the filter</a:t>
            </a:r>
            <a:endParaRPr lang="en-US" altLang="en-US" sz="1600" b="0"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1670" y="3578860"/>
            <a:ext cx="80168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457200"/>
            <a:r>
              <a:rPr lang="en-US" altLang="zh-CN" sz="1800" b="0">
                <a:latin typeface="Times New Roman" panose="02020603050405020304" charset="0"/>
                <a:cs typeface="Times New Roman" panose="02020603050405020304" charset="0"/>
              </a:rPr>
              <a:t>The nonlinear term P =  ( C*C + midVal ) &gt;&gt; bitDepth</a:t>
            </a:r>
            <a:endParaRPr lang="en-US" altLang="zh-CN" sz="1800" b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1670" y="4023360"/>
            <a:ext cx="668718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FIBC flag</a:t>
            </a:r>
            <a:endParaRPr lang="en-US" altLang="zh-CN" sz="20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IBC AMVP mode : Signal in the bitstream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IBC Merge  mode : Inherit from merge candidate 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1670" y="5250180"/>
            <a:ext cx="749363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Question: 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In IBC merge mode</a:t>
            </a: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，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the FIBC is disabled by default when the merge candidate comes from IntraTMP coded block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b="1" smtClean="0"/>
              <a:t>Proposed Method</a:t>
            </a:r>
            <a:endParaRPr lang="en-US" altLang="zh-CN" sz="2800" b="1" smtClean="0"/>
          </a:p>
        </p:txBody>
      </p:sp>
      <p:sp>
        <p:nvSpPr>
          <p:cNvPr id="2" name="文本框 1"/>
          <p:cNvSpPr txBox="1"/>
          <p:nvPr/>
        </p:nvSpPr>
        <p:spPr>
          <a:xfrm>
            <a:off x="548640" y="2031365"/>
            <a:ext cx="7822565" cy="1303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IntraTMP-FLM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 : a filter is applied to IntraTMP predictor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457200">
              <a:buFont typeface="Arial" panose="020B0604020202020204" pitchFamily="34" charset="0"/>
              <a:buNone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Output of the filter is calculated as follows: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lvl="1" indent="457200">
              <a:buFont typeface="Arial" panose="020B0604020202020204" pitchFamily="34" charset="0"/>
              <a:buNone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predLumaVal = c0C + c1N + c2S + c3E + c4W + c5B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lvl="1" indent="457200">
              <a:buFont typeface="Arial" panose="020B0604020202020204" pitchFamily="34" charset="0"/>
              <a:buNone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960" y="3789680"/>
            <a:ext cx="5107305" cy="4546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>
                <a:latin typeface="Times New Roman" panose="02020603050405020304" charset="0"/>
              </a:rPr>
              <a:t>The old inheritance rules:</a:t>
            </a:r>
            <a:endParaRPr lang="en-US" sz="1800">
              <a:latin typeface="Times New Roman" panose="02020603050405020304" charset="0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pPr marL="285750" indent="-285750" algn="l">
              <a:buClrTx/>
              <a:buSzTx/>
              <a:buChar char="•"/>
            </a:pPr>
            <a:endParaRPr lang="en-US" sz="1800"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960" y="4834255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  <a:sym typeface="+mn-ea"/>
              </a:rPr>
              <a:t>The p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roposed inheritance rules:</a:t>
            </a:r>
            <a:endParaRPr lang="zh-CN" altLang="en-US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2320" y="342138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1800" b="1">
                <a:latin typeface="Times New Roman" panose="02020603050405020304" charset="0"/>
                <a:sym typeface="+mn-ea"/>
              </a:rPr>
              <a:t>In IBC merge mode,</a:t>
            </a:r>
            <a:endParaRPr lang="en-US" altLang="en-US" sz="1800" b="1">
              <a:latin typeface="Times New Roman" panose="02020603050405020304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1530286" y="4244594"/>
                <a:ext cx="5690870" cy="50101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𝐹𝐼𝐵𝐶</m:t>
                      </m:r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 </m:t>
                      </m:r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𝑓𝑎𝑙𝑔</m:t>
                      </m:r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 = </m:t>
                      </m:r>
                      <m:d>
                        <m:dPr>
                          <m:begChr m:val="{"/>
                          <m:endChr m:val=""/>
                          <m:ctrlPr>
                            <a:rPr lang="en-US" altLang="zh-CN" sz="14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𝐹𝐼𝐵𝐶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𝑓𝑙𝑎𝑔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𝑖𝑓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𝑐𝑎𝑛𝑑𝑖𝑑𝑎𝑡𝑒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𝑐𝑜𝑚𝑒𝑠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𝑓𝑟𝑜𝑚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𝐼𝐵𝐶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𝑏𝑙𝑜𝑐𝑘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           </m:t>
                              </m:r>
                            </m:e>
                            <m:e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0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       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          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𝑖𝑓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𝑐𝑎𝑛𝑑𝑖𝑑𝑎𝑡𝑒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𝑐𝑜𝑚𝑒𝑠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𝑓𝑟𝑜𝑚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𝐼𝑛𝑡𝑟𝑎𝑇𝑀𝑃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𝑏𝑙𝑜𝑐𝑘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zh-CN" sz="1400" i="1"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0286" y="4244594"/>
                <a:ext cx="5690870" cy="501015"/>
              </a:xfrm>
              <a:prstGeom prst="rect">
                <a:avLst/>
              </a:prstGeom>
              <a:blipFill rotWithShape="1">
                <a:blip r:embed="rId1"/>
                <a:stretch>
                  <a:fillRect l="-10" t="-51" r="10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1530286" y="5395849"/>
                <a:ext cx="6514465" cy="50101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𝐹𝐼𝐵𝐶</m:t>
                      </m:r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 </m:t>
                      </m:r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𝑓𝑎𝑙𝑔</m:t>
                      </m:r>
                      <m:r>
                        <a:rPr lang="en-US" altLang="zh-CN" sz="1400" i="1">
                          <a:latin typeface="Cambria Math" panose="02040503050406030204" charset="0"/>
                          <a:cs typeface="Cambria Math" panose="02040503050406030204" charset="0"/>
                        </a:rPr>
                        <m:t> = </m:t>
                      </m:r>
                      <m:d>
                        <m:dPr>
                          <m:begChr m:val="{"/>
                          <m:endChr m:val=""/>
                          <m:ctrlPr>
                            <a:rPr lang="en-US" altLang="zh-CN" sz="14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𝐹𝐼𝐵𝐶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𝑓𝑙𝑎𝑔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                    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𝑖𝑓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𝑐𝑎𝑛𝑑𝑖𝑑𝑎𝑡𝑒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𝑐𝑜𝑚𝑒𝑠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𝑓𝑟𝑜𝑚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𝐼𝐵𝐶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𝑏𝑙𝑜𝑐𝑘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           </m:t>
                              </m:r>
                            </m:e>
                            <m:e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𝐼𝑛𝑡𝑟𝑎𝑇𝑀𝑃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_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𝐹𝐿𝑀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𝑓𝑙𝑎𝑔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   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𝑖𝑓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𝑐𝑎𝑛𝑑𝑖𝑑𝑎𝑡𝑒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𝑐𝑜𝑚𝑒𝑠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𝑓𝑟𝑜𝑚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𝐼𝑛𝑡𝑟𝑎𝑇𝑀𝑃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 </m:t>
                              </m:r>
                              <m:r>
                                <a:rPr lang="en-US" altLang="zh-CN" sz="1400" i="1"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𝑏𝑙𝑜𝑐𝑘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zh-CN" sz="1400" i="1"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0286" y="5395849"/>
                <a:ext cx="6514465" cy="501015"/>
              </a:xfrm>
              <a:prstGeom prst="rect">
                <a:avLst/>
              </a:prstGeom>
              <a:blipFill rotWithShape="1">
                <a:blip r:embed="rId2"/>
                <a:stretch>
                  <a:fillRect l="-9" t="-51" r="9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/>
          <p:cNvSpPr txBox="1"/>
          <p:nvPr/>
        </p:nvSpPr>
        <p:spPr>
          <a:xfrm>
            <a:off x="548640" y="1208405"/>
            <a:ext cx="80378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>
                <a:latin typeface="Times New Roman" panose="02020603050405020304" charset="0"/>
                <a:sym typeface="+mn-ea"/>
              </a:rPr>
              <a:t>Proposal: </a:t>
            </a:r>
            <a:r>
              <a:rPr lang="en-US" sz="1800">
                <a:latin typeface="Times New Roman" panose="02020603050405020304" charset="0"/>
                <a:sym typeface="+mn-ea"/>
              </a:rPr>
              <a:t>the FIBC flag can inherit the IntraTMP-FLM flag in IBC Merge mode</a:t>
            </a:r>
            <a:endParaRPr lang="en-US" altLang="en-US" sz="1800">
              <a:latin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Results</a:t>
            </a:r>
            <a:endParaRPr lang="en-US" altLang="zh-CN" dirty="0" smtClean="0"/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1466850" y="2353945"/>
          <a:ext cx="5749290" cy="1686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8215"/>
                <a:gridCol w="958215"/>
                <a:gridCol w="958215"/>
                <a:gridCol w="958215"/>
                <a:gridCol w="958215"/>
                <a:gridCol w="958215"/>
              </a:tblGrid>
              <a:tr h="337820"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All Intra Main 10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378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 grid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Over ECM-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10.0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378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Y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U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V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EncT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DecT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b" anchorCtr="0"/>
                </a:tc>
              </a:tr>
              <a:tr h="3378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Class F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-0.02%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0.04%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0.02%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100.4%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99.8%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378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Class TGM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-0.02%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-0.03%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-0.03%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100.2%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100.1%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Conclusion</a:t>
            </a:r>
            <a:endParaRPr lang="en-US" altLang="zh-CN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537210" y="1417955"/>
            <a:ext cx="8110220" cy="3353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It is proposed </a:t>
            </a: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</a:rPr>
              <a:t>that FIBC flag in the IBC merge mode can inherit the IntraTMP-FLM flag</a:t>
            </a: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On top of ECM-10.0, it achieves </a:t>
            </a: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latin typeface="Times New Roman" panose="02020603050405020304" charset="0"/>
                <a:cs typeface="Times New Roman" panose="02020603050405020304" charset="0"/>
              </a:rPr>
              <a:t>AI, Class F	         {-0.02%,  0.04%,  0.02%, 100.4%, 99.8%}</a:t>
            </a:r>
            <a:endParaRPr lang="en-US" altLang="zh-CN" sz="1600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>
                <a:latin typeface="Times New Roman" panose="02020603050405020304" charset="0"/>
                <a:cs typeface="Times New Roman" panose="02020603050405020304" charset="0"/>
              </a:rPr>
              <a:t>AI, Class TGM	{-0.02%, -0.03%, -0.03%, 100.2%, 100.1%}</a:t>
            </a:r>
            <a:endParaRPr lang="en-US" altLang="zh-CN" sz="16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</a:rPr>
              <a:t>This proposal is straightforward and does not require additional complexity.</a:t>
            </a: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It is suggested to investigate in the next round of EE2.</a:t>
            </a: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</a:rPr>
              <a:t>Thanks Peking University for cros</a:t>
            </a: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s-checking</a:t>
            </a: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800" dirty="0" smtClean="0">
                <a:solidFill>
                  <a:schemeClr val="bg1"/>
                </a:solidFill>
              </a:rPr>
              <a:t>THANK YOU</a:t>
            </a:r>
            <a:r>
              <a:rPr lang="zh-CN" altLang="en-US" sz="4800" dirty="0" smtClean="0"/>
              <a:t>！</a:t>
            </a:r>
            <a:endParaRPr lang="en-US" altLang="zh-CN" sz="4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452*132"/>
  <p:tag name="TABLE_ENDDRAG_RECT" val="92*106*452*132"/>
</p:tagLst>
</file>

<file path=ppt/theme/theme1.xml><?xml version="1.0" encoding="utf-8"?>
<a:theme xmlns:a="http://schemas.openxmlformats.org/drawingml/2006/main" name="ZTE-机密-4X3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5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5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ZTE-机密-4X3</Template>
  <TotalTime>0</TotalTime>
  <Words>2036</Words>
  <Application>WPS 演示</Application>
  <PresentationFormat>全屏显示(4:3)</PresentationFormat>
  <Paragraphs>131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Heiti SC Light</vt:lpstr>
      <vt:lpstr>微软雅黑</vt:lpstr>
      <vt:lpstr>Times</vt:lpstr>
      <vt:lpstr>Calibri</vt:lpstr>
      <vt:lpstr>Arial Unicode MS</vt:lpstr>
      <vt:lpstr>Times New Roman</vt:lpstr>
      <vt:lpstr>Arial Unicode MS</vt:lpstr>
      <vt:lpstr>Cambria Math</vt:lpstr>
      <vt:lpstr>ZTE-机密-4X3</vt:lpstr>
      <vt:lpstr>目录</vt:lpstr>
      <vt:lpstr>正文</vt:lpstr>
      <vt:lpstr>封底</vt:lpstr>
      <vt:lpstr>AHG12 : Template-based CIIP weight derivation</vt:lpstr>
      <vt:lpstr>Intruduction</vt:lpstr>
      <vt:lpstr>Proposed Method</vt:lpstr>
      <vt:lpstr>Results</vt:lpstr>
      <vt:lpstr>Results</vt:lpstr>
      <vt:lpstr>THANK YOU！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贾梦虎10332089</cp:lastModifiedBy>
  <cp:revision>27</cp:revision>
  <dcterms:created xsi:type="dcterms:W3CDTF">2015-08-10T08:42:00Z</dcterms:created>
  <dcterms:modified xsi:type="dcterms:W3CDTF">2023-10-07T07:39:51Z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A61E21D7E3B44750A31D3DED808F4DFD</vt:lpwstr>
  </property>
</Properties>
</file>