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78" r:id="rId5"/>
    <p:sldId id="281" r:id="rId6"/>
    <p:sldId id="290" r:id="rId7"/>
    <p:sldId id="289" r:id="rId8"/>
    <p:sldId id="29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797F88-0A58-AD2D-14F2-8F544A801B68}" v="219" dt="2023-04-23T09:41:55.715"/>
    <p1510:client id="{BB3CD52D-4C3F-4388-955B-C5E573A43787}" v="111" dt="2023-04-22T12:52:58.6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8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hammet Balcilar" userId="S::muhammet.balcilar@interdigital.com::e9af2030-db88-4c09-9fa7-f8eb2a0f1da4" providerId="AD" clId="Web-{6A797F88-0A58-AD2D-14F2-8F544A801B68}"/>
    <pc:docChg chg="modSld">
      <pc:chgData name="Muhammet Balcilar" userId="S::muhammet.balcilar@interdigital.com::e9af2030-db88-4c09-9fa7-f8eb2a0f1da4" providerId="AD" clId="Web-{6A797F88-0A58-AD2D-14F2-8F544A801B68}" dt="2023-04-23T09:41:55.715" v="161"/>
      <pc:docMkLst>
        <pc:docMk/>
      </pc:docMkLst>
      <pc:sldChg chg="modSp">
        <pc:chgData name="Muhammet Balcilar" userId="S::muhammet.balcilar@interdigital.com::e9af2030-db88-4c09-9fa7-f8eb2a0f1da4" providerId="AD" clId="Web-{6A797F88-0A58-AD2D-14F2-8F544A801B68}" dt="2023-04-23T09:41:55.715" v="161"/>
        <pc:sldMkLst>
          <pc:docMk/>
          <pc:sldMk cId="3677286232" sldId="289"/>
        </pc:sldMkLst>
        <pc:graphicFrameChg chg="mod modGraphic">
          <ac:chgData name="Muhammet Balcilar" userId="S::muhammet.balcilar@interdigital.com::e9af2030-db88-4c09-9fa7-f8eb2a0f1da4" providerId="AD" clId="Web-{6A797F88-0A58-AD2D-14F2-8F544A801B68}" dt="2023-04-23T09:41:55.715" v="161"/>
          <ac:graphicFrameMkLst>
            <pc:docMk/>
            <pc:sldMk cId="3677286232" sldId="289"/>
            <ac:graphicFrameMk id="7" creationId="{A891BFA5-1149-2DF2-D284-1362A2840C53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4/23/2023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openreview.net/forum?id=QVSoh6VM4nG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/>
              <a:t>JVET-AD0251</a:t>
            </a:r>
            <a:br>
              <a:rPr lang="en-US" sz="3200"/>
            </a:br>
            <a:br>
              <a:rPr lang="en-US" sz="3200"/>
            </a:br>
            <a:r>
              <a:rPr lang="en-CA" sz="3200"/>
              <a:t>AHG12 Shifting Quantizer Center</a:t>
            </a:r>
            <a:endParaRPr lang="en-US" sz="32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752870"/>
            <a:ext cx="11028321" cy="704533"/>
          </a:xfrm>
        </p:spPr>
        <p:txBody>
          <a:bodyPr>
            <a:normAutofit/>
          </a:bodyPr>
          <a:lstStyle/>
          <a:p>
            <a:pPr algn="ctr"/>
            <a:r>
              <a:rPr lang="fr-FR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Muhammet</a:t>
            </a:r>
            <a:r>
              <a:rPr lang="fr-FR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Balcilar</a:t>
            </a:r>
            <a:r>
              <a:rPr lang="fr-FR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Karam </a:t>
            </a:r>
            <a:r>
              <a:rPr lang="fr-FR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Naser</a:t>
            </a:r>
            <a:r>
              <a:rPr lang="fr-FR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fr-FR" sz="1800" u="sng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Franck Galpin</a:t>
            </a:r>
            <a:r>
              <a:rPr lang="fr-FR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Fabrice Le </a:t>
            </a:r>
            <a:r>
              <a:rPr lang="fr-FR" sz="180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Leannec</a:t>
            </a:r>
            <a:endParaRPr lang="fr-FR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734" y="266455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2800"/>
              <a:t>Overview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481C59-FD6F-4B2A-9DC1-9F60D57AB3FF}"/>
              </a:ext>
            </a:extLst>
          </p:cNvPr>
          <p:cNvSpPr txBox="1"/>
          <p:nvPr/>
        </p:nvSpPr>
        <p:spPr>
          <a:xfrm>
            <a:off x="482697" y="420340"/>
            <a:ext cx="11012581" cy="643766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Recent paper [1] exploits correlation between gradient 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w.r.t distortion and gradient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w.r.t.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entropy for end-to-end 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compression 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models.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This correlation can be exploited at decoder to reduce distortion, even on top of RDOQ optimized latent. Typically, a gain of 1% ~ 2% is achieved for most of compressive auto-encoders.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same could apply to traditional codecs: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dequantized coefficients of the residual are replacing the latent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gradient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w.r.t.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entropy is replaced 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by a simple proxy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step to decrease the distortion is computed 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[1] </a:t>
            </a:r>
            <a:r>
              <a:rPr lang="en-US" sz="1600" dirty="0" err="1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Balcilar</a:t>
            </a:r>
            <a:r>
              <a:rPr lang="en-US" sz="160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M., Damodaran, B. B., Naser, K., Galpin, F., &amp; Hellier, P. Vector Quantization and Shifting: Exploiting Latent Properties to Optimize Neural Codecs. </a:t>
            </a:r>
            <a:r>
              <a:rPr lang="en-US" sz="16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2"/>
              </a:rPr>
              <a:t>https://openreview.net/forum?id=QVSoh6VM4nG</a:t>
            </a:r>
            <a:endParaRPr lang="fr-FR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 descr="Chart, scatter chart&#10;&#10;Description automatically generated">
            <a:extLst>
              <a:ext uri="{FF2B5EF4-FFF2-40B4-BE49-F238E27FC236}">
                <a16:creationId xmlns:a16="http://schemas.microsoft.com/office/drawing/2014/main" id="{66AA7B23-DD91-EE75-9539-6DC50DEDCF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6720" y="0"/>
            <a:ext cx="3385279" cy="264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2800"/>
              <a:t>Proposal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60B4838-E36B-DFB4-65B8-76ECDF20B6B2}"/>
                  </a:ext>
                </a:extLst>
              </p:cNvPr>
              <p:cNvSpPr txBox="1"/>
              <p:nvPr/>
            </p:nvSpPr>
            <p:spPr>
              <a:xfrm>
                <a:off x="492760" y="1045029"/>
                <a:ext cx="10950197" cy="2556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marL="285750" indent="-285750" algn="just" hangingPunct="0">
                  <a:spcBef>
                    <a:spcPts val="68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Assume coefficient rate is linear with dequantized coefficient level and independent from other coefficients.</a:t>
                </a:r>
              </a:p>
              <a:p>
                <a:pPr marL="285750" indent="-285750" algn="just" hangingPunct="0">
                  <a:spcBef>
                    <a:spcPts val="68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8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Assume a fixed step of the coefficient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𝜌</m:t>
                        </m:r>
                      </m:e>
                      <m:sup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18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. End up with a simple change</a:t>
                </a:r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makes coefficient far away from zero point</a:t>
                </a:r>
                <a:endParaRPr lang="en-US" sz="1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						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en-US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←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en-US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𝜌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r>
                                <a:rPr lang="en-US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          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en-US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&gt;0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en-US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←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𝜌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  <m:r>
                                <a:rPr lang="en-US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          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en-US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&lt;0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en-US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←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en-US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                    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sz="1800" b="1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en-US" sz="1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=0</m:t>
                              </m:r>
                            </m:e>
                          </m:mr>
                        </m:m>
                      </m:e>
                    </m:d>
                    <m:r>
                      <a:rPr lang="en-US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,     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𝑓𝑜𝑟</m:t>
                    </m:r>
                    <m:r>
                      <a:rPr lang="en-US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𝑖</m:t>
                    </m:r>
                    <m:r>
                      <a:rPr lang="en-US" sz="18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=1..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sz="18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                                    (5)       </a:t>
                </a:r>
              </a:p>
              <a:p>
                <a:pPr algn="just" hangingPunct="0"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fr-FR" sz="110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 hangingPunct="0"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fr-FR" sz="110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60B4838-E36B-DFB4-65B8-76ECDF20B6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760" y="1045029"/>
                <a:ext cx="10950197" cy="2556534"/>
              </a:xfrm>
              <a:prstGeom prst="rect">
                <a:avLst/>
              </a:prstGeom>
              <a:blipFill>
                <a:blip r:embed="rId2"/>
                <a:stretch>
                  <a:fillRect l="-390" t="-1190" r="-4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4B3F61CC-B43F-FE72-4DF2-614D09FF0204}"/>
              </a:ext>
            </a:extLst>
          </p:cNvPr>
          <p:cNvSpPr txBox="1"/>
          <p:nvPr/>
        </p:nvSpPr>
        <p:spPr>
          <a:xfrm>
            <a:off x="1822912" y="4606867"/>
            <a:ext cx="8289891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>
                <a:latin typeface="Courier New" panose="02070309020205020404" pitchFamily="49" charset="0"/>
                <a:cs typeface="Courier New" panose="02070309020205020404" pitchFamily="49" charset="0"/>
              </a:rPr>
              <a:t>Pseudo code</a:t>
            </a:r>
          </a:p>
          <a:p>
            <a:pPr algn="l"/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// for non zero coefficient</a:t>
            </a:r>
          </a:p>
          <a:p>
            <a:pPr algn="l"/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qIdx2=(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qIdx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&gt;0? qIdx+1: qIdx-1); </a:t>
            </a:r>
          </a:p>
          <a:p>
            <a:pPr algn="l"/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coeff2 = dequantize(qIdx2);</a:t>
            </a:r>
          </a:p>
          <a:p>
            <a:pPr algn="l"/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coeff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=((1024-rho)*</a:t>
            </a:r>
            <a:r>
              <a:rPr lang="en-US" err="1">
                <a:latin typeface="Courier New" panose="02070309020205020404" pitchFamily="49" charset="0"/>
                <a:cs typeface="Courier New" panose="02070309020205020404" pitchFamily="49" charset="0"/>
              </a:rPr>
              <a:t>coeff+rho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*coeff2)&gt;&gt;10; </a:t>
            </a:r>
          </a:p>
        </p:txBody>
      </p:sp>
    </p:spTree>
    <p:extLst>
      <p:ext uri="{BB962C8B-B14F-4D97-AF65-F5344CB8AC3E}">
        <p14:creationId xmlns:p14="http://schemas.microsoft.com/office/powerpoint/2010/main" val="2026928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15656D-D807-F8F2-3577-13F5AA01FC5D}"/>
              </a:ext>
            </a:extLst>
          </p:cNvPr>
          <p:cNvSpPr txBox="1">
            <a:spLocks/>
          </p:cNvSpPr>
          <p:nvPr/>
        </p:nvSpPr>
        <p:spPr>
          <a:xfrm>
            <a:off x="3620985" y="195949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/>
              <a:t>Simulation results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891BFA5-1149-2DF2-D284-1362A2840C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583803"/>
              </p:ext>
            </p:extLst>
          </p:nvPr>
        </p:nvGraphicFramePr>
        <p:xfrm>
          <a:off x="102672" y="2000408"/>
          <a:ext cx="5557112" cy="23790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3208">
                  <a:extLst>
                    <a:ext uri="{9D8B030D-6E8A-4147-A177-3AD203B41FA5}">
                      <a16:colId xmlns:a16="http://schemas.microsoft.com/office/drawing/2014/main" val="2993060259"/>
                    </a:ext>
                  </a:extLst>
                </a:gridCol>
                <a:gridCol w="936862">
                  <a:extLst>
                    <a:ext uri="{9D8B030D-6E8A-4147-A177-3AD203B41FA5}">
                      <a16:colId xmlns:a16="http://schemas.microsoft.com/office/drawing/2014/main" val="3644978469"/>
                    </a:ext>
                  </a:extLst>
                </a:gridCol>
                <a:gridCol w="936061">
                  <a:extLst>
                    <a:ext uri="{9D8B030D-6E8A-4147-A177-3AD203B41FA5}">
                      <a16:colId xmlns:a16="http://schemas.microsoft.com/office/drawing/2014/main" val="2931683103"/>
                    </a:ext>
                  </a:extLst>
                </a:gridCol>
                <a:gridCol w="936061">
                  <a:extLst>
                    <a:ext uri="{9D8B030D-6E8A-4147-A177-3AD203B41FA5}">
                      <a16:colId xmlns:a16="http://schemas.microsoft.com/office/drawing/2014/main" val="3191342243"/>
                    </a:ext>
                  </a:extLst>
                </a:gridCol>
                <a:gridCol w="717460">
                  <a:extLst>
                    <a:ext uri="{9D8B030D-6E8A-4147-A177-3AD203B41FA5}">
                      <a16:colId xmlns:a16="http://schemas.microsoft.com/office/drawing/2014/main" val="2968060575"/>
                    </a:ext>
                  </a:extLst>
                </a:gridCol>
                <a:gridCol w="717460">
                  <a:extLst>
                    <a:ext uri="{9D8B030D-6E8A-4147-A177-3AD203B41FA5}">
                      <a16:colId xmlns:a16="http://schemas.microsoft.com/office/drawing/2014/main" val="581804140"/>
                    </a:ext>
                  </a:extLst>
                </a:gridCol>
              </a:tblGrid>
              <a:tr h="204188">
                <a:tc>
                  <a:txBody>
                    <a:bodyPr/>
                    <a:lstStyle/>
                    <a:p>
                      <a:endParaRPr lang="en-US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</a:pPr>
                      <a:r>
                        <a:rPr lang="fr-FR" sz="1100" dirty="0">
                          <a:effectLst/>
                        </a:rPr>
                        <a:t>All Intra Main 10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5306" marR="115306" marT="57653" marB="57653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6455995"/>
                  </a:ext>
                </a:extLst>
              </a:tr>
              <a:tr h="204188">
                <a:tc>
                  <a:txBody>
                    <a:bodyPr/>
                    <a:lstStyle/>
                    <a:p>
                      <a:endParaRPr lang="en-US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Over ECM-8.0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5306" marR="115306" marT="57653" marB="57653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319098"/>
                  </a:ext>
                </a:extLst>
              </a:tr>
              <a:tr h="204188">
                <a:tc>
                  <a:txBody>
                    <a:bodyPr/>
                    <a:lstStyle/>
                    <a:p>
                      <a:endParaRPr lang="en-US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EncT</a:t>
                      </a:r>
                      <a:endParaRPr lang="en-US" sz="1400" dirty="0" err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DecT</a:t>
                      </a:r>
                      <a:endParaRPr lang="en-US" sz="1400" dirty="0" err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extLst>
                  <a:ext uri="{0D108BD9-81ED-4DB2-BD59-A6C34878D82A}">
                    <a16:rowId xmlns:a16="http://schemas.microsoft.com/office/drawing/2014/main" val="3673053332"/>
                  </a:ext>
                </a:extLst>
              </a:tr>
              <a:tr h="2041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A1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extLst>
                  <a:ext uri="{0D108BD9-81ED-4DB2-BD59-A6C34878D82A}">
                    <a16:rowId xmlns:a16="http://schemas.microsoft.com/office/drawing/2014/main" val="2694086404"/>
                  </a:ext>
                </a:extLst>
              </a:tr>
              <a:tr h="21619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A2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-0.07%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680"/>
                        </a:spcBef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-0.10%</a:t>
                      </a:r>
                      <a:endParaRPr lang="en-US" dirty="0"/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-0.04%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680"/>
                        </a:spcBef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en-US" dirty="0"/>
                    </a:p>
                  </a:txBody>
                  <a:tcPr marL="56052" marR="56052" marT="0" marB="0" anchor="ctr"/>
                </a:tc>
                <a:extLst>
                  <a:ext uri="{0D108BD9-81ED-4DB2-BD59-A6C34878D82A}">
                    <a16:rowId xmlns:a16="http://schemas.microsoft.com/office/drawing/2014/main" val="2469750497"/>
                  </a:ext>
                </a:extLst>
              </a:tr>
              <a:tr h="1117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</a:pPr>
                      <a:r>
                        <a:rPr lang="en-US" sz="1100" dirty="0">
                          <a:effectLst/>
                        </a:rPr>
                        <a:t>Class B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-0.10%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-0.10%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-0.14%</a:t>
                      </a:r>
                      <a:endParaRPr lang="en-US" sz="1100" dirty="0">
                        <a:effectLst/>
                        <a:highlight>
                          <a:srgbClr val="FFFF00"/>
                        </a:highlight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extLst>
                  <a:ext uri="{0D108BD9-81ED-4DB2-BD59-A6C34878D82A}">
                    <a16:rowId xmlns:a16="http://schemas.microsoft.com/office/drawing/2014/main" val="3598996922"/>
                  </a:ext>
                </a:extLst>
              </a:tr>
              <a:tr h="2041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C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-0.29%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extLst>
                  <a:ext uri="{0D108BD9-81ED-4DB2-BD59-A6C34878D82A}">
                    <a16:rowId xmlns:a16="http://schemas.microsoft.com/office/drawing/2014/main" val="233466261"/>
                  </a:ext>
                </a:extLst>
              </a:tr>
              <a:tr h="2041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extLst>
                  <a:ext uri="{0D108BD9-81ED-4DB2-BD59-A6C34878D82A}">
                    <a16:rowId xmlns:a16="http://schemas.microsoft.com/office/drawing/2014/main" val="696716444"/>
                  </a:ext>
                </a:extLst>
              </a:tr>
              <a:tr h="2041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Overall</a:t>
                      </a:r>
                      <a:endParaRPr lang="en-US" sz="1400" b="1">
                        <a:effectLst/>
                        <a:latin typeface="Times New Roman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 -0.09%</a:t>
                      </a:r>
                      <a:endParaRPr lang="en-US" sz="1400" b="1">
                        <a:effectLst/>
                        <a:latin typeface="Times New Roman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680"/>
                        </a:spcBef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-0.12%</a:t>
                      </a:r>
                      <a:endParaRPr lang="en-US" b="1"/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680"/>
                        </a:spcBef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-0.13%</a:t>
                      </a:r>
                      <a:endParaRPr lang="en-US" b="1"/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680"/>
                        </a:spcBef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99%</a:t>
                      </a:r>
                      <a:endParaRPr lang="en-US" b="1"/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680"/>
                        </a:spcBef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100%</a:t>
                      </a:r>
                      <a:endParaRPr lang="en-US" b="1"/>
                    </a:p>
                  </a:txBody>
                  <a:tcPr marL="56052" marR="56052" marT="0" marB="0" anchor="ctr"/>
                </a:tc>
                <a:extLst>
                  <a:ext uri="{0D108BD9-81ED-4DB2-BD59-A6C34878D82A}">
                    <a16:rowId xmlns:a16="http://schemas.microsoft.com/office/drawing/2014/main" val="3465957578"/>
                  </a:ext>
                </a:extLst>
              </a:tr>
              <a:tr h="2041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extLst>
                  <a:ext uri="{0D108BD9-81ED-4DB2-BD59-A6C34878D82A}">
                    <a16:rowId xmlns:a16="http://schemas.microsoft.com/office/drawing/2014/main" val="2918858062"/>
                  </a:ext>
                </a:extLst>
              </a:tr>
              <a:tr h="2041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</a:pPr>
                      <a:r>
                        <a:rPr lang="en-US" sz="1100" dirty="0">
                          <a:effectLst/>
                        </a:rPr>
                        <a:t>Class F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0.04%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680"/>
                        </a:spcBef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-0.13%</a:t>
                      </a:r>
                      <a:endParaRPr lang="en-US" dirty="0"/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680"/>
                        </a:spcBef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-0.22%</a:t>
                      </a:r>
                      <a:endParaRPr lang="en-US" dirty="0"/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680"/>
                        </a:spcBef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98%</a:t>
                      </a:r>
                      <a:endParaRPr lang="en-US" dirty="0"/>
                    </a:p>
                  </a:txBody>
                  <a:tcPr marL="56052" marR="56052" marT="0" marB="0" anchor="ctr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680"/>
                        </a:spcBef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99%</a:t>
                      </a:r>
                      <a:endParaRPr lang="en-US" dirty="0"/>
                    </a:p>
                  </a:txBody>
                  <a:tcPr marL="56052" marR="56052" marT="0" marB="0" anchor="ctr"/>
                </a:tc>
                <a:extLst>
                  <a:ext uri="{0D108BD9-81ED-4DB2-BD59-A6C34878D82A}">
                    <a16:rowId xmlns:a16="http://schemas.microsoft.com/office/drawing/2014/main" val="3568842279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2371EFC-830D-3C7F-1621-795E49E4D4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530000"/>
              </p:ext>
            </p:extLst>
          </p:nvPr>
        </p:nvGraphicFramePr>
        <p:xfrm>
          <a:off x="5730876" y="2000407"/>
          <a:ext cx="5746751" cy="22794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8022">
                  <a:extLst>
                    <a:ext uri="{9D8B030D-6E8A-4147-A177-3AD203B41FA5}">
                      <a16:colId xmlns:a16="http://schemas.microsoft.com/office/drawing/2014/main" val="3638007976"/>
                    </a:ext>
                  </a:extLst>
                </a:gridCol>
                <a:gridCol w="968833">
                  <a:extLst>
                    <a:ext uri="{9D8B030D-6E8A-4147-A177-3AD203B41FA5}">
                      <a16:colId xmlns:a16="http://schemas.microsoft.com/office/drawing/2014/main" val="2050528841"/>
                    </a:ext>
                  </a:extLst>
                </a:gridCol>
                <a:gridCol w="968004">
                  <a:extLst>
                    <a:ext uri="{9D8B030D-6E8A-4147-A177-3AD203B41FA5}">
                      <a16:colId xmlns:a16="http://schemas.microsoft.com/office/drawing/2014/main" val="2744510536"/>
                    </a:ext>
                  </a:extLst>
                </a:gridCol>
                <a:gridCol w="968004">
                  <a:extLst>
                    <a:ext uri="{9D8B030D-6E8A-4147-A177-3AD203B41FA5}">
                      <a16:colId xmlns:a16="http://schemas.microsoft.com/office/drawing/2014/main" val="2676325646"/>
                    </a:ext>
                  </a:extLst>
                </a:gridCol>
                <a:gridCol w="741944">
                  <a:extLst>
                    <a:ext uri="{9D8B030D-6E8A-4147-A177-3AD203B41FA5}">
                      <a16:colId xmlns:a16="http://schemas.microsoft.com/office/drawing/2014/main" val="3203480339"/>
                    </a:ext>
                  </a:extLst>
                </a:gridCol>
                <a:gridCol w="741944">
                  <a:extLst>
                    <a:ext uri="{9D8B030D-6E8A-4147-A177-3AD203B41FA5}">
                      <a16:colId xmlns:a16="http://schemas.microsoft.com/office/drawing/2014/main" val="3329385545"/>
                    </a:ext>
                  </a:extLst>
                </a:gridCol>
              </a:tblGrid>
              <a:tr h="295085">
                <a:tc>
                  <a:txBody>
                    <a:bodyPr/>
                    <a:lstStyle/>
                    <a:p>
                      <a:endParaRPr lang="en-US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Random Access Main 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1159" marR="81159" marT="40579" marB="40579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6018251"/>
                  </a:ext>
                </a:extLst>
              </a:tr>
              <a:tr h="295085">
                <a:tc>
                  <a:txBody>
                    <a:bodyPr/>
                    <a:lstStyle/>
                    <a:p>
                      <a:endParaRPr lang="en-US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Over ECM-8.0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1159" marR="81159" marT="40579" marB="40579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20769"/>
                  </a:ext>
                </a:extLst>
              </a:tr>
              <a:tr h="211156">
                <a:tc>
                  <a:txBody>
                    <a:bodyPr/>
                    <a:lstStyle/>
                    <a:p>
                      <a:endParaRPr lang="en-US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extLst>
                  <a:ext uri="{0D108BD9-81ED-4DB2-BD59-A6C34878D82A}">
                    <a16:rowId xmlns:a16="http://schemas.microsoft.com/office/drawing/2014/main" val="1868143560"/>
                  </a:ext>
                </a:extLst>
              </a:tr>
              <a:tr h="2111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extLst>
                  <a:ext uri="{0D108BD9-81ED-4DB2-BD59-A6C34878D82A}">
                    <a16:rowId xmlns:a16="http://schemas.microsoft.com/office/drawing/2014/main" val="1003999773"/>
                  </a:ext>
                </a:extLst>
              </a:tr>
              <a:tr h="2111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Class B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-0.20%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extLst>
                  <a:ext uri="{0D108BD9-81ED-4DB2-BD59-A6C34878D82A}">
                    <a16:rowId xmlns:a16="http://schemas.microsoft.com/office/drawing/2014/main" val="2361954688"/>
                  </a:ext>
                </a:extLst>
              </a:tr>
              <a:tr h="2111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-0.29%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extLst>
                  <a:ext uri="{0D108BD9-81ED-4DB2-BD59-A6C34878D82A}">
                    <a16:rowId xmlns:a16="http://schemas.microsoft.com/office/drawing/2014/main" val="2862258721"/>
                  </a:ext>
                </a:extLst>
              </a:tr>
              <a:tr h="2111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extLst>
                  <a:ext uri="{0D108BD9-81ED-4DB2-BD59-A6C34878D82A}">
                    <a16:rowId xmlns:a16="http://schemas.microsoft.com/office/drawing/2014/main" val="3919922577"/>
                  </a:ext>
                </a:extLst>
              </a:tr>
              <a:tr h="2111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extLst>
                  <a:ext uri="{0D108BD9-81ED-4DB2-BD59-A6C34878D82A}">
                    <a16:rowId xmlns:a16="http://schemas.microsoft.com/office/drawing/2014/main" val="375857741"/>
                  </a:ext>
                </a:extLst>
              </a:tr>
              <a:tr h="2111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-0.47%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extLst>
                  <a:ext uri="{0D108BD9-81ED-4DB2-BD59-A6C34878D82A}">
                    <a16:rowId xmlns:a16="http://schemas.microsoft.com/office/drawing/2014/main" val="745537536"/>
                  </a:ext>
                </a:extLst>
              </a:tr>
              <a:tr h="2111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-0.32%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-0.20%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964" marR="57964" marT="0" marB="0" anchor="ctr"/>
                </a:tc>
                <a:extLst>
                  <a:ext uri="{0D108BD9-81ED-4DB2-BD59-A6C34878D82A}">
                    <a16:rowId xmlns:a16="http://schemas.microsoft.com/office/drawing/2014/main" val="2804470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7286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280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0B4838-E36B-DFB4-65B8-76ECDF20B6B2}"/>
              </a:ext>
            </a:extLst>
          </p:cNvPr>
          <p:cNvSpPr txBox="1"/>
          <p:nvPr/>
        </p:nvSpPr>
        <p:spPr>
          <a:xfrm>
            <a:off x="492760" y="1045029"/>
            <a:ext cx="10950197" cy="328038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Very simple change in the code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Brings consistent gain on CTC sequences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Propose to study in next EE round</a:t>
            </a:r>
            <a:endParaRPr lang="en-US" sz="2400" dirty="0">
              <a:latin typeface="Times New Roman"/>
              <a:ea typeface="Times New Roman" panose="02020603050405020304" pitchFamily="18" charset="0"/>
              <a:cs typeface="Times New Roman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Thank you to Qualcomm for crosschecking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131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eate a new document." ma:contentTypeScope="" ma:versionID="6ce0aea63b32e980e9e7fe5005f7c87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5b556500feb172ab83f92397e3fd948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7f9398f8-e012-4b22-ae2f-fed012cfaeb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D45B140-409D-4B05-9C83-A550027810EB}">
  <ds:schemaRefs>
    <ds:schemaRef ds:uri="0f0a07f2-b47a-4f17-ae63-a8acead6400d"/>
    <ds:schemaRef ds:uri="7f9398f8-e012-4b22-ae2f-fed012cfaeb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500</Words>
  <Application>Microsoft Office PowerPoint</Application>
  <PresentationFormat>Widescreen</PresentationFormat>
  <Paragraphs>144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JVET-AD0251  AHG12 Shifting Quantizer Center</vt:lpstr>
      <vt:lpstr>Overview</vt:lpstr>
      <vt:lpstr>Proposal</vt:lpstr>
      <vt:lpstr>PowerPoint Presentation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Franck Galpin</cp:lastModifiedBy>
  <cp:revision>17</cp:revision>
  <dcterms:created xsi:type="dcterms:W3CDTF">2021-03-31T15:29:37Z</dcterms:created>
  <dcterms:modified xsi:type="dcterms:W3CDTF">2023-04-23T09:42:00Z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