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478" r:id="rId3"/>
    <p:sldId id="479" r:id="rId4"/>
    <p:sldId id="481" r:id="rId5"/>
    <p:sldId id="48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-Wei Kuo" initials="Kuo" lastIdx="1" clrIdx="0">
    <p:extLst>
      <p:ext uri="{19B8F6BF-5375-455C-9EA6-DF929625EA0E}">
        <p15:presenceInfo xmlns:p15="http://schemas.microsoft.com/office/powerpoint/2012/main" userId="Che-Wei Kuo" providerId="None"/>
      </p:ext>
    </p:extLst>
  </p:cmAuthor>
  <p:cmAuthor id="2" name="Xiaoyu Xiu" initials="XX" lastIdx="4" clrIdx="1">
    <p:extLst>
      <p:ext uri="{19B8F6BF-5375-455C-9EA6-DF929625EA0E}">
        <p15:presenceInfo xmlns:p15="http://schemas.microsoft.com/office/powerpoint/2012/main" userId="b12bf575dbee45d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5555"/>
    <a:srgbClr val="CCFFCC"/>
    <a:srgbClr val="FF49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80" autoAdjust="0"/>
    <p:restoredTop sz="96730" autoAdjust="0"/>
  </p:normalViewPr>
  <p:slideViewPr>
    <p:cSldViewPr snapToGrid="0">
      <p:cViewPr varScale="1">
        <p:scale>
          <a:sx n="86" d="100"/>
          <a:sy n="86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4/21/2023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Shape 490">
            <a:extLst>
              <a:ext uri="{FF2B5EF4-FFF2-40B4-BE49-F238E27FC236}">
                <a16:creationId xmlns:a16="http://schemas.microsoft.com/office/drawing/2014/main" id="{01FB92A0-18F3-48F9-8DE0-86EE4B8F23C2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F4906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2" name="Shape 491">
            <a:extLst>
              <a:ext uri="{FF2B5EF4-FFF2-40B4-BE49-F238E27FC236}">
                <a16:creationId xmlns:a16="http://schemas.microsoft.com/office/drawing/2014/main" id="{0FEB5874-1CF6-487A-BFAB-663761176DAA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555555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1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91" y="6264592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JVET-AD0217 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sym typeface="Source Han Sans CN Light"/>
              </a:rPr>
              <a:t>Non-EE2: Filtered Intra Block Copy (FIBC)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114020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Hong-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Jheng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Jhu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Xiaoyu Xiu, Che-Wei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Kuo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Wei Chen, Ning Yan,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Changyue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Ma, Xianglin Wang (Kwai)</a:t>
            </a:r>
            <a:endParaRPr 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Introduction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749743" cy="4351338"/>
          </a:xfrm>
        </p:spPr>
        <p:txBody>
          <a:bodyPr>
            <a:normAutofit/>
          </a:bodyPr>
          <a:lstStyle/>
          <a:p>
            <a:r>
              <a:rPr lang="en-US" dirty="0"/>
              <a:t>In ECM-</a:t>
            </a:r>
            <a:r>
              <a:rPr lang="en-US" altLang="zh-TW" dirty="0"/>
              <a:t>8</a:t>
            </a:r>
            <a:r>
              <a:rPr lang="en-US" dirty="0"/>
              <a:t>.0, </a:t>
            </a:r>
            <a:r>
              <a:rPr lang="en-CA" altLang="zh-TW" dirty="0"/>
              <a:t>intra block copy (IBC) is applied for screen content sequences which predict the samples of one current block from the reconstructed sample of its neighboring regions</a:t>
            </a:r>
          </a:p>
          <a:p>
            <a:r>
              <a:rPr lang="en-CA" altLang="zh-TW" dirty="0"/>
              <a:t>In the existing IBC design, the reconstructed samples are directly used as the prediction samples of the current block</a:t>
            </a:r>
            <a:endParaRPr lang="en-CA" dirty="0"/>
          </a:p>
          <a:p>
            <a:r>
              <a:rPr lang="en-US" dirty="0"/>
              <a:t>In EE2 Test-15a and Test-15b, a linear filter is applied to the prediction samples of intra template matching (</a:t>
            </a:r>
            <a:r>
              <a:rPr lang="en-US" dirty="0" err="1"/>
              <a:t>intraTMP</a:t>
            </a:r>
            <a:r>
              <a:rPr lang="en-US" dirty="0"/>
              <a:t>) </a:t>
            </a:r>
          </a:p>
          <a:p>
            <a:r>
              <a:rPr lang="en-US" dirty="0"/>
              <a:t>The filter coefficients are derived from the neighboring reconstructed samples and their corresponding reference samples</a:t>
            </a:r>
          </a:p>
          <a:p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739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662313" cy="4947708"/>
          </a:xfrm>
        </p:spPr>
        <p:txBody>
          <a:bodyPr>
            <a:normAutofit/>
          </a:bodyPr>
          <a:lstStyle/>
          <a:p>
            <a:r>
              <a:rPr lang="en-CA" altLang="zh-TW" dirty="0"/>
              <a:t>Applies one linear filter to the prediction samples of the IBC</a:t>
            </a:r>
            <a:endParaRPr lang="en-CA" dirty="0"/>
          </a:p>
          <a:p>
            <a:endParaRPr lang="en-CA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CA" altLang="zh-TW" dirty="0"/>
              <a:t>For signaling, one extra indication flag is introduced for the FIBC which is signaled after the IBC-LIC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TW" dirty="0"/>
              <a:t>Filtered IBC (FIBC)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6409BDC-CF96-4AE9-A36D-D08DD7B84180}"/>
                  </a:ext>
                </a:extLst>
              </p:cNvPr>
              <p:cNvSpPr/>
              <p:nvPr/>
            </p:nvSpPr>
            <p:spPr>
              <a:xfrm>
                <a:off x="3083423" y="2550635"/>
                <a:ext cx="5543889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 hangingPunct="0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TW" dirty="0" err="1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predVal</a:t>
                </a:r>
                <a:r>
                  <a:rPr lang="en-CA" altLang="zh-TW" dirty="0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TW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𝛼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0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n-CA" altLang="zh-TW" dirty="0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C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TW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𝛼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1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n-CA" altLang="zh-TW" dirty="0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N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TW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𝛼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2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n-CA" altLang="zh-TW" dirty="0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S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TW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𝛼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3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n-CA" altLang="zh-TW" dirty="0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W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TW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𝛼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4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</m:oMath>
                </a14:m>
                <a:r>
                  <a:rPr lang="en-CA" altLang="zh-TW" dirty="0">
                    <a:latin typeface="Times New Roman" panose="02020603050405020304" pitchFamily="18" charset="0"/>
                    <a:ea typeface="PMingLiU" panose="02020500000000000000" pitchFamily="18" charset="-120"/>
                  </a:rPr>
                  <a:t>E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TW" altLang="zh-TW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𝛼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  <a:ea typeface="PMingLiU" panose="02020500000000000000" pitchFamily="18" charset="-120"/>
                          </a:rPr>
                          <m:t>5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r>
                      <a:rPr lang="en-US" altLang="zh-TW" i="1">
                        <a:latin typeface="Cambria Math" panose="02040503050406030204" pitchFamily="18" charset="0"/>
                        <a:ea typeface="PMingLiU" panose="02020500000000000000" pitchFamily="18" charset="-120"/>
                      </a:rPr>
                      <m:t>𝛽</m:t>
                    </m:r>
                  </m:oMath>
                </a14:m>
                <a:endParaRPr lang="zh-TW" altLang="zh-TW" dirty="0">
                  <a:latin typeface="Times New Roman" panose="02020603050405020304" pitchFamily="18" charset="0"/>
                  <a:ea typeface="PMingLiU" panose="02020500000000000000" pitchFamily="18" charset="-120"/>
                </a:endParaRPr>
              </a:p>
            </p:txBody>
          </p:sp>
        </mc:Choice>
        <mc:Fallback xmlns="">
          <p:sp>
            <p:nvSpPr>
              <p:cNvPr id="5" name="Rectangle 4">
                <a:extLst>
                  <a:ext uri="{FF2B5EF4-FFF2-40B4-BE49-F238E27FC236}">
                    <a16:creationId xmlns:a16="http://schemas.microsoft.com/office/drawing/2014/main" id="{16409BDC-CF96-4AE9-A36D-D08DD7B8418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3423" y="2550635"/>
                <a:ext cx="5543889" cy="369332"/>
              </a:xfrm>
              <a:prstGeom prst="rect">
                <a:avLst/>
              </a:prstGeom>
              <a:blipFill>
                <a:blip r:embed="rId2"/>
                <a:stretch>
                  <a:fillRect l="-550" t="-8197" b="-24590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BDBA23D7-B90D-43B7-9FA2-7E01DD5CAEB9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11" y="3141075"/>
            <a:ext cx="1754338" cy="1593917"/>
          </a:xfrm>
          <a:prstGeom prst="rect">
            <a:avLst/>
          </a:prstGeom>
          <a:noFill/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4">
                <a:extLst>
                  <a:ext uri="{FF2B5EF4-FFF2-40B4-BE49-F238E27FC236}">
                    <a16:creationId xmlns:a16="http://schemas.microsoft.com/office/drawing/2014/main" id="{759DACE2-071B-427B-9154-D29ED15875B7}"/>
                  </a:ext>
                </a:extLst>
              </p:cNvPr>
              <p:cNvSpPr txBox="1"/>
              <p:nvPr/>
            </p:nvSpPr>
            <p:spPr>
              <a:xfrm>
                <a:off x="5913808" y="3903995"/>
                <a:ext cx="333687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sz="2400" i="1">
                            <a:latin typeface="Cambria Math" panose="02040503050406030204" pitchFamily="18" charset="0"/>
                          </a:rPr>
                          <m:t>𝛼</m:t>
                        </m:r>
                      </m:e>
                      <m:sub>
                        <m:r>
                          <a:rPr lang="en-US" altLang="zh-TW" sz="2400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altLang="zh-TW" sz="2400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zh-TW" altLang="en-US" sz="2400" i="1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sz="2400" i="1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sz="2400" dirty="0"/>
                  <a:t>-</a:t>
                </a:r>
                <a:r>
                  <a:rPr lang="en-US" sz="2400" dirty="0" err="1"/>
                  <a:t>th</a:t>
                </a:r>
                <a:r>
                  <a:rPr lang="en-US" sz="2400" dirty="0"/>
                  <a:t> coefficient</a:t>
                </a:r>
              </a:p>
              <a:p>
                <a14:m>
                  <m:oMath xmlns:m="http://schemas.openxmlformats.org/officeDocument/2006/math">
                    <m:r>
                      <a:rPr lang="en-US" altLang="zh-TW" sz="2400" i="1">
                        <a:latin typeface="Cambria Math" panose="02040503050406030204" pitchFamily="18" charset="0"/>
                      </a:rPr>
                      <m:t>𝛽</m:t>
                    </m:r>
                  </m:oMath>
                </a14:m>
                <a:r>
                  <a:rPr lang="zh-TW" altLang="en-US" sz="2400" dirty="0">
                    <a:ea typeface="DengXian" panose="02010600030101010101" pitchFamily="2" charset="-122"/>
                    <a:cs typeface="Times New Roman" panose="02020603050405020304" pitchFamily="18" charset="0"/>
                  </a:rPr>
                  <a:t>    </a:t>
                </a:r>
                <a:r>
                  <a:rPr lang="en-US" sz="2400" dirty="0"/>
                  <a:t>offset</a:t>
                </a:r>
              </a:p>
            </p:txBody>
          </p:sp>
        </mc:Choice>
        <mc:Fallback xmlns="">
          <p:sp>
            <p:nvSpPr>
              <p:cNvPr id="7" name="TextBox 4">
                <a:extLst>
                  <a:ext uri="{FF2B5EF4-FFF2-40B4-BE49-F238E27FC236}">
                    <a16:creationId xmlns:a16="http://schemas.microsoft.com/office/drawing/2014/main" id="{759DACE2-071B-427B-9154-D29ED15875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3808" y="3903995"/>
                <a:ext cx="3336872" cy="830997"/>
              </a:xfrm>
              <a:prstGeom prst="rect">
                <a:avLst/>
              </a:prstGeom>
              <a:blipFill>
                <a:blip r:embed="rId4"/>
                <a:stretch>
                  <a:fillRect l="-1460" t="-5839" b="-1532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58116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altLang="zh-TW" dirty="0"/>
              <a:t>Simulation Results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37160331-B137-44A0-9D34-56D8896A26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527866"/>
              </p:ext>
            </p:extLst>
          </p:nvPr>
        </p:nvGraphicFramePr>
        <p:xfrm>
          <a:off x="1297939" y="2663824"/>
          <a:ext cx="4324346" cy="1098550"/>
        </p:xfrm>
        <a:graphic>
          <a:graphicData uri="http://schemas.openxmlformats.org/drawingml/2006/table">
            <a:tbl>
              <a:tblPr/>
              <a:tblGrid>
                <a:gridCol w="946087">
                  <a:extLst>
                    <a:ext uri="{9D8B030D-6E8A-4147-A177-3AD203B41FA5}">
                      <a16:colId xmlns:a16="http://schemas.microsoft.com/office/drawing/2014/main" val="1275481451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4015303868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2993268480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588718717"/>
                    </a:ext>
                  </a:extLst>
                </a:gridCol>
                <a:gridCol w="573752">
                  <a:extLst>
                    <a:ext uri="{9D8B030D-6E8A-4147-A177-3AD203B41FA5}">
                      <a16:colId xmlns:a16="http://schemas.microsoft.com/office/drawing/2014/main" val="2980960792"/>
                    </a:ext>
                  </a:extLst>
                </a:gridCol>
                <a:gridCol w="573752">
                  <a:extLst>
                    <a:ext uri="{9D8B030D-6E8A-4147-A177-3AD203B41FA5}">
                      <a16:colId xmlns:a16="http://schemas.microsoft.com/office/drawing/2014/main" val="34586867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All Intra Main10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8644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ECM</a:t>
                      </a:r>
                      <a:r>
                        <a:rPr lang="en-US" altLang="zh-TW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-8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87524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699564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-0.92%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-1.10%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-1.04%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831773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-0.17%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-0.19%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76868287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126E854-C25E-4D64-BD95-DAEA78BC135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892262"/>
              </p:ext>
            </p:extLst>
          </p:nvPr>
        </p:nvGraphicFramePr>
        <p:xfrm>
          <a:off x="5969000" y="2647948"/>
          <a:ext cx="4266531" cy="1098550"/>
        </p:xfrm>
        <a:graphic>
          <a:graphicData uri="http://schemas.openxmlformats.org/drawingml/2006/table">
            <a:tbl>
              <a:tblPr/>
              <a:tblGrid>
                <a:gridCol w="946087">
                  <a:extLst>
                    <a:ext uri="{9D8B030D-6E8A-4147-A177-3AD203B41FA5}">
                      <a16:colId xmlns:a16="http://schemas.microsoft.com/office/drawing/2014/main" val="703438984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940594314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4287391484"/>
                    </a:ext>
                  </a:extLst>
                </a:gridCol>
                <a:gridCol w="743585">
                  <a:extLst>
                    <a:ext uri="{9D8B030D-6E8A-4147-A177-3AD203B41FA5}">
                      <a16:colId xmlns:a16="http://schemas.microsoft.com/office/drawing/2014/main" val="534823599"/>
                    </a:ext>
                  </a:extLst>
                </a:gridCol>
                <a:gridCol w="515937">
                  <a:extLst>
                    <a:ext uri="{9D8B030D-6E8A-4147-A177-3AD203B41FA5}">
                      <a16:colId xmlns:a16="http://schemas.microsoft.com/office/drawing/2014/main" val="1754970319"/>
                    </a:ext>
                  </a:extLst>
                </a:gridCol>
                <a:gridCol w="573752">
                  <a:extLst>
                    <a:ext uri="{9D8B030D-6E8A-4147-A177-3AD203B41FA5}">
                      <a16:colId xmlns:a16="http://schemas.microsoft.com/office/drawing/2014/main" val="354994163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97059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ECM</a:t>
                      </a:r>
                      <a:r>
                        <a:rPr lang="en-US" altLang="zh-TW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-8</a:t>
                      </a:r>
                      <a:r>
                        <a:rPr lang="en-GB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063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zh-TW" altLang="en-US" sz="14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47179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F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-0.29%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-0.67%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-0.72%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60121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Class TGM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-0.15%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-0.13%</a:t>
                      </a:r>
                      <a:endParaRPr lang="zh-TW" sz="14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PMingLiU" panose="02020500000000000000" pitchFamily="18" charset="-120"/>
                        </a:rPr>
                        <a:t>-0.18%</a:t>
                      </a:r>
                      <a:endParaRPr lang="zh-TW" sz="14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TW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41847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359026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2F89CF-3BB3-42FE-816F-D5862333A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0BCCF9-EED6-419D-AB07-414F06E30C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61904" cy="4351338"/>
          </a:xfrm>
        </p:spPr>
        <p:txBody>
          <a:bodyPr>
            <a:normAutofit/>
          </a:bodyPr>
          <a:lstStyle/>
          <a:p>
            <a:r>
              <a:rPr lang="en-US" altLang="zh-TW" dirty="0"/>
              <a:t>It </a:t>
            </a:r>
            <a:r>
              <a:rPr lang="en-CA" altLang="zh-TW" dirty="0"/>
              <a:t>proposes to improve the prediction efficiency of the IBC by filtering the IBC prediction samples based on an adaptive linear filter</a:t>
            </a:r>
          </a:p>
          <a:p>
            <a:endParaRPr lang="en-US" dirty="0"/>
          </a:p>
          <a:p>
            <a:r>
              <a:rPr lang="en-CA" altLang="zh-TW" dirty="0"/>
              <a:t>Significant gains on screen content sequences</a:t>
            </a:r>
            <a:r>
              <a:rPr lang="zh-TW" altLang="en-US" dirty="0"/>
              <a:t> </a:t>
            </a:r>
            <a:r>
              <a:rPr lang="en-US" altLang="zh-TW" dirty="0"/>
              <a:t>with negligible encoding/decoding impacts</a:t>
            </a:r>
            <a:endParaRPr lang="en-CA" altLang="zh-TW" dirty="0"/>
          </a:p>
          <a:p>
            <a:endParaRPr lang="en-US" dirty="0"/>
          </a:p>
          <a:p>
            <a:r>
              <a:rPr lang="en-CA" altLang="zh-TW" dirty="0"/>
              <a:t>Recommended to study the proposed method into EE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674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53038</TotalTime>
  <Words>318</Words>
  <Application>Microsoft Office PowerPoint</Application>
  <PresentationFormat>Widescreen</PresentationFormat>
  <Paragraphs>71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PMingLiU</vt:lpstr>
      <vt:lpstr>PMingLiU</vt:lpstr>
      <vt:lpstr>Source Han Sans CN Light</vt:lpstr>
      <vt:lpstr>DengXian</vt:lpstr>
      <vt:lpstr>Arial</vt:lpstr>
      <vt:lpstr>Calibri</vt:lpstr>
      <vt:lpstr>Calibri Light</vt:lpstr>
      <vt:lpstr>Cambria Math</vt:lpstr>
      <vt:lpstr>Times New Roman</vt:lpstr>
      <vt:lpstr>Office Theme</vt:lpstr>
      <vt:lpstr>PowerPoint Presentation</vt:lpstr>
      <vt:lpstr>Introduction</vt:lpstr>
      <vt:lpstr>Filtered IBC (FIBC)</vt:lpstr>
      <vt:lpstr>Simulation Results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</dc:title>
  <dc:creator>Hong-Jheng JHU</dc:creator>
  <cp:lastModifiedBy>Hong-Jheng JHU</cp:lastModifiedBy>
  <cp:revision>260</cp:revision>
  <dcterms:created xsi:type="dcterms:W3CDTF">2023-01-10T20:20:32Z</dcterms:created>
  <dcterms:modified xsi:type="dcterms:W3CDTF">2023-04-21T08:06:12Z</dcterms:modified>
</cp:coreProperties>
</file>