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478" r:id="rId3"/>
    <p:sldId id="479" r:id="rId4"/>
    <p:sldId id="481" r:id="rId5"/>
    <p:sldId id="4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99FF"/>
    <a:srgbClr val="FF4906"/>
    <a:srgbClr val="555555"/>
    <a:srgbClr val="FBE5D6"/>
    <a:srgbClr val="FF99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6" autoAdjust="0"/>
    <p:restoredTop sz="93883" autoAdjust="0"/>
  </p:normalViewPr>
  <p:slideViewPr>
    <p:cSldViewPr snapToGrid="0">
      <p:cViewPr varScale="1">
        <p:scale>
          <a:sx n="76" d="100"/>
          <a:sy n="76" d="100"/>
        </p:scale>
        <p:origin x="3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JVET-AB0180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Non-EE2: CCCM using non-</a:t>
            </a:r>
            <a:r>
              <a:rPr lang="en-US" altLang="zh-TW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downsampled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 </a:t>
            </a:r>
            <a:r>
              <a:rPr lang="en-US" altLang="zh-TW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luma</a:t>
            </a: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 samples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Che-Wei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Kuo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Xiaoyu Xiu, Wei Chen, Ning Yan,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Changyue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Ma, Xianglin Wang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49743" cy="4351338"/>
          </a:xfrm>
        </p:spPr>
        <p:txBody>
          <a:bodyPr>
            <a:normAutofit/>
          </a:bodyPr>
          <a:lstStyle/>
          <a:p>
            <a:r>
              <a:rPr lang="en-US" dirty="0"/>
              <a:t>In ECM-6.0, besides cross-component linear model (CCLM) and gradient linear model (GLM), convolutional cross-component model (CCCM) is applied to predict the chroma samples from reconstructed </a:t>
            </a:r>
            <a:r>
              <a:rPr lang="en-US" dirty="0" err="1"/>
              <a:t>luma</a:t>
            </a:r>
            <a:r>
              <a:rPr lang="en-US" dirty="0"/>
              <a:t> samples</a:t>
            </a:r>
            <a:endParaRPr lang="en-CA" dirty="0"/>
          </a:p>
          <a:p>
            <a:pPr lvl="1"/>
            <a:r>
              <a:rPr lang="en-US" dirty="0"/>
              <a:t>The CCCM extends the 2-parameter linear model in the CCLM to 7-tap non-linear model</a:t>
            </a:r>
          </a:p>
          <a:p>
            <a:pPr lvl="1"/>
            <a:r>
              <a:rPr lang="en-US" dirty="0"/>
              <a:t>One </a:t>
            </a:r>
            <a:r>
              <a:rPr lang="en-US" dirty="0" err="1"/>
              <a:t>downsampling</a:t>
            </a:r>
            <a:r>
              <a:rPr lang="en-US" dirty="0"/>
              <a:t> filter is applied to the reconstructed </a:t>
            </a:r>
            <a:r>
              <a:rPr lang="en-US" dirty="0" err="1"/>
              <a:t>luma</a:t>
            </a:r>
            <a:r>
              <a:rPr lang="en-US" dirty="0"/>
              <a:t> samples to align with the resolution of chroma samples in the CU before the CCCM being applied</a:t>
            </a:r>
            <a:endParaRPr lang="en-CA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947708"/>
          </a:xfrm>
        </p:spPr>
        <p:txBody>
          <a:bodyPr>
            <a:normAutofit/>
          </a:bodyPr>
          <a:lstStyle/>
          <a:p>
            <a:r>
              <a:rPr lang="en-US" dirty="0"/>
              <a:t>Chroma samples are directly predicted from the original reconstructed </a:t>
            </a:r>
            <a:r>
              <a:rPr lang="en-US" dirty="0" err="1"/>
              <a:t>luma</a:t>
            </a:r>
            <a:r>
              <a:rPr lang="en-US" dirty="0"/>
              <a:t> samples</a:t>
            </a:r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CA" altLang="zh-TW" dirty="0"/>
              <a:t>For signaling, when the CCCM is selected, one single flag is signaled and used for both two chroma components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CCCM using non-</a:t>
            </a:r>
            <a:r>
              <a:rPr lang="en-US" altLang="zh-TW" dirty="0" err="1"/>
              <a:t>downsampled</a:t>
            </a:r>
            <a:r>
              <a:rPr lang="en-US" altLang="zh-TW" dirty="0"/>
              <a:t> </a:t>
            </a:r>
            <a:r>
              <a:rPr lang="en-US" altLang="zh-TW" dirty="0" err="1"/>
              <a:t>luma</a:t>
            </a:r>
            <a:r>
              <a:rPr lang="en-US" altLang="zh-TW" dirty="0"/>
              <a:t> samples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/>
              <p:nvPr/>
            </p:nvSpPr>
            <p:spPr>
              <a:xfrm>
                <a:off x="980637" y="4215930"/>
                <a:ext cx="70475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</a:t>
                </a:r>
                <a:endParaRPr lang="en-US" sz="2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altLang="zh-TW" sz="2400" i="1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CA" sz="2400" dirty="0">
                  <a:effectLst/>
                  <a:ea typeface="DengXia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0126F0-63FC-4699-9426-63D8FAE63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637" y="4215930"/>
                <a:ext cx="704759" cy="1569660"/>
              </a:xfrm>
              <a:prstGeom prst="rect">
                <a:avLst/>
              </a:prstGeom>
              <a:blipFill>
                <a:blip r:embed="rId2"/>
                <a:stretch>
                  <a:fillRect l="-13913" t="-3113" b="-466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/>
              <p:nvPr/>
            </p:nvSpPr>
            <p:spPr>
              <a:xfrm>
                <a:off x="1623748" y="4215930"/>
                <a:ext cx="894450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to-be-predicted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  <a:endParaRPr lang="en-CA" sz="2400" dirty="0"/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reconstructed </a:t>
                </a:r>
                <a:r>
                  <a:rPr lang="en-US" sz="2400" dirty="0" err="1"/>
                  <a:t>luma</a:t>
                </a:r>
                <a:r>
                  <a:rPr lang="en-US" sz="2400" dirty="0"/>
                  <a:t> sample surround the </a:t>
                </a:r>
                <a:r>
                  <a:rPr lang="en-US" sz="2400" dirty="0" err="1"/>
                  <a:t>chroma</a:t>
                </a:r>
                <a:r>
                  <a:rPr lang="en-US" sz="2400" dirty="0"/>
                  <a:t> sample</a:t>
                </a:r>
              </a:p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coefficient</a:t>
                </a:r>
              </a:p>
              <a:p>
                <a:r>
                  <a:rPr lang="en-US" sz="2400" dirty="0"/>
                  <a:t>offset</a:t>
                </a:r>
              </a:p>
            </p:txBody>
          </p:sp>
        </mc:Choice>
        <mc:Fallback xmlns="">
          <p:sp>
            <p:nvSpPr>
              <p:cNvPr id="17" name="TextBox 4">
                <a:extLst>
                  <a:ext uri="{FF2B5EF4-FFF2-40B4-BE49-F238E27FC236}">
                    <a16:creationId xmlns:a16="http://schemas.microsoft.com/office/drawing/2014/main" id="{6E0A4BA2-EBBF-4DBE-A9BB-6CB3CE93A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748" y="4215930"/>
                <a:ext cx="8944504" cy="1569660"/>
              </a:xfrm>
              <a:prstGeom prst="rect">
                <a:avLst/>
              </a:prstGeom>
              <a:blipFill>
                <a:blip r:embed="rId3"/>
                <a:stretch>
                  <a:fillRect l="-1022" t="-3113" b="-817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0AAD7F2-BC9B-46D9-828B-EEC84D9844DF}"/>
                  </a:ext>
                </a:extLst>
              </p:cNvPr>
              <p:cNvSpPr/>
              <p:nvPr/>
            </p:nvSpPr>
            <p:spPr>
              <a:xfrm>
                <a:off x="2321434" y="2212567"/>
                <a:ext cx="8397365" cy="8752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zh-TW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zh-TW" alt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sSub>
                            <m:sSubPr>
                              <m:ctrlPr>
                                <a:rPr lang="zh-TW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zh-TW" alt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</m:sub>
                            <m:sup>
                              <m:r>
                                <a:rPr lang="zh-TW" altLang="en-US" i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r>
                            <a:rPr lang="zh-TW" altLang="en-US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((</m:t>
                          </m:r>
                        </m:e>
                      </m:nary>
                      <m:sSup>
                        <m:sSupPr>
                          <m:ctrlPr>
                            <a:rPr lang="en-GB" altLang="zh-TW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GB" altLang="zh-TW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GB" altLang="zh-TW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zh-TW" alt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)≫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𝑏𝑖𝑡𝐷𝑒𝑝𝑡h</m:t>
                      </m:r>
                      <m:r>
                        <a:rPr lang="zh-TW" altLang="en-US" i="0">
                          <a:latin typeface="Cambria Math" panose="02040503050406030204" pitchFamily="18" charset="0"/>
                        </a:rPr>
                        <m:t>)+</m:t>
                      </m:r>
                      <m:sSub>
                        <m:sSubPr>
                          <m:ctrlPr>
                            <a:rPr lang="zh-TW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TW" alt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zh-TW" altLang="en-US" i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r>
                        <a:rPr lang="zh-TW" altLang="en-US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zh-TW" altLang="en-US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0AAD7F2-BC9B-46D9-828B-EEC84D9844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434" y="2212567"/>
                <a:ext cx="8397365" cy="8752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CCFE2F9C-9447-4635-B6B7-1B4A942D81D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435" y="3172101"/>
            <a:ext cx="2869565" cy="1171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811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TW" dirty="0"/>
              <a:t>Simulation 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7160331-B137-44A0-9D34-56D8896A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38104"/>
              </p:ext>
            </p:extLst>
          </p:nvPr>
        </p:nvGraphicFramePr>
        <p:xfrm>
          <a:off x="1297939" y="2663824"/>
          <a:ext cx="3965252" cy="263652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1275481451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4015303868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2993268480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588718717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2980960792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4586867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64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752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956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814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043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492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34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67172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76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851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3177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-1.89%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-3.62%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-3.36%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68287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126E854-C25E-4D64-BD95-DAEA78BC1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803620"/>
              </p:ext>
            </p:extLst>
          </p:nvPr>
        </p:nvGraphicFramePr>
        <p:xfrm>
          <a:off x="5969000" y="2647948"/>
          <a:ext cx="3907437" cy="263652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70343898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94059431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4287391484"/>
                    </a:ext>
                  </a:extLst>
                </a:gridCol>
                <a:gridCol w="623887">
                  <a:extLst>
                    <a:ext uri="{9D8B030D-6E8A-4147-A177-3AD203B41FA5}">
                      <a16:colId xmlns:a16="http://schemas.microsoft.com/office/drawing/2014/main" val="534823599"/>
                    </a:ext>
                  </a:extLst>
                </a:gridCol>
                <a:gridCol w="515937">
                  <a:extLst>
                    <a:ext uri="{9D8B030D-6E8A-4147-A177-3AD203B41FA5}">
                      <a16:colId xmlns:a16="http://schemas.microsoft.com/office/drawing/2014/main" val="1754970319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5499416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705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63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717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01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910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596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1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613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815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367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012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84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902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904" cy="4351338"/>
          </a:xfrm>
        </p:spPr>
        <p:txBody>
          <a:bodyPr>
            <a:normAutofit lnSpcReduction="10000"/>
          </a:bodyPr>
          <a:lstStyle/>
          <a:p>
            <a:r>
              <a:rPr lang="en-CA" altLang="zh-TW" dirty="0"/>
              <a:t>CCCM using non-</a:t>
            </a:r>
            <a:r>
              <a:rPr lang="en-CA" altLang="zh-TW" dirty="0" err="1"/>
              <a:t>downsampled</a:t>
            </a:r>
            <a:r>
              <a:rPr lang="en-CA" altLang="zh-TW" dirty="0"/>
              <a:t> </a:t>
            </a:r>
            <a:r>
              <a:rPr lang="en-CA" altLang="zh-TW" dirty="0" err="1"/>
              <a:t>luma</a:t>
            </a:r>
            <a:r>
              <a:rPr lang="en-CA" altLang="zh-TW" dirty="0"/>
              <a:t> samples is proposed where the chroma sample is directly predicted based on the original reconstructed </a:t>
            </a:r>
            <a:r>
              <a:rPr lang="en-CA" altLang="zh-TW" dirty="0" err="1"/>
              <a:t>luma</a:t>
            </a:r>
            <a:r>
              <a:rPr lang="en-CA" altLang="zh-TW" dirty="0"/>
              <a:t> samples</a:t>
            </a:r>
          </a:p>
          <a:p>
            <a:endParaRPr lang="en-US" dirty="0"/>
          </a:p>
          <a:p>
            <a:r>
              <a:rPr lang="en-CA" dirty="0"/>
              <a:t>Significant </a:t>
            </a:r>
            <a:r>
              <a:rPr lang="en-CA" dirty="0" err="1"/>
              <a:t>luma</a:t>
            </a:r>
            <a:r>
              <a:rPr lang="en-CA" dirty="0"/>
              <a:t>/chroma gains on screen content sequences</a:t>
            </a:r>
            <a:r>
              <a:rPr lang="zh-TW" altLang="en-US" dirty="0"/>
              <a:t> </a:t>
            </a:r>
            <a:r>
              <a:rPr lang="en-US" altLang="zh-TW" dirty="0"/>
              <a:t>with negligible encoding/decoding impacts</a:t>
            </a:r>
            <a:endParaRPr lang="en-CA" dirty="0"/>
          </a:p>
          <a:p>
            <a:endParaRPr lang="en-US" dirty="0"/>
          </a:p>
          <a:p>
            <a:r>
              <a:rPr lang="en-US" dirty="0"/>
              <a:t>Suggest to study the method in EE</a:t>
            </a:r>
          </a:p>
          <a:p>
            <a:endParaRPr lang="en-US" dirty="0"/>
          </a:p>
          <a:p>
            <a:r>
              <a:rPr lang="en-US" dirty="0"/>
              <a:t>Thanks to Alibaba for the crosschecking!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74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57718</TotalTime>
  <Words>506</Words>
  <Application>Microsoft Office PowerPoint</Application>
  <PresentationFormat>Widescreen</PresentationFormat>
  <Paragraphs>163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新細明體</vt:lpstr>
      <vt:lpstr>Source Han Sans CN Light</vt:lpstr>
      <vt:lpstr>DengXian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PowerPoint Presentation</vt:lpstr>
      <vt:lpstr>Introduction</vt:lpstr>
      <vt:lpstr>CCCM using non-downsampled luma samples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Hong-Jheng JHU</cp:lastModifiedBy>
  <cp:revision>1155</cp:revision>
  <dcterms:created xsi:type="dcterms:W3CDTF">2018-09-04T21:01:33Z</dcterms:created>
  <dcterms:modified xsi:type="dcterms:W3CDTF">2022-10-22T11:53:59Z</dcterms:modified>
</cp:coreProperties>
</file>