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19"/>
  </p:notesMasterIdLst>
  <p:sldIdLst>
    <p:sldId id="270" r:id="rId12"/>
    <p:sldId id="268" r:id="rId13"/>
    <p:sldId id="275" r:id="rId14"/>
    <p:sldId id="276" r:id="rId15"/>
    <p:sldId id="277" r:id="rId16"/>
    <p:sldId id="273" r:id="rId17"/>
    <p:sldId id="274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B92"/>
    <a:srgbClr val="DCEBFF"/>
    <a:srgbClr val="E6F0FF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92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3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10/22/2022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97618"/>
            <a:ext cx="8308800" cy="1539181"/>
          </a:xfrm>
        </p:spPr>
        <p:txBody>
          <a:bodyPr>
            <a:normAutofit/>
          </a:bodyPr>
          <a:lstStyle/>
          <a:p>
            <a:pPr algn="ctr"/>
            <a:r>
              <a:rPr lang="en-GB" sz="2000" dirty="0"/>
              <a:t>JVET-AB0174</a:t>
            </a:r>
          </a:p>
          <a:p>
            <a:pPr algn="ctr"/>
            <a:endParaRPr lang="en-GB" sz="2000" dirty="0"/>
          </a:p>
          <a:p>
            <a:pPr algn="ctr"/>
            <a:r>
              <a:rPr lang="en-GB" sz="2000" u="sng" dirty="0"/>
              <a:t>Alireza Aminlou</a:t>
            </a:r>
            <a:r>
              <a:rPr lang="en-GB" sz="2000" dirty="0"/>
              <a:t>, Jani Lainema, Ramin G. Youvalari, Pekka Astola</a:t>
            </a:r>
          </a:p>
          <a:p>
            <a:pPr algn="ctr"/>
            <a:endParaRPr lang="en-GB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609600"/>
            <a:ext cx="8308800" cy="227039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/>
              <a:t>AHG12: Division-free operation and dynamic range reduction for convolutional cross-component model (CCCM)</a:t>
            </a:r>
            <a:endParaRPr lang="en-FI" sz="36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 lnSpcReduction="10000"/>
          </a:bodyPr>
          <a:lstStyle/>
          <a:p>
            <a:r>
              <a:rPr lang="en-US" sz="1800" dirty="0"/>
              <a:t>Follow up of JVET-AA0114 where we proposed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Removal mean (of reference area) </a:t>
            </a:r>
            <a:r>
              <a:rPr lang="en-US" sz="1800" dirty="0">
                <a:sym typeface="Wingdings" panose="05000000000000000000" pitchFamily="2" charset="2"/>
              </a:rPr>
              <a:t> Extra pipeline stage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Substitute division by multiply-and-shift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In JVET-AB0174</a:t>
            </a:r>
          </a:p>
          <a:p>
            <a:r>
              <a:rPr lang="en-US" sz="1800" dirty="0"/>
              <a:t>Proposing two modifications to CCCM to simplify the implementation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Remove the offset sample value from luma and chroma samples used in the CCCM process (and reduce the fixed-point precision to 16-bit decimal part)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Substitute division operations by multiply-and-shift operations</a:t>
            </a:r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JVET-AB0174: Introduction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9E1F64D-683E-4045-A6AD-01F69D1AC95A}"/>
              </a:ext>
            </a:extLst>
          </p:cNvPr>
          <p:cNvGrpSpPr/>
          <p:nvPr/>
        </p:nvGrpSpPr>
        <p:grpSpPr>
          <a:xfrm>
            <a:off x="4976038" y="1885501"/>
            <a:ext cx="1446028" cy="1240465"/>
            <a:chOff x="4572000" y="3671777"/>
            <a:chExt cx="1446028" cy="12404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25A443E-9DE6-41EB-85DC-F1356A3BA398}"/>
                </a:ext>
              </a:extLst>
            </p:cNvPr>
            <p:cNvSpPr/>
            <p:nvPr/>
          </p:nvSpPr>
          <p:spPr>
            <a:xfrm>
              <a:off x="4572000" y="3671777"/>
              <a:ext cx="1446028" cy="12404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LID4096" sz="12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A297F08-1730-45B8-B2D4-6F81FDA9860C}"/>
                </a:ext>
              </a:extLst>
            </p:cNvPr>
            <p:cNvSpPr/>
            <p:nvPr/>
          </p:nvSpPr>
          <p:spPr>
            <a:xfrm>
              <a:off x="4947684" y="3976577"/>
              <a:ext cx="1066802" cy="93566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LID4096" sz="1200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266CE8-026D-4E09-94B6-7109E4F6E557}"/>
                </a:ext>
              </a:extLst>
            </p:cNvPr>
            <p:cNvSpPr/>
            <p:nvPr/>
          </p:nvSpPr>
          <p:spPr>
            <a:xfrm>
              <a:off x="4855534" y="3870250"/>
              <a:ext cx="88607" cy="106325"/>
            </a:xfrm>
            <a:prstGeom prst="rect">
              <a:avLst/>
            </a:prstGeom>
            <a:solidFill>
              <a:schemeClr val="accent6"/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LID4096" sz="1200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389413-E3F8-4EA5-BF9F-AF3DE6F09E52}"/>
              </a:ext>
            </a:extLst>
          </p:cNvPr>
          <p:cNvSpPr txBox="1"/>
          <p:nvPr/>
        </p:nvSpPr>
        <p:spPr>
          <a:xfrm>
            <a:off x="6359224" y="1895763"/>
            <a:ext cx="291945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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Reference area (for model creation)</a:t>
            </a:r>
            <a:endParaRPr lang="LID4096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2CE822-00EA-4AB8-9F51-07A4F415C09E}"/>
              </a:ext>
            </a:extLst>
          </p:cNvPr>
          <p:cNvSpPr txBox="1"/>
          <p:nvPr/>
        </p:nvSpPr>
        <p:spPr>
          <a:xfrm>
            <a:off x="6359224" y="2452526"/>
            <a:ext cx="27821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 Current block</a:t>
            </a:r>
            <a:endParaRPr lang="LID4096" sz="1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FD404F-7845-4403-8FDB-4DE6AAE23093}"/>
              </a:ext>
            </a:extLst>
          </p:cNvPr>
          <p:cNvSpPr txBox="1"/>
          <p:nvPr/>
        </p:nvSpPr>
        <p:spPr>
          <a:xfrm>
            <a:off x="3964993" y="1943332"/>
            <a:ext cx="7540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Top-left</a:t>
            </a:r>
          </a:p>
          <a:p>
            <a:r>
              <a:rPr lang="en-US" sz="1000" dirty="0">
                <a:latin typeface="Consolas" panose="020B0609020204030204" pitchFamily="49" charset="0"/>
                <a:sym typeface="Wingdings" panose="05000000000000000000" pitchFamily="2" charset="2"/>
              </a:rPr>
              <a:t>sample</a:t>
            </a:r>
            <a:endParaRPr lang="LID4096" sz="10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291EBBC-4228-449A-BD2F-194024702730}"/>
              </a:ext>
            </a:extLst>
          </p:cNvPr>
          <p:cNvCxnSpPr/>
          <p:nvPr/>
        </p:nvCxnSpPr>
        <p:spPr>
          <a:xfrm>
            <a:off x="4697823" y="2133593"/>
            <a:ext cx="54048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53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dirty="0"/>
              <a:t>Proposing to substitute the input to the CCCM operations with offset removed inputs. That is, prediction of a chroma sample changes from: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CA" dirty="0"/>
              <a:t>	</a:t>
            </a:r>
            <a:r>
              <a:rPr lang="en-CA" dirty="0" err="1">
                <a:cs typeface="Arial" panose="020B0604020202020204" pitchFamily="34" charset="0"/>
              </a:rPr>
              <a:t>predChromaVal</a:t>
            </a:r>
            <a:r>
              <a:rPr lang="en-CA" dirty="0">
                <a:cs typeface="Arial" panose="020B0604020202020204" pitchFamily="34" charset="0"/>
              </a:rPr>
              <a:t> = c</a:t>
            </a:r>
            <a:r>
              <a:rPr lang="en-CA" baseline="-25000" dirty="0">
                <a:cs typeface="Arial" panose="020B0604020202020204" pitchFamily="34" charset="0"/>
              </a:rPr>
              <a:t>0</a:t>
            </a:r>
            <a:r>
              <a:rPr lang="en-CA" dirty="0">
                <a:cs typeface="Arial" panose="020B0604020202020204" pitchFamily="34" charset="0"/>
              </a:rPr>
              <a:t>C + c</a:t>
            </a:r>
            <a:r>
              <a:rPr lang="en-CA" baseline="-25000" dirty="0">
                <a:cs typeface="Arial" panose="020B0604020202020204" pitchFamily="34" charset="0"/>
              </a:rPr>
              <a:t>1</a:t>
            </a:r>
            <a:r>
              <a:rPr lang="en-CA" dirty="0">
                <a:cs typeface="Arial" panose="020B0604020202020204" pitchFamily="34" charset="0"/>
              </a:rPr>
              <a:t>N + c</a:t>
            </a:r>
            <a:r>
              <a:rPr lang="en-CA" baseline="-25000" dirty="0">
                <a:cs typeface="Arial" panose="020B0604020202020204" pitchFamily="34" charset="0"/>
              </a:rPr>
              <a:t>2</a:t>
            </a:r>
            <a:r>
              <a:rPr lang="en-CA" dirty="0">
                <a:cs typeface="Arial" panose="020B0604020202020204" pitchFamily="34" charset="0"/>
              </a:rPr>
              <a:t>S + c</a:t>
            </a:r>
            <a:r>
              <a:rPr lang="en-CA" baseline="-25000" dirty="0">
                <a:cs typeface="Arial" panose="020B0604020202020204" pitchFamily="34" charset="0"/>
              </a:rPr>
              <a:t>3</a:t>
            </a:r>
            <a:r>
              <a:rPr lang="en-CA" dirty="0">
                <a:cs typeface="Arial" panose="020B0604020202020204" pitchFamily="34" charset="0"/>
              </a:rPr>
              <a:t>E + c</a:t>
            </a:r>
            <a:r>
              <a:rPr lang="en-CA" baseline="-25000" dirty="0">
                <a:cs typeface="Arial" panose="020B0604020202020204" pitchFamily="34" charset="0"/>
              </a:rPr>
              <a:t>4</a:t>
            </a:r>
            <a:r>
              <a:rPr lang="en-CA" dirty="0">
                <a:cs typeface="Arial" panose="020B0604020202020204" pitchFamily="34" charset="0"/>
              </a:rPr>
              <a:t>W + c</a:t>
            </a:r>
            <a:r>
              <a:rPr lang="en-CA" baseline="-25000" dirty="0">
                <a:cs typeface="Arial" panose="020B0604020202020204" pitchFamily="34" charset="0"/>
              </a:rPr>
              <a:t>5</a:t>
            </a:r>
            <a:r>
              <a:rPr lang="en-CA" dirty="0">
                <a:cs typeface="Arial" panose="020B0604020202020204" pitchFamily="34" charset="0"/>
              </a:rPr>
              <a:t>P + c</a:t>
            </a:r>
            <a:r>
              <a:rPr lang="en-CA" baseline="-25000" dirty="0">
                <a:cs typeface="Arial" panose="020B0604020202020204" pitchFamily="34" charset="0"/>
              </a:rPr>
              <a:t>6</a:t>
            </a:r>
            <a:r>
              <a:rPr lang="en-CA" dirty="0">
                <a:cs typeface="Arial" panose="020B0604020202020204" pitchFamily="34" charset="0"/>
              </a:rPr>
              <a:t>B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CA" sz="1800" dirty="0"/>
              <a:t>to: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CA" dirty="0"/>
              <a:t>	</a:t>
            </a:r>
            <a:r>
              <a:rPr lang="en-CA" dirty="0" err="1">
                <a:cs typeface="Arial" panose="020B0604020202020204" pitchFamily="34" charset="0"/>
              </a:rPr>
              <a:t>predChromaVal</a:t>
            </a:r>
            <a:r>
              <a:rPr lang="en-CA" dirty="0">
                <a:cs typeface="Arial" panose="020B0604020202020204" pitchFamily="34" charset="0"/>
              </a:rPr>
              <a:t> = c</a:t>
            </a:r>
            <a:r>
              <a:rPr lang="en-CA" baseline="-25000" dirty="0">
                <a:cs typeface="Arial" panose="020B0604020202020204" pitchFamily="34" charset="0"/>
              </a:rPr>
              <a:t>0</a:t>
            </a:r>
            <a:r>
              <a:rPr lang="en-CA" dirty="0">
                <a:cs typeface="Arial" panose="020B0604020202020204" pitchFamily="34" charset="0"/>
              </a:rPr>
              <a:t>C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1</a:t>
            </a:r>
            <a:r>
              <a:rPr lang="en-CA" dirty="0">
                <a:cs typeface="Arial" panose="020B0604020202020204" pitchFamily="34" charset="0"/>
              </a:rPr>
              <a:t>N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2</a:t>
            </a:r>
            <a:r>
              <a:rPr lang="en-CA" dirty="0">
                <a:cs typeface="Arial" panose="020B0604020202020204" pitchFamily="34" charset="0"/>
              </a:rPr>
              <a:t>S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3</a:t>
            </a:r>
            <a:r>
              <a:rPr lang="en-CA" dirty="0">
                <a:cs typeface="Arial" panose="020B0604020202020204" pitchFamily="34" charset="0"/>
              </a:rPr>
              <a:t>E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4</a:t>
            </a:r>
            <a:r>
              <a:rPr lang="en-CA" dirty="0">
                <a:cs typeface="Arial" panose="020B0604020202020204" pitchFamily="34" charset="0"/>
              </a:rPr>
              <a:t>W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5</a:t>
            </a:r>
            <a:r>
              <a:rPr lang="en-CA" dirty="0">
                <a:cs typeface="Arial" panose="020B0604020202020204" pitchFamily="34" charset="0"/>
              </a:rPr>
              <a:t>P</a:t>
            </a:r>
            <a:r>
              <a:rPr lang="en-US" dirty="0">
                <a:cs typeface="Arial" panose="020B0604020202020204" pitchFamily="34" charset="0"/>
              </a:rPr>
              <a:t>'</a:t>
            </a:r>
            <a:r>
              <a:rPr lang="en-CA" dirty="0">
                <a:cs typeface="Arial" panose="020B0604020202020204" pitchFamily="34" charset="0"/>
              </a:rPr>
              <a:t> + c</a:t>
            </a:r>
            <a:r>
              <a:rPr lang="en-CA" baseline="-25000" dirty="0">
                <a:cs typeface="Arial" panose="020B0604020202020204" pitchFamily="34" charset="0"/>
              </a:rPr>
              <a:t>6</a:t>
            </a:r>
            <a:r>
              <a:rPr lang="en-CA" dirty="0">
                <a:cs typeface="Arial" panose="020B0604020202020204" pitchFamily="34" charset="0"/>
              </a:rPr>
              <a:t>B</a:t>
            </a:r>
            <a:r>
              <a:rPr lang="en-US" dirty="0">
                <a:cs typeface="Arial" panose="020B0604020202020204" pitchFamily="34" charset="0"/>
              </a:rPr>
              <a:t> </a:t>
            </a:r>
            <a:r>
              <a:rPr lang="en-US" dirty="0">
                <a:highlight>
                  <a:srgbClr val="00FB92"/>
                </a:highlight>
                <a:cs typeface="Arial" panose="020B0604020202020204" pitchFamily="34" charset="0"/>
              </a:rPr>
              <a:t>+ </a:t>
            </a:r>
            <a:r>
              <a:rPr lang="en-US" dirty="0" err="1">
                <a:highlight>
                  <a:srgbClr val="00FB92"/>
                </a:highlight>
                <a:cs typeface="Arial" panose="020B0604020202020204" pitchFamily="34" charset="0"/>
              </a:rPr>
              <a:t>offsetChroma</a:t>
            </a:r>
            <a:endParaRPr lang="en-CA" dirty="0">
              <a:highlight>
                <a:srgbClr val="00FB92"/>
              </a:highlight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1800" dirty="0"/>
              <a:t>where: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C' = C </a:t>
            </a:r>
            <a:r>
              <a:rPr lang="en-US" dirty="0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- </a:t>
            </a:r>
            <a:r>
              <a:rPr lang="en-US" dirty="0" err="1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offsetLuma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N' = N </a:t>
            </a:r>
            <a:r>
              <a:rPr lang="en-US" dirty="0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- </a:t>
            </a:r>
            <a:r>
              <a:rPr lang="en-US" dirty="0" err="1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offsetLuma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S' = S </a:t>
            </a:r>
            <a:r>
              <a:rPr lang="en-US" dirty="0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- </a:t>
            </a:r>
            <a:r>
              <a:rPr lang="en-US" dirty="0" err="1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offsetLuma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E' = E </a:t>
            </a:r>
            <a:r>
              <a:rPr lang="en-US" dirty="0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- </a:t>
            </a:r>
            <a:r>
              <a:rPr lang="en-US" dirty="0" err="1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offsetLuma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W' = W </a:t>
            </a:r>
            <a:r>
              <a:rPr lang="en-US" dirty="0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- </a:t>
            </a:r>
            <a:r>
              <a:rPr lang="en-US" dirty="0" err="1">
                <a:highlight>
                  <a:srgbClr val="00FB92"/>
                </a:highlight>
                <a:latin typeface="Consolas" panose="020B0609020204030204" pitchFamily="49" charset="0"/>
                <a:cs typeface="Consolas" panose="020B0609020204030204" pitchFamily="49" charset="0"/>
              </a:rPr>
              <a:t>offsetLuma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P' = (C' * C') &gt;&gt;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bitdepth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B 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midValue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Offset removal</a:t>
            </a:r>
          </a:p>
        </p:txBody>
      </p:sp>
      <p:pic>
        <p:nvPicPr>
          <p:cNvPr id="4" name="Picture 3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5C84DF40-D0F3-4405-0B81-3CD743AFB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147" y="1328072"/>
            <a:ext cx="1272135" cy="1178901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8FF283CA-364B-7AA9-3E7D-4C335D2693AF}"/>
              </a:ext>
            </a:extLst>
          </p:cNvPr>
          <p:cNvSpPr txBox="1">
            <a:spLocks/>
          </p:cNvSpPr>
          <p:nvPr/>
        </p:nvSpPr>
        <p:spPr>
          <a:xfrm>
            <a:off x="2970028" y="2925942"/>
            <a:ext cx="6173972" cy="74583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382400" indent="-2286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128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4320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offsetLuma</a:t>
            </a:r>
            <a:r>
              <a:rPr lang="en-US" sz="1500" dirty="0">
                <a:latin typeface="Consolas" panose="020B0609020204030204" pitchFamily="49" charset="0"/>
                <a:cs typeface="Consolas" panose="020B0609020204030204" pitchFamily="49" charset="0"/>
              </a:rPr>
              <a:t>  : Luma of top-left sample in reference samples</a:t>
            </a:r>
          </a:p>
          <a:p>
            <a:pPr>
              <a:lnSpc>
                <a:spcPct val="100000"/>
              </a:lnSpc>
            </a:pPr>
            <a:r>
              <a:rPr lang="en-US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offsetChroma</a:t>
            </a:r>
            <a:r>
              <a:rPr lang="en-US" sz="1500" dirty="0">
                <a:latin typeface="Consolas" panose="020B0609020204030204" pitchFamily="49" charset="0"/>
                <a:cs typeface="Consolas" panose="020B0609020204030204" pitchFamily="49" charset="0"/>
              </a:rPr>
              <a:t>: Chroma of top-left sample reference samples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91A35E-5425-4D15-94C2-3000DB5CBB56}"/>
              </a:ext>
            </a:extLst>
          </p:cNvPr>
          <p:cNvGrpSpPr/>
          <p:nvPr/>
        </p:nvGrpSpPr>
        <p:grpSpPr>
          <a:xfrm>
            <a:off x="4841358" y="3671777"/>
            <a:ext cx="1446028" cy="1240465"/>
            <a:chOff x="4572000" y="3671777"/>
            <a:chExt cx="1446028" cy="124046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907C9DB-4E8A-487C-82D6-FEAD9CCCC3C2}"/>
                </a:ext>
              </a:extLst>
            </p:cNvPr>
            <p:cNvSpPr/>
            <p:nvPr/>
          </p:nvSpPr>
          <p:spPr>
            <a:xfrm>
              <a:off x="4572000" y="3671777"/>
              <a:ext cx="1446028" cy="12404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LID4096" sz="12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1441BF0-C36A-4588-AA58-6F7C83F72C0D}"/>
                </a:ext>
              </a:extLst>
            </p:cNvPr>
            <p:cNvSpPr/>
            <p:nvPr/>
          </p:nvSpPr>
          <p:spPr>
            <a:xfrm>
              <a:off x="4947684" y="3976577"/>
              <a:ext cx="1066802" cy="93566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LID4096" sz="12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3AE3520-1C07-46D0-A278-8A2A64E46DF7}"/>
                </a:ext>
              </a:extLst>
            </p:cNvPr>
            <p:cNvSpPr/>
            <p:nvPr/>
          </p:nvSpPr>
          <p:spPr>
            <a:xfrm>
              <a:off x="4855534" y="3870250"/>
              <a:ext cx="88607" cy="106325"/>
            </a:xfrm>
            <a:prstGeom prst="rect">
              <a:avLst/>
            </a:prstGeom>
            <a:solidFill>
              <a:schemeClr val="accent6"/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LID4096" sz="1200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4D38891-CAA6-4FBC-BAEF-5BF29E55968C}"/>
              </a:ext>
            </a:extLst>
          </p:cNvPr>
          <p:cNvSpPr txBox="1"/>
          <p:nvPr/>
        </p:nvSpPr>
        <p:spPr>
          <a:xfrm>
            <a:off x="6224544" y="3682039"/>
            <a:ext cx="291945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 </a:t>
            </a:r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</a:rPr>
              <a:t>Reference area (for model creation)</a:t>
            </a:r>
            <a:endParaRPr lang="LID4096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537A87-65F8-4212-AEEF-3A6FF91D8309}"/>
              </a:ext>
            </a:extLst>
          </p:cNvPr>
          <p:cNvSpPr txBox="1"/>
          <p:nvPr/>
        </p:nvSpPr>
        <p:spPr>
          <a:xfrm>
            <a:off x="6224544" y="4238802"/>
            <a:ext cx="27821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 Current block</a:t>
            </a:r>
            <a:endParaRPr lang="LID4096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DCCA0-6FBD-4D13-B833-FC76AAF40083}"/>
              </a:ext>
            </a:extLst>
          </p:cNvPr>
          <p:cNvSpPr txBox="1"/>
          <p:nvPr/>
        </p:nvSpPr>
        <p:spPr>
          <a:xfrm>
            <a:off x="3830313" y="3729608"/>
            <a:ext cx="7540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Consolas" panose="020B0609020204030204" pitchFamily="49" charset="0"/>
                <a:cs typeface="Consolas" panose="020B0609020204030204" pitchFamily="49" charset="0"/>
                <a:sym typeface="Wingdings" panose="05000000000000000000" pitchFamily="2" charset="2"/>
              </a:rPr>
              <a:t>Top-left</a:t>
            </a:r>
          </a:p>
          <a:p>
            <a:r>
              <a:rPr lang="en-US" sz="1000" dirty="0">
                <a:latin typeface="Consolas" panose="020B0609020204030204" pitchFamily="49" charset="0"/>
                <a:sym typeface="Wingdings" panose="05000000000000000000" pitchFamily="2" charset="2"/>
              </a:rPr>
              <a:t>sample</a:t>
            </a:r>
            <a:endParaRPr lang="LID4096" sz="10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F59191F-2764-4424-A748-00EE25E06122}"/>
              </a:ext>
            </a:extLst>
          </p:cNvPr>
          <p:cNvCxnSpPr/>
          <p:nvPr/>
        </p:nvCxnSpPr>
        <p:spPr>
          <a:xfrm>
            <a:off x="4563143" y="3919869"/>
            <a:ext cx="54048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965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As a result, the magnitudes of the values in the model calculation are reduced and less precision is needed for fixed-point arithmetic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Proposed to use 16-bit decimal precision in fixed-point operations (down from 22-bit precision)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800" dirty="0"/>
              <a:t>Offset removal is applied in both model creation and block prediction phases.</a:t>
            </a:r>
          </a:p>
          <a:p>
            <a:endParaRPr lang="en-US" sz="1800" dirty="0"/>
          </a:p>
          <a:p>
            <a:r>
              <a:rPr lang="en-US" sz="1800" dirty="0"/>
              <a:t>Implementation in model creation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500" dirty="0" err="1"/>
              <a:t>offsetLuma</a:t>
            </a:r>
            <a:r>
              <a:rPr lang="en-US" sz="1500" dirty="0"/>
              <a:t> removal: integrated with rounding offset in luma downsampling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500" dirty="0" err="1"/>
              <a:t>offsetChroma</a:t>
            </a:r>
            <a:r>
              <a:rPr lang="en-US" sz="1500" dirty="0"/>
              <a:t> removal: removed by updating cross-correlation parameters (2x7 parameters)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US" sz="1300" dirty="0" err="1">
                <a:highlight>
                  <a:srgbClr val="00FB92"/>
                </a:highlight>
              </a:rPr>
              <a:t>ATYCb</a:t>
            </a:r>
            <a:r>
              <a:rPr lang="en-US" sz="1300" dirty="0">
                <a:highlight>
                  <a:srgbClr val="00FB92"/>
                </a:highlight>
              </a:rPr>
              <a:t>[</a:t>
            </a:r>
            <a:r>
              <a:rPr lang="en-US" sz="1300" dirty="0" err="1">
                <a:highlight>
                  <a:srgbClr val="00FB92"/>
                </a:highlight>
              </a:rPr>
              <a:t>i</a:t>
            </a:r>
            <a:r>
              <a:rPr lang="en-US" sz="1300" dirty="0">
                <a:highlight>
                  <a:srgbClr val="00FB92"/>
                </a:highlight>
              </a:rPr>
              <a:t>] -= ((ATA[</a:t>
            </a:r>
            <a:r>
              <a:rPr lang="en-US" sz="1300" dirty="0" err="1">
                <a:highlight>
                  <a:srgbClr val="00FB92"/>
                </a:highlight>
              </a:rPr>
              <a:t>i</a:t>
            </a:r>
            <a:r>
              <a:rPr lang="en-US" sz="1300" dirty="0">
                <a:highlight>
                  <a:srgbClr val="00FB92"/>
                </a:highlight>
              </a:rPr>
              <a:t>] * </a:t>
            </a:r>
            <a:r>
              <a:rPr lang="en-US" sz="1300" dirty="0" err="1">
                <a:highlight>
                  <a:srgbClr val="00FB92"/>
                </a:highlight>
              </a:rPr>
              <a:t>offsetChroma</a:t>
            </a:r>
            <a:r>
              <a:rPr lang="en-US" sz="1300" dirty="0">
                <a:highlight>
                  <a:srgbClr val="00FB92"/>
                </a:highlight>
              </a:rPr>
              <a:t>) &gt;&gt; (</a:t>
            </a:r>
            <a:r>
              <a:rPr lang="en-US" sz="1300" dirty="0" err="1">
                <a:highlight>
                  <a:srgbClr val="00FB92"/>
                </a:highlight>
              </a:rPr>
              <a:t>bitdepth</a:t>
            </a:r>
            <a:r>
              <a:rPr lang="en-US" sz="1300" dirty="0">
                <a:highlight>
                  <a:srgbClr val="00FB92"/>
                </a:highlight>
              </a:rPr>
              <a:t> - 1));</a:t>
            </a:r>
          </a:p>
          <a:p>
            <a:endParaRPr lang="en-US" sz="1800" dirty="0"/>
          </a:p>
          <a:p>
            <a:r>
              <a:rPr lang="en-US" sz="1800" dirty="0"/>
              <a:t>Implementation in block prediction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sz="1500" dirty="0" err="1"/>
              <a:t>offsetChroma</a:t>
            </a:r>
            <a:r>
              <a:rPr lang="en-US" sz="1500" dirty="0"/>
              <a:t> addition: integrated with bias (B) term in CCCM equation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CA" sz="1300" dirty="0" err="1">
                <a:cs typeface="Arial" panose="020B0604020202020204" pitchFamily="34" charset="0"/>
              </a:rPr>
              <a:t>predChromaVal</a:t>
            </a:r>
            <a:r>
              <a:rPr lang="en-CA" sz="1300" dirty="0">
                <a:cs typeface="Arial" panose="020B0604020202020204" pitchFamily="34" charset="0"/>
              </a:rPr>
              <a:t> = c</a:t>
            </a:r>
            <a:r>
              <a:rPr lang="en-CA" sz="1300" baseline="-25000" dirty="0">
                <a:cs typeface="Arial" panose="020B0604020202020204" pitchFamily="34" charset="0"/>
              </a:rPr>
              <a:t>0</a:t>
            </a:r>
            <a:r>
              <a:rPr lang="en-CA" sz="1300" dirty="0">
                <a:cs typeface="Arial" panose="020B0604020202020204" pitchFamily="34" charset="0"/>
              </a:rPr>
              <a:t>C</a:t>
            </a:r>
            <a:r>
              <a:rPr lang="en-US" sz="1300" dirty="0">
                <a:cs typeface="Arial" panose="020B0604020202020204" pitchFamily="34" charset="0"/>
              </a:rPr>
              <a:t>'</a:t>
            </a:r>
            <a:r>
              <a:rPr lang="en-CA" sz="1300" dirty="0">
                <a:cs typeface="Arial" panose="020B0604020202020204" pitchFamily="34" charset="0"/>
              </a:rPr>
              <a:t> + c</a:t>
            </a:r>
            <a:r>
              <a:rPr lang="en-CA" sz="1300" baseline="-25000" dirty="0">
                <a:cs typeface="Arial" panose="020B0604020202020204" pitchFamily="34" charset="0"/>
              </a:rPr>
              <a:t>1</a:t>
            </a:r>
            <a:r>
              <a:rPr lang="en-CA" sz="1300" dirty="0">
                <a:cs typeface="Arial" panose="020B0604020202020204" pitchFamily="34" charset="0"/>
              </a:rPr>
              <a:t>N</a:t>
            </a:r>
            <a:r>
              <a:rPr lang="en-US" sz="1300" dirty="0">
                <a:cs typeface="Arial" panose="020B0604020202020204" pitchFamily="34" charset="0"/>
              </a:rPr>
              <a:t>'</a:t>
            </a:r>
            <a:r>
              <a:rPr lang="en-CA" sz="1300" dirty="0">
                <a:cs typeface="Arial" panose="020B0604020202020204" pitchFamily="34" charset="0"/>
              </a:rPr>
              <a:t> + c</a:t>
            </a:r>
            <a:r>
              <a:rPr lang="en-CA" sz="1300" baseline="-25000" dirty="0">
                <a:cs typeface="Arial" panose="020B0604020202020204" pitchFamily="34" charset="0"/>
              </a:rPr>
              <a:t>2</a:t>
            </a:r>
            <a:r>
              <a:rPr lang="en-CA" sz="1300" dirty="0">
                <a:cs typeface="Arial" panose="020B0604020202020204" pitchFamily="34" charset="0"/>
              </a:rPr>
              <a:t>S</a:t>
            </a:r>
            <a:r>
              <a:rPr lang="en-US" sz="1300" dirty="0">
                <a:cs typeface="Arial" panose="020B0604020202020204" pitchFamily="34" charset="0"/>
              </a:rPr>
              <a:t>'</a:t>
            </a:r>
            <a:r>
              <a:rPr lang="en-CA" sz="1300" dirty="0">
                <a:cs typeface="Arial" panose="020B0604020202020204" pitchFamily="34" charset="0"/>
              </a:rPr>
              <a:t> + c</a:t>
            </a:r>
            <a:r>
              <a:rPr lang="en-CA" sz="1300" baseline="-25000" dirty="0">
                <a:cs typeface="Arial" panose="020B0604020202020204" pitchFamily="34" charset="0"/>
              </a:rPr>
              <a:t>3</a:t>
            </a:r>
            <a:r>
              <a:rPr lang="en-CA" sz="1300" dirty="0">
                <a:cs typeface="Arial" panose="020B0604020202020204" pitchFamily="34" charset="0"/>
              </a:rPr>
              <a:t>E</a:t>
            </a:r>
            <a:r>
              <a:rPr lang="en-US" sz="1300" dirty="0">
                <a:cs typeface="Arial" panose="020B0604020202020204" pitchFamily="34" charset="0"/>
              </a:rPr>
              <a:t>'</a:t>
            </a:r>
            <a:r>
              <a:rPr lang="en-CA" sz="1300" dirty="0">
                <a:cs typeface="Arial" panose="020B0604020202020204" pitchFamily="34" charset="0"/>
              </a:rPr>
              <a:t> + c</a:t>
            </a:r>
            <a:r>
              <a:rPr lang="en-CA" sz="1300" baseline="-25000" dirty="0">
                <a:cs typeface="Arial" panose="020B0604020202020204" pitchFamily="34" charset="0"/>
              </a:rPr>
              <a:t>4</a:t>
            </a:r>
            <a:r>
              <a:rPr lang="en-CA" sz="1300" dirty="0">
                <a:cs typeface="Arial" panose="020B0604020202020204" pitchFamily="34" charset="0"/>
              </a:rPr>
              <a:t>W</a:t>
            </a:r>
            <a:r>
              <a:rPr lang="en-US" sz="1300" dirty="0">
                <a:cs typeface="Arial" panose="020B0604020202020204" pitchFamily="34" charset="0"/>
              </a:rPr>
              <a:t>'</a:t>
            </a:r>
            <a:r>
              <a:rPr lang="en-CA" sz="1300" dirty="0">
                <a:cs typeface="Arial" panose="020B0604020202020204" pitchFamily="34" charset="0"/>
              </a:rPr>
              <a:t> + c</a:t>
            </a:r>
            <a:r>
              <a:rPr lang="en-CA" sz="1300" baseline="-25000" dirty="0">
                <a:cs typeface="Arial" panose="020B0604020202020204" pitchFamily="34" charset="0"/>
              </a:rPr>
              <a:t>5</a:t>
            </a:r>
            <a:r>
              <a:rPr lang="en-CA" sz="1300" dirty="0">
                <a:cs typeface="Arial" panose="020B0604020202020204" pitchFamily="34" charset="0"/>
              </a:rPr>
              <a:t>P</a:t>
            </a:r>
            <a:r>
              <a:rPr lang="en-US" sz="1300" dirty="0">
                <a:cs typeface="Arial" panose="020B0604020202020204" pitchFamily="34" charset="0"/>
              </a:rPr>
              <a:t>'</a:t>
            </a:r>
            <a:r>
              <a:rPr lang="en-CA" sz="1300" dirty="0">
                <a:cs typeface="Arial" panose="020B0604020202020204" pitchFamily="34" charset="0"/>
              </a:rPr>
              <a:t> + c</a:t>
            </a:r>
            <a:r>
              <a:rPr lang="en-CA" sz="1300" baseline="-25000" dirty="0">
                <a:cs typeface="Arial" panose="020B0604020202020204" pitchFamily="34" charset="0"/>
              </a:rPr>
              <a:t>6</a:t>
            </a:r>
            <a:r>
              <a:rPr lang="en-CA" sz="1300" dirty="0">
                <a:cs typeface="Arial" panose="020B0604020202020204" pitchFamily="34" charset="0"/>
              </a:rPr>
              <a:t>B</a:t>
            </a:r>
            <a:r>
              <a:rPr lang="en-US" sz="1300" dirty="0">
                <a:cs typeface="Arial" panose="020B0604020202020204" pitchFamily="34" charset="0"/>
              </a:rPr>
              <a:t> </a:t>
            </a:r>
            <a:r>
              <a:rPr lang="en-US" sz="1300" dirty="0">
                <a:highlight>
                  <a:srgbClr val="00FB92"/>
                </a:highlight>
                <a:cs typeface="Arial" panose="020B0604020202020204" pitchFamily="34" charset="0"/>
              </a:rPr>
              <a:t>+ </a:t>
            </a:r>
            <a:r>
              <a:rPr lang="en-US" sz="1300" dirty="0" err="1">
                <a:highlight>
                  <a:srgbClr val="00FB92"/>
                </a:highlight>
                <a:cs typeface="Arial" panose="020B0604020202020204" pitchFamily="34" charset="0"/>
              </a:rPr>
              <a:t>offsetChroma</a:t>
            </a:r>
            <a:endParaRPr lang="en-US" sz="1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Offset removal (and implementation)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D4C6C6A-68F1-45BA-8FC3-9907FD7230BF}"/>
              </a:ext>
            </a:extLst>
          </p:cNvPr>
          <p:cNvSpPr/>
          <p:nvPr/>
        </p:nvSpPr>
        <p:spPr>
          <a:xfrm>
            <a:off x="4919329" y="4323907"/>
            <a:ext cx="1623237" cy="352547"/>
          </a:xfrm>
          <a:prstGeom prst="ellipse">
            <a:avLst/>
          </a:prstGeom>
          <a:noFill/>
          <a:ln w="127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2549823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43946"/>
            <a:ext cx="8213444" cy="3560400"/>
          </a:xfrm>
        </p:spPr>
        <p:txBody>
          <a:bodyPr>
            <a:normAutofit/>
          </a:bodyPr>
          <a:lstStyle/>
          <a:p>
            <a:r>
              <a:rPr lang="en-US" dirty="0"/>
              <a:t>Division operations, used in the model creation, are substituted with multiply-and-shift approach (in the spirit of what is done for CCLM)</a:t>
            </a:r>
          </a:p>
          <a:p>
            <a:r>
              <a:rPr lang="en-US" dirty="0"/>
              <a:t>	result = num / </a:t>
            </a:r>
            <a:r>
              <a:rPr lang="en-US" dirty="0" err="1"/>
              <a:t>denom</a:t>
            </a:r>
            <a:endParaRPr lang="en-US" dirty="0"/>
          </a:p>
          <a:p>
            <a:r>
              <a:rPr lang="en-US" dirty="0"/>
              <a:t>	result = num * scale &gt;&gt; shift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8-piece second order model for the “scale” (first order in CCLM)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8 x 3 look-up table entries (16 x 1 in CCLM)</a:t>
            </a:r>
            <a:endParaRPr lang="en-US" sz="1100" dirty="0">
              <a:latin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</a:rPr>
              <a:t>	// pow2W[8], pow2O[8], pow2B[8] = parameters of polynomial models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	shift      = floorLog2_uint64(</a:t>
            </a:r>
            <a:r>
              <a:rPr lang="en-US" sz="1100" dirty="0" err="1">
                <a:latin typeface="Consolas" panose="020B0609020204030204" pitchFamily="49" charset="0"/>
              </a:rPr>
              <a:t>denom</a:t>
            </a:r>
            <a:r>
              <a:rPr lang="en-US" sz="1100" dirty="0">
                <a:latin typeface="Consolas" panose="020B0609020204030204" pitchFamily="49" charset="0"/>
              </a:rPr>
              <a:t>)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	</a:t>
            </a:r>
            <a:r>
              <a:rPr lang="en-US" sz="1100" dirty="0" err="1">
                <a:latin typeface="Consolas" panose="020B0609020204030204" pitchFamily="49" charset="0"/>
              </a:rPr>
              <a:t>normDenom</a:t>
            </a:r>
            <a:r>
              <a:rPr lang="en-US" sz="1100" dirty="0">
                <a:latin typeface="Consolas" panose="020B0609020204030204" pitchFamily="49" charset="0"/>
              </a:rPr>
              <a:t>  = ((</a:t>
            </a:r>
            <a:r>
              <a:rPr lang="en-US" sz="1100" dirty="0" err="1">
                <a:latin typeface="Consolas" panose="020B0609020204030204" pitchFamily="49" charset="0"/>
              </a:rPr>
              <a:t>denom</a:t>
            </a:r>
            <a:r>
              <a:rPr lang="en-US" sz="1100" dirty="0">
                <a:latin typeface="Consolas" panose="020B0609020204030204" pitchFamily="49" charset="0"/>
              </a:rPr>
              <a:t> &lt;&lt; 14) &gt;&gt; shift) &amp; ((1 &lt;&lt; 14) - 1)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	region     = </a:t>
            </a:r>
            <a:r>
              <a:rPr lang="en-US" sz="1100" dirty="0" err="1">
                <a:latin typeface="Consolas" panose="020B0609020204030204" pitchFamily="49" charset="0"/>
              </a:rPr>
              <a:t>normDenom</a:t>
            </a:r>
            <a:r>
              <a:rPr lang="en-US" sz="1100" dirty="0">
                <a:latin typeface="Consolas" panose="020B0609020204030204" pitchFamily="49" charset="0"/>
              </a:rPr>
              <a:t> &gt;&gt; (14 - 3)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	normDenom2 = </a:t>
            </a:r>
            <a:r>
              <a:rPr lang="en-US" sz="1100" dirty="0" err="1">
                <a:latin typeface="Consolas" panose="020B0609020204030204" pitchFamily="49" charset="0"/>
              </a:rPr>
              <a:t>normDenom</a:t>
            </a:r>
            <a:r>
              <a:rPr lang="en-US" sz="1100" dirty="0">
                <a:latin typeface="Consolas" panose="020B0609020204030204" pitchFamily="49" charset="0"/>
              </a:rPr>
              <a:t> - pow2O[region]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	scale      = (pow2W[region] * normDenom2^2) - (normDenom2 &gt;&gt; 1) + pow2B[region]</a:t>
            </a:r>
          </a:p>
          <a:p>
            <a:r>
              <a:rPr lang="en-US" sz="1100" dirty="0">
                <a:latin typeface="Consolas" panose="020B0609020204030204" pitchFamily="49" charset="0"/>
              </a:rPr>
              <a:t>	result     = (num * scale) &gt;&gt; shift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Division removal</a:t>
            </a:r>
          </a:p>
        </p:txBody>
      </p:sp>
    </p:spTree>
    <p:extLst>
      <p:ext uri="{BB962C8B-B14F-4D97-AF65-F5344CB8AC3E}">
        <p14:creationId xmlns:p14="http://schemas.microsoft.com/office/powerpoint/2010/main" val="3816938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F190F0F-AF7E-C41D-B520-7CD9DC145D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501523"/>
              </p:ext>
            </p:extLst>
          </p:nvPr>
        </p:nvGraphicFramePr>
        <p:xfrm>
          <a:off x="2934586" y="639909"/>
          <a:ext cx="3396402" cy="4001900"/>
        </p:xfrm>
        <a:graphic>
          <a:graphicData uri="http://schemas.openxmlformats.org/drawingml/2006/table">
            <a:tbl>
              <a:tblPr/>
              <a:tblGrid>
                <a:gridCol w="684207">
                  <a:extLst>
                    <a:ext uri="{9D8B030D-6E8A-4147-A177-3AD203B41FA5}">
                      <a16:colId xmlns:a16="http://schemas.microsoft.com/office/drawing/2014/main" val="456899360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1548029082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3618375825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1151261863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1086998571"/>
                    </a:ext>
                  </a:extLst>
                </a:gridCol>
                <a:gridCol w="542439">
                  <a:extLst>
                    <a:ext uri="{9D8B030D-6E8A-4147-A177-3AD203B41FA5}">
                      <a16:colId xmlns:a16="http://schemas.microsoft.com/office/drawing/2014/main" val="414222840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93064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1544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97837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90868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77043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41176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48765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02492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8592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08995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33562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84044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63618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9174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75382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740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85327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66273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88907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6054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57611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30853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14145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6382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995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Proposing two modifications to CCCM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Use 16-bit decimal precision after offset removal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Substitute division operations by multiply-and-shift</a:t>
            </a:r>
          </a:p>
          <a:p>
            <a:endParaRPr lang="en-US" sz="1800" dirty="0"/>
          </a:p>
          <a:p>
            <a:r>
              <a:rPr lang="en-US" sz="1800" dirty="0"/>
              <a:t>No practical impact for coding efficiency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Suggested to include the modifications to the next version of ECM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algn="ctr"/>
            <a:r>
              <a:rPr lang="en-US" sz="2000" dirty="0"/>
              <a:t>Thanks Qualcomm for the crosscheck (JVET-AB0219).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JVET-AB0174: 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8A658EEC4B84288E7CA0555787F64" ma:contentTypeVersion="17" ma:contentTypeDescription="Create a new document." ma:contentTypeScope="" ma:versionID="b7346108f79fc4cf61b01a837d389608">
  <xsd:schema xmlns:xsd="http://www.w3.org/2001/XMLSchema" xmlns:xs="http://www.w3.org/2001/XMLSchema" xmlns:p="http://schemas.microsoft.com/office/2006/metadata/properties" xmlns:ns3="71c5aaf6-e6ce-465b-b873-5148d2a4c105" xmlns:ns4="d002f0f6-18c8-492d-9288-58fb954084de" xmlns:ns5="846519ff-83ac-490b-9bc8-95825f8c9d1e" targetNamespace="http://schemas.microsoft.com/office/2006/metadata/properties" ma:root="true" ma:fieldsID="29055bb1bf17a7c842d1c55a3a61538a" ns3:_="" ns4:_="" ns5:_="">
    <xsd:import namespace="71c5aaf6-e6ce-465b-b873-5148d2a4c105"/>
    <xsd:import namespace="d002f0f6-18c8-492d-9288-58fb954084de"/>
    <xsd:import namespace="846519ff-83ac-490b-9bc8-95825f8c9d1e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02f0f6-18c8-492d-9288-58fb954084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6519ff-83ac-490b-9bc8-95825f8c9d1e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Props1.xml><?xml version="1.0" encoding="utf-8"?>
<ds:datastoreItem xmlns:ds="http://schemas.openxmlformats.org/officeDocument/2006/customXml" ds:itemID="{9D2AED9A-4B8A-4658-AA2D-8855C4BF83F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062303F-77C0-4CF1-9939-DD13ADB53C2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AAB903C-47DD-4EFD-BA53-4A78597831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002f0f6-18c8-492d-9288-58fb954084de"/>
    <ds:schemaRef ds:uri="846519ff-83ac-490b-9bc8-95825f8c9d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F1A5087E-D875-4389-9B23-8434F51180AC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d002f0f6-18c8-492d-9288-58fb954084de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846519ff-83ac-490b-9bc8-95825f8c9d1e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7435</TotalTime>
  <Words>857</Words>
  <Application>Microsoft Office PowerPoint</Application>
  <PresentationFormat>On-screen Show (16:9)</PresentationFormat>
  <Paragraphs>199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Consolas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AHG12: Division-free operation and dynamic range reduction for convolutional cross-component model (CCCM)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Aminlou, Alireza (Nokia - FI/Tampere)</cp:lastModifiedBy>
  <cp:revision>52</cp:revision>
  <dcterms:created xsi:type="dcterms:W3CDTF">2021-02-11T14:34:49Z</dcterms:created>
  <dcterms:modified xsi:type="dcterms:W3CDTF">2022-10-22T16:34:41Z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0x0101002B68A658EEC4B84288E7CA0555787F64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