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75" r:id="rId1"/>
  </p:sldMasterIdLst>
  <p:notesMasterIdLst>
    <p:notesMasterId r:id="rId8"/>
  </p:notesMasterIdLst>
  <p:handoutMasterIdLst>
    <p:handoutMasterId r:id="rId9"/>
  </p:handoutMasterIdLst>
  <p:sldIdLst>
    <p:sldId id="349" r:id="rId2"/>
    <p:sldId id="1958" r:id="rId3"/>
    <p:sldId id="1959" r:id="rId4"/>
    <p:sldId id="1960" r:id="rId5"/>
    <p:sldId id="1961" r:id="rId6"/>
    <p:sldId id="1946" r:id="rId7"/>
  </p:sldIdLst>
  <p:sldSz cx="9144000" cy="6858000" type="screen4x3"/>
  <p:notesSz cx="6807200" cy="9939338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HY헤드라인M" pitchFamily="18" charset="-127"/>
        <a:ea typeface="HY헤드라인M" pitchFamily="18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HY헤드라인M" pitchFamily="18" charset="-127"/>
        <a:ea typeface="HY헤드라인M" pitchFamily="18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HY헤드라인M" pitchFamily="18" charset="-127"/>
        <a:ea typeface="HY헤드라인M" pitchFamily="18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HY헤드라인M" pitchFamily="18" charset="-127"/>
        <a:ea typeface="HY헤드라인M" pitchFamily="18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HY헤드라인M" pitchFamily="18" charset="-127"/>
        <a:ea typeface="HY헤드라인M" pitchFamily="18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HY헤드라인M" pitchFamily="18" charset="-127"/>
        <a:ea typeface="HY헤드라인M" pitchFamily="18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HY헤드라인M" pitchFamily="18" charset="-127"/>
        <a:ea typeface="HY헤드라인M" pitchFamily="18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HY헤드라인M" pitchFamily="18" charset="-127"/>
        <a:ea typeface="HY헤드라인M" pitchFamily="18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HY헤드라인M" pitchFamily="18" charset="-127"/>
        <a:ea typeface="HY헤드라인M" pitchFamily="18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9">
          <p15:clr>
            <a:srgbClr val="A4A3A4"/>
          </p15:clr>
        </p15:guide>
        <p15:guide id="2" pos="2141">
          <p15:clr>
            <a:srgbClr val="A4A3A4"/>
          </p15:clr>
        </p15:guide>
        <p15:guide id="3" orient="horz" pos="3132">
          <p15:clr>
            <a:srgbClr val="A4A3A4"/>
          </p15:clr>
        </p15:guide>
        <p15:guide id="4" pos="2145">
          <p15:clr>
            <a:srgbClr val="A4A3A4"/>
          </p15:clr>
        </p15:guide>
        <p15:guide id="5" orient="horz" pos="3128">
          <p15:clr>
            <a:srgbClr val="A4A3A4"/>
          </p15:clr>
        </p15:guide>
        <p15:guide id="6" orient="horz" pos="3130">
          <p15:clr>
            <a:srgbClr val="A4A3A4"/>
          </p15:clr>
        </p15:guide>
        <p15:guide id="7" pos="2140">
          <p15:clr>
            <a:srgbClr val="A4A3A4"/>
          </p15:clr>
        </p15:guide>
        <p15:guide id="8" pos="2144">
          <p15:clr>
            <a:srgbClr val="A4A3A4"/>
          </p15:clr>
        </p15:guide>
        <p15:guide id="9" orient="horz" pos="3131">
          <p15:clr>
            <a:srgbClr val="A4A3A4"/>
          </p15:clr>
        </p15:guide>
        <p15:guide id="10" orient="horz" pos="3134">
          <p15:clr>
            <a:srgbClr val="A4A3A4"/>
          </p15:clr>
        </p15:guide>
        <p15:guide id="11" pos="2142">
          <p15:clr>
            <a:srgbClr val="A4A3A4"/>
          </p15:clr>
        </p15:guide>
        <p15:guide id="12" pos="2147">
          <p15:clr>
            <a:srgbClr val="A4A3A4"/>
          </p15:clr>
        </p15:guide>
        <p15:guide id="13" pos="2146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nseok Noh" initials="MN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FCFF"/>
    <a:srgbClr val="0000FF"/>
    <a:srgbClr val="C87819"/>
    <a:srgbClr val="284673"/>
    <a:srgbClr val="003399"/>
    <a:srgbClr val="7F7F7F"/>
    <a:srgbClr val="A2405E"/>
    <a:srgbClr val="1C1C1C"/>
    <a:srgbClr val="25456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보통 스타일 1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FD4443E-F989-4FC4-A0C8-D5A2AF1F390B}" styleName="어두운 스타일 1 - 강조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어두운 스타일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44" autoAdjust="0"/>
    <p:restoredTop sz="95320" autoAdjust="0"/>
  </p:normalViewPr>
  <p:slideViewPr>
    <p:cSldViewPr>
      <p:cViewPr varScale="1">
        <p:scale>
          <a:sx n="108" d="100"/>
          <a:sy n="108" d="100"/>
        </p:scale>
        <p:origin x="2127" y="6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28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818"/>
    </p:cViewPr>
  </p:sorterViewPr>
  <p:notesViewPr>
    <p:cSldViewPr>
      <p:cViewPr varScale="1">
        <p:scale>
          <a:sx n="96" d="100"/>
          <a:sy n="96" d="100"/>
        </p:scale>
        <p:origin x="-3690" y="-96"/>
      </p:cViewPr>
      <p:guideLst>
        <p:guide orient="horz" pos="3129"/>
        <p:guide pos="2141"/>
        <p:guide orient="horz" pos="3132"/>
        <p:guide pos="2145"/>
        <p:guide orient="horz" pos="3128"/>
        <p:guide orient="horz" pos="3130"/>
        <p:guide pos="2140"/>
        <p:guide pos="2144"/>
        <p:guide orient="horz" pos="3131"/>
        <p:guide orient="horz" pos="3134"/>
        <p:guide pos="2142"/>
        <p:guide pos="2147"/>
        <p:guide pos="21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788" cy="496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5" tIns="46097" rIns="92195" bIns="46097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5837" y="0"/>
            <a:ext cx="2949788" cy="496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5" tIns="46097" rIns="92195" bIns="46097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0646"/>
            <a:ext cx="2949788" cy="496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5" tIns="46097" rIns="92195" bIns="46097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5837" y="9440646"/>
            <a:ext cx="2949788" cy="496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5" tIns="46097" rIns="92195" bIns="46097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BC1B99D4-4C17-4F2C-A58C-FC39C82B721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301535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50529" cy="497444"/>
          </a:xfrm>
          <a:prstGeom prst="rect">
            <a:avLst/>
          </a:prstGeom>
        </p:spPr>
        <p:txBody>
          <a:bodyPr vert="horz" lIns="91532" tIns="45765" rIns="91532" bIns="4576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5083" y="0"/>
            <a:ext cx="2950529" cy="497444"/>
          </a:xfrm>
          <a:prstGeom prst="rect">
            <a:avLst/>
          </a:prstGeom>
        </p:spPr>
        <p:txBody>
          <a:bodyPr vert="horz" lIns="91532" tIns="45765" rIns="91532" bIns="45765" rtlCol="0"/>
          <a:lstStyle>
            <a:lvl1pPr algn="r">
              <a:defRPr sz="1200"/>
            </a:lvl1pPr>
          </a:lstStyle>
          <a:p>
            <a:fld id="{591BDAC2-AE76-4F4B-A248-D9632CA9A3A7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32" tIns="45765" rIns="91532" bIns="45765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403" y="4721743"/>
            <a:ext cx="5446396" cy="4472226"/>
          </a:xfrm>
          <a:prstGeom prst="rect">
            <a:avLst/>
          </a:prstGeom>
        </p:spPr>
        <p:txBody>
          <a:bodyPr vert="horz" lIns="91532" tIns="45765" rIns="91532" bIns="45765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2" y="9440306"/>
            <a:ext cx="2950529" cy="497444"/>
          </a:xfrm>
          <a:prstGeom prst="rect">
            <a:avLst/>
          </a:prstGeom>
        </p:spPr>
        <p:txBody>
          <a:bodyPr vert="horz" lIns="91532" tIns="45765" rIns="91532" bIns="4576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5083" y="9440306"/>
            <a:ext cx="2950529" cy="497444"/>
          </a:xfrm>
          <a:prstGeom prst="rect">
            <a:avLst/>
          </a:prstGeom>
        </p:spPr>
        <p:txBody>
          <a:bodyPr vert="horz" lIns="91532" tIns="45765" rIns="91532" bIns="45765" rtlCol="0" anchor="b"/>
          <a:lstStyle>
            <a:lvl1pPr algn="r">
              <a:defRPr sz="1200"/>
            </a:lvl1pPr>
          </a:lstStyle>
          <a:p>
            <a:fld id="{3FC4753F-1D3F-48FB-B4EE-6F600175FA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09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857"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C4753F-1D3F-48FB-B4EE-6F600175FA9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2356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C4753F-1D3F-48FB-B4EE-6F600175FA9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750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3" descr="130507_GDI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66600"/>
          </a:xfrm>
          <a:prstGeom prst="rect">
            <a:avLst/>
          </a:prstGeom>
        </p:spPr>
      </p:pic>
      <p:pic>
        <p:nvPicPr>
          <p:cNvPr id="8" name="그림 3" descr="130507_GDI_PPT.jp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7806" y="2204864"/>
            <a:ext cx="3524407" cy="1399912"/>
          </a:xfrm>
          <a:prstGeom prst="rect">
            <a:avLst/>
          </a:prstGeom>
        </p:spPr>
      </p:pic>
      <p:pic>
        <p:nvPicPr>
          <p:cNvPr id="10" name="그림 3" descr="130507_GDI_PPT.jp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39775" y="4581128"/>
            <a:ext cx="3524407" cy="1399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28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백지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8" y="-3488"/>
            <a:ext cx="9145105" cy="69608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53" fontAlgn="auto">
              <a:spcBef>
                <a:spcPts val="0"/>
              </a:spcBef>
              <a:spcAft>
                <a:spcPts val="0"/>
              </a:spcAft>
            </a:pPr>
            <a:endParaRPr kumimoji="0"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472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04439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899592" y="332656"/>
            <a:ext cx="7704856" cy="720080"/>
          </a:xfrm>
        </p:spPr>
        <p:txBody>
          <a:bodyPr>
            <a:normAutofit/>
          </a:bodyPr>
          <a:lstStyle>
            <a:lvl1pPr algn="l">
              <a:defRPr lang="ko-KR" altLang="en-US" sz="3200" b="0" i="0" kern="1200" dirty="0">
                <a:solidFill>
                  <a:srgbClr val="284673"/>
                </a:solidFill>
                <a:latin typeface="Century Gothic"/>
                <a:ea typeface="+mj-ea"/>
                <a:cs typeface="Century Gothic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457200" y="1268761"/>
            <a:ext cx="8229600" cy="4857403"/>
          </a:xfrm>
        </p:spPr>
        <p:txBody>
          <a:bodyPr>
            <a:normAutofit/>
          </a:bodyPr>
          <a:lstStyle>
            <a:lvl1pPr marL="342882" indent="-342882">
              <a:defRPr lang="ko-KR" altLang="en-US" sz="2800" b="0" i="0" kern="1200" dirty="0" smtClean="0">
                <a:solidFill>
                  <a:srgbClr val="284673"/>
                </a:solidFill>
                <a:latin typeface="Century Gothic"/>
                <a:ea typeface="+mn-ea"/>
                <a:cs typeface="Century Gothic"/>
              </a:defRPr>
            </a:lvl1pPr>
            <a:lvl2pPr>
              <a:defRPr lang="ko-KR" altLang="en-US" sz="2400" b="0" i="0" kern="1200" dirty="0" smtClean="0">
                <a:solidFill>
                  <a:srgbClr val="C87819"/>
                </a:solidFill>
                <a:latin typeface="Century Gothic"/>
                <a:ea typeface="+mn-ea"/>
                <a:cs typeface="Century Gothic"/>
              </a:defRPr>
            </a:lvl2pPr>
            <a:lvl3pPr marL="1142942" indent="-228588">
              <a:defRPr lang="ko-KR" altLang="en-US" sz="2000" b="0" i="0" kern="1200" dirty="0" smtClean="0">
                <a:solidFill>
                  <a:schemeClr val="bg1">
                    <a:lumMod val="50000"/>
                  </a:schemeClr>
                </a:solidFill>
                <a:latin typeface="Century Gothic"/>
                <a:ea typeface="+mn-ea"/>
                <a:cs typeface="Century Gothic"/>
              </a:defRPr>
            </a:lvl3pPr>
            <a:lvl4pPr marL="1600118" indent="-228588">
              <a:defRPr lang="ko-KR" altLang="en-US" sz="1800" b="0" i="0" kern="1200" dirty="0" smtClean="0">
                <a:solidFill>
                  <a:srgbClr val="284673"/>
                </a:solidFill>
                <a:latin typeface="Century Gothic"/>
                <a:ea typeface="+mn-ea"/>
                <a:cs typeface="Century Gothic"/>
              </a:defRPr>
            </a:lvl4pPr>
            <a:lvl5pPr marL="2057295" indent="-228588">
              <a:defRPr lang="ko-KR" altLang="en-US" sz="1800" b="0" i="0" kern="1200" dirty="0">
                <a:solidFill>
                  <a:srgbClr val="C87819"/>
                </a:solidFill>
                <a:latin typeface="Century Gothic"/>
                <a:ea typeface="+mn-ea"/>
                <a:cs typeface="Century Gothic"/>
              </a:defRPr>
            </a:lvl5pPr>
            <a:lvl6pPr marL="2285883" indent="0">
              <a:buFont typeface="Arial" panose="020B0604020202020204" pitchFamily="34" charset="0"/>
              <a:buNone/>
              <a:defRPr lang="ko-KR" altLang="en-US" sz="1600" b="0" i="0" kern="1200" dirty="0">
                <a:solidFill>
                  <a:schemeClr val="bg1">
                    <a:lumMod val="50000"/>
                  </a:schemeClr>
                </a:solidFill>
                <a:latin typeface="Century Gothic"/>
                <a:ea typeface="+mn-ea"/>
                <a:cs typeface="Century Gothic"/>
              </a:defRPr>
            </a:lvl6pPr>
          </a:lstStyle>
          <a:p>
            <a:pPr marL="342882" lvl="0" indent="-342882" algn="l" defTabSz="914353" rtl="0" eaLnBrk="1" latinLnBrk="1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marL="1142942" lvl="2" indent="-228588" algn="l" defTabSz="914353" rtl="0" eaLnBrk="1" latinLnBrk="1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ko-KR" altLang="en-US" dirty="0"/>
              <a:t>셋째 수준</a:t>
            </a:r>
          </a:p>
          <a:p>
            <a:pPr marL="1600118" lvl="3" indent="-228588" algn="l" defTabSz="914353" rtl="0" eaLnBrk="1" latinLnBrk="1" hangingPunct="1">
              <a:spcBef>
                <a:spcPct val="20000"/>
              </a:spcBef>
              <a:buFont typeface="Arial" pitchFamily="34" charset="0"/>
              <a:buChar char="–"/>
            </a:pPr>
            <a:r>
              <a:rPr lang="ko-KR" altLang="en-US" dirty="0"/>
              <a:t>넷째 수준</a:t>
            </a:r>
          </a:p>
          <a:p>
            <a:pPr marL="2057295" lvl="4" indent="-228588" algn="l" defTabSz="914353" rtl="0" eaLnBrk="1" latinLnBrk="1" hangingPunct="1">
              <a:spcBef>
                <a:spcPct val="20000"/>
              </a:spcBef>
              <a:buFont typeface="Arial" pitchFamily="34" charset="0"/>
              <a:buChar char="»"/>
            </a:pPr>
            <a:r>
              <a:rPr lang="ko-KR" altLang="en-US" dirty="0"/>
              <a:t>다섯째 수준</a:t>
            </a:r>
            <a:endParaRPr lang="en-US" altLang="ko-KR" dirty="0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395536" y="476672"/>
            <a:ext cx="432048" cy="432048"/>
            <a:chOff x="3923928" y="1844824"/>
            <a:chExt cx="1800200" cy="1800200"/>
          </a:xfrm>
        </p:grpSpPr>
        <p:sp>
          <p:nvSpPr>
            <p:cNvPr id="14" name="Oval 13"/>
            <p:cNvSpPr/>
            <p:nvPr userDrawn="1"/>
          </p:nvSpPr>
          <p:spPr>
            <a:xfrm>
              <a:off x="3923928" y="1844824"/>
              <a:ext cx="1800200" cy="1800200"/>
            </a:xfrm>
            <a:prstGeom prst="ellipse">
              <a:avLst/>
            </a:prstGeom>
            <a:solidFill>
              <a:srgbClr val="28467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353" fontAlgn="auto">
                <a:spcBef>
                  <a:spcPts val="0"/>
                </a:spcBef>
                <a:spcAft>
                  <a:spcPts val="0"/>
                </a:spcAft>
              </a:pPr>
              <a:endParaRPr kumimoji="0" lang="en-US">
                <a:solidFill>
                  <a:prstClr val="black"/>
                </a:solidFill>
              </a:endParaRPr>
            </a:p>
          </p:txBody>
        </p:sp>
        <p:sp>
          <p:nvSpPr>
            <p:cNvPr id="15" name="Oval 14"/>
            <p:cNvSpPr/>
            <p:nvPr userDrawn="1"/>
          </p:nvSpPr>
          <p:spPr>
            <a:xfrm>
              <a:off x="4355976" y="2276872"/>
              <a:ext cx="936104" cy="936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353" fontAlgn="auto">
                <a:spcBef>
                  <a:spcPts val="0"/>
                </a:spcBef>
                <a:spcAft>
                  <a:spcPts val="0"/>
                </a:spcAft>
              </a:pPr>
              <a:endParaRPr kumimoji="0" lang="en-US">
                <a:solidFill>
                  <a:prstClr val="black"/>
                </a:solidFill>
              </a:endParaRPr>
            </a:p>
          </p:txBody>
        </p:sp>
      </p:grp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880" y="6316148"/>
            <a:ext cx="444972" cy="438876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395536" y="6407750"/>
            <a:ext cx="102944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3"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100" dirty="0">
                <a:solidFill>
                  <a:srgbClr val="284673"/>
                </a:solidFill>
                <a:latin typeface="Century Gothic"/>
                <a:ea typeface="+mn-ea"/>
                <a:cs typeface="Century Gothic"/>
              </a:rPr>
              <a:t>Confidential</a:t>
            </a:r>
          </a:p>
        </p:txBody>
      </p:sp>
      <p:sp>
        <p:nvSpPr>
          <p:cNvPr id="10" name="슬라이드 번호 개체 틀 5"/>
          <p:cNvSpPr txBox="1">
            <a:spLocks/>
          </p:cNvSpPr>
          <p:nvPr userDrawn="1"/>
        </p:nvSpPr>
        <p:spPr>
          <a:xfrm>
            <a:off x="107504" y="6343188"/>
            <a:ext cx="2133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sz="1200" kern="1200">
                <a:solidFill>
                  <a:schemeClr val="tx1">
                    <a:tint val="75000"/>
                  </a:schemeClr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9pPr>
          </a:lstStyle>
          <a:p>
            <a:fld id="{4AF8CD6E-25A2-4D24-B8CF-F9EFEBE4303D}" type="slidenum">
              <a:rPr kumimoji="0" lang="ko-KR" altLang="en-US" sz="1100" kern="1200" smtClean="0">
                <a:solidFill>
                  <a:srgbClr val="284673"/>
                </a:solidFill>
                <a:latin typeface="Century Gothic"/>
                <a:ea typeface="+mn-ea"/>
                <a:cs typeface="Century Gothic"/>
              </a:rPr>
              <a:pPr/>
              <a:t>‹#›</a:t>
            </a:fld>
            <a:endParaRPr kumimoji="0" lang="ko-KR" altLang="en-US" sz="1100" kern="1200" dirty="0">
              <a:solidFill>
                <a:srgbClr val="284673"/>
              </a:solidFill>
              <a:latin typeface="Century Gothic"/>
              <a:ea typeface="+mn-ea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717976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섹션헤더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8467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53" fontAlgn="auto">
              <a:spcBef>
                <a:spcPts val="0"/>
              </a:spcBef>
              <a:spcAft>
                <a:spcPts val="0"/>
              </a:spcAft>
            </a:pPr>
            <a:endParaRPr kumimoji="0" lang="en-US">
              <a:solidFill>
                <a:prstClr val="black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251520" y="260648"/>
            <a:ext cx="8640960" cy="6336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53" fontAlgn="auto">
              <a:spcBef>
                <a:spcPts val="0"/>
              </a:spcBef>
              <a:spcAft>
                <a:spcPts val="0"/>
              </a:spcAft>
            </a:pPr>
            <a:endParaRPr kumimoji="0"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80928"/>
            <a:ext cx="8640960" cy="1143000"/>
          </a:xfrm>
        </p:spPr>
        <p:txBody>
          <a:bodyPr>
            <a:normAutofit/>
          </a:bodyPr>
          <a:lstStyle>
            <a:lvl1pPr>
              <a:defRPr sz="36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1799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섹션헤더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8" y="-3488"/>
            <a:ext cx="9145105" cy="696088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53" fontAlgn="auto">
              <a:spcBef>
                <a:spcPts val="0"/>
              </a:spcBef>
              <a:spcAft>
                <a:spcPts val="0"/>
              </a:spcAft>
            </a:pPr>
            <a:endParaRPr kumimoji="0" lang="en-US">
              <a:solidFill>
                <a:prstClr val="black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251520" y="260648"/>
            <a:ext cx="8640960" cy="6336704"/>
          </a:xfrm>
          <a:prstGeom prst="rect">
            <a:avLst/>
          </a:prstGeom>
          <a:solidFill>
            <a:srgbClr val="28467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53" fontAlgn="auto">
              <a:spcBef>
                <a:spcPts val="0"/>
              </a:spcBef>
              <a:spcAft>
                <a:spcPts val="0"/>
              </a:spcAft>
            </a:pPr>
            <a:endParaRPr kumimoji="0"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80928"/>
            <a:ext cx="8640960" cy="1143000"/>
          </a:xfrm>
        </p:spPr>
        <p:txBody>
          <a:bodyPr>
            <a:normAutofit/>
          </a:bodyPr>
          <a:lstStyle>
            <a:lvl1pPr>
              <a:defRPr sz="3600" b="0" i="0">
                <a:solidFill>
                  <a:srgbClr val="C87819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15627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899592" y="332656"/>
            <a:ext cx="7992888" cy="720080"/>
          </a:xfrm>
        </p:spPr>
        <p:txBody>
          <a:bodyPr>
            <a:normAutofit/>
          </a:bodyPr>
          <a:lstStyle>
            <a:lvl1pPr algn="l">
              <a:defRPr sz="2600" b="1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4857403"/>
          </a:xfrm>
        </p:spPr>
        <p:txBody>
          <a:bodyPr>
            <a:normAutofit/>
          </a:bodyPr>
          <a:lstStyle>
            <a:lvl1pPr latinLnBrk="0">
              <a:defRPr sz="2800" b="1" i="0">
                <a:solidFill>
                  <a:srgbClr val="284673"/>
                </a:solidFill>
                <a:latin typeface="Century Gothic"/>
                <a:cs typeface="Century Gothic"/>
              </a:defRPr>
            </a:lvl1pPr>
            <a:lvl2pPr latinLnBrk="0">
              <a:defRPr sz="2400" b="0" i="0">
                <a:solidFill>
                  <a:srgbClr val="C87819"/>
                </a:solidFill>
                <a:latin typeface="Century Gothic"/>
                <a:cs typeface="Century Gothic"/>
              </a:defRPr>
            </a:lvl2pPr>
            <a:lvl3pPr latinLnBrk="0">
              <a:defRPr sz="2000" b="0" i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defRPr>
            </a:lvl3pPr>
            <a:lvl4pPr latinLnBrk="0">
              <a:defRPr sz="1800" b="0" i="0">
                <a:solidFill>
                  <a:srgbClr val="284673"/>
                </a:solidFill>
                <a:latin typeface="Century Gothic"/>
                <a:cs typeface="Century Gothic"/>
              </a:defRPr>
            </a:lvl4pPr>
            <a:lvl5pPr latinLnBrk="0">
              <a:defRPr sz="1800" b="0" i="0">
                <a:solidFill>
                  <a:srgbClr val="C87819"/>
                </a:solidFill>
                <a:latin typeface="Century Gothic"/>
                <a:cs typeface="Century Gothic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395536" y="476672"/>
            <a:ext cx="432048" cy="432048"/>
            <a:chOff x="3923928" y="1844824"/>
            <a:chExt cx="1800200" cy="1800200"/>
          </a:xfrm>
        </p:grpSpPr>
        <p:sp>
          <p:nvSpPr>
            <p:cNvPr id="14" name="Oval 13"/>
            <p:cNvSpPr/>
            <p:nvPr userDrawn="1"/>
          </p:nvSpPr>
          <p:spPr>
            <a:xfrm>
              <a:off x="3923928" y="1844824"/>
              <a:ext cx="1800200" cy="1800200"/>
            </a:xfrm>
            <a:prstGeom prst="ellipse">
              <a:avLst/>
            </a:prstGeom>
            <a:solidFill>
              <a:srgbClr val="28467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353" fontAlgn="auto">
                <a:spcBef>
                  <a:spcPts val="0"/>
                </a:spcBef>
                <a:spcAft>
                  <a:spcPts val="0"/>
                </a:spcAft>
              </a:pPr>
              <a:endParaRPr kumimoji="0" lang="en-US">
                <a:solidFill>
                  <a:prstClr val="black"/>
                </a:solidFill>
              </a:endParaRPr>
            </a:p>
          </p:txBody>
        </p:sp>
        <p:sp>
          <p:nvSpPr>
            <p:cNvPr id="15" name="Oval 14"/>
            <p:cNvSpPr/>
            <p:nvPr userDrawn="1"/>
          </p:nvSpPr>
          <p:spPr>
            <a:xfrm>
              <a:off x="4355976" y="2276872"/>
              <a:ext cx="936104" cy="936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353" fontAlgn="auto">
                <a:spcBef>
                  <a:spcPts val="0"/>
                </a:spcBef>
                <a:spcAft>
                  <a:spcPts val="0"/>
                </a:spcAft>
              </a:pPr>
              <a:endParaRPr kumimoji="0" lang="en-US">
                <a:solidFill>
                  <a:prstClr val="black"/>
                </a:solidFill>
              </a:endParaRPr>
            </a:p>
          </p:txBody>
        </p:sp>
      </p:grpSp>
      <p:sp>
        <p:nvSpPr>
          <p:cNvPr id="7" name="슬라이드 번호 개체 틀 5"/>
          <p:cNvSpPr txBox="1">
            <a:spLocks/>
          </p:cNvSpPr>
          <p:nvPr userDrawn="1"/>
        </p:nvSpPr>
        <p:spPr>
          <a:xfrm>
            <a:off x="6876256" y="6356394"/>
            <a:ext cx="2133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sz="1200" kern="1200">
                <a:solidFill>
                  <a:schemeClr val="tx1">
                    <a:tint val="75000"/>
                  </a:schemeClr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9pPr>
          </a:lstStyle>
          <a:p>
            <a:pPr defTabSz="914353" fontAlgn="auto">
              <a:spcBef>
                <a:spcPts val="0"/>
              </a:spcBef>
              <a:spcAft>
                <a:spcPts val="0"/>
              </a:spcAft>
            </a:pPr>
            <a:fld id="{4AF8CD6E-25A2-4D24-B8CF-F9EFEBE4303D}" type="slidenum">
              <a:rPr kumimoji="0"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rPr>
              <a:pPr defTabSz="914353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ko-KR" altLang="en-US" dirty="0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657457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8064896" cy="720080"/>
          </a:xfrm>
        </p:spPr>
        <p:txBody>
          <a:bodyPr>
            <a:normAutofit/>
          </a:bodyPr>
          <a:lstStyle>
            <a:lvl1pPr algn="l">
              <a:defRPr sz="2600" b="1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395536" y="476672"/>
            <a:ext cx="432048" cy="432048"/>
            <a:chOff x="3923928" y="1844824"/>
            <a:chExt cx="1800200" cy="1800200"/>
          </a:xfrm>
        </p:grpSpPr>
        <p:sp>
          <p:nvSpPr>
            <p:cNvPr id="17" name="Oval 16"/>
            <p:cNvSpPr/>
            <p:nvPr userDrawn="1"/>
          </p:nvSpPr>
          <p:spPr>
            <a:xfrm>
              <a:off x="3923928" y="1844824"/>
              <a:ext cx="1800200" cy="1800200"/>
            </a:xfrm>
            <a:prstGeom prst="ellipse">
              <a:avLst/>
            </a:prstGeom>
            <a:solidFill>
              <a:srgbClr val="28467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353" fontAlgn="auto">
                <a:spcBef>
                  <a:spcPts val="0"/>
                </a:spcBef>
                <a:spcAft>
                  <a:spcPts val="0"/>
                </a:spcAft>
              </a:pPr>
              <a:endParaRPr kumimoji="0" lang="en-US">
                <a:solidFill>
                  <a:prstClr val="black"/>
                </a:solidFill>
              </a:endParaRPr>
            </a:p>
          </p:txBody>
        </p:sp>
        <p:sp>
          <p:nvSpPr>
            <p:cNvPr id="18" name="Oval 17"/>
            <p:cNvSpPr/>
            <p:nvPr userDrawn="1"/>
          </p:nvSpPr>
          <p:spPr>
            <a:xfrm>
              <a:off x="4355976" y="2276872"/>
              <a:ext cx="936104" cy="936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353" fontAlgn="auto">
                <a:spcBef>
                  <a:spcPts val="0"/>
                </a:spcBef>
                <a:spcAft>
                  <a:spcPts val="0"/>
                </a:spcAft>
              </a:pPr>
              <a:endParaRPr kumimoji="0" lang="en-US">
                <a:solidFill>
                  <a:prstClr val="black"/>
                </a:solidFill>
              </a:endParaRPr>
            </a:p>
          </p:txBody>
        </p:sp>
      </p:grpSp>
      <p:sp>
        <p:nvSpPr>
          <p:cNvPr id="6" name="슬라이드 번호 개체 틀 5"/>
          <p:cNvSpPr txBox="1">
            <a:spLocks/>
          </p:cNvSpPr>
          <p:nvPr userDrawn="1"/>
        </p:nvSpPr>
        <p:spPr>
          <a:xfrm>
            <a:off x="6876256" y="6356394"/>
            <a:ext cx="2133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sz="1200" kern="1200">
                <a:solidFill>
                  <a:schemeClr val="tx1">
                    <a:tint val="75000"/>
                  </a:schemeClr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9pPr>
          </a:lstStyle>
          <a:p>
            <a:pPr defTabSz="914353" fontAlgn="auto">
              <a:spcBef>
                <a:spcPts val="0"/>
              </a:spcBef>
              <a:spcAft>
                <a:spcPts val="0"/>
              </a:spcAft>
            </a:pPr>
            <a:fld id="{4AF8CD6E-25A2-4D24-B8CF-F9EFEBE4303D}" type="slidenum">
              <a:rPr kumimoji="0"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rPr>
              <a:pPr defTabSz="914353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ko-KR" altLang="en-US" dirty="0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140309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727" y="585295"/>
            <a:ext cx="1171713" cy="357372"/>
          </a:xfrm>
          <a:prstGeom prst="rect">
            <a:avLst/>
          </a:prstGeom>
        </p:spPr>
      </p:pic>
      <p:sp>
        <p:nvSpPr>
          <p:cNvPr id="10" name="제목 9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01228"/>
          </a:xfrm>
        </p:spPr>
        <p:txBody>
          <a:bodyPr>
            <a:normAutofit/>
          </a:bodyPr>
          <a:lstStyle>
            <a:lvl1pPr algn="l">
              <a:defRPr sz="2600" b="1">
                <a:solidFill>
                  <a:srgbClr val="284673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302790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백지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4923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8" y="-3488"/>
            <a:ext cx="9145105" cy="69608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53" fontAlgn="auto">
              <a:spcBef>
                <a:spcPts val="0"/>
              </a:spcBef>
              <a:spcAft>
                <a:spcPts val="0"/>
              </a:spcAft>
            </a:pPr>
            <a:endParaRPr kumimoji="0" lang="en-US">
              <a:solidFill>
                <a:prstClr val="black"/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899592" y="332656"/>
            <a:ext cx="7704856" cy="720080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4857403"/>
          </a:xfrm>
        </p:spPr>
        <p:txBody>
          <a:bodyPr>
            <a:normAutofit/>
          </a:bodyPr>
          <a:lstStyle>
            <a:lvl1pPr>
              <a:defRPr sz="28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  <a:lvl2pPr>
              <a:defRPr sz="2400" b="0" i="0">
                <a:solidFill>
                  <a:srgbClr val="284673"/>
                </a:solidFill>
                <a:latin typeface="Century Gothic"/>
                <a:cs typeface="Century Gothic"/>
              </a:defRPr>
            </a:lvl2pPr>
            <a:lvl3pPr>
              <a:defRPr sz="2000" b="0" i="0">
                <a:solidFill>
                  <a:srgbClr val="284673"/>
                </a:solidFill>
                <a:latin typeface="Century Gothic"/>
                <a:cs typeface="Century Gothic"/>
              </a:defRPr>
            </a:lvl3pPr>
            <a:lvl4pPr>
              <a:defRPr sz="1800" b="0" i="0">
                <a:solidFill>
                  <a:srgbClr val="284673"/>
                </a:solidFill>
                <a:latin typeface="Century Gothic"/>
                <a:cs typeface="Century Gothic"/>
              </a:defRPr>
            </a:lvl4pPr>
            <a:lvl5pPr>
              <a:defRPr sz="1800" b="0" i="0">
                <a:solidFill>
                  <a:srgbClr val="284673"/>
                </a:solidFill>
                <a:latin typeface="Century Gothic"/>
                <a:cs typeface="Century Gothic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395536" y="476672"/>
            <a:ext cx="432048" cy="432048"/>
            <a:chOff x="3923928" y="1844824"/>
            <a:chExt cx="1800200" cy="1800200"/>
          </a:xfrm>
        </p:grpSpPr>
        <p:sp>
          <p:nvSpPr>
            <p:cNvPr id="14" name="Oval 13"/>
            <p:cNvSpPr/>
            <p:nvPr userDrawn="1"/>
          </p:nvSpPr>
          <p:spPr>
            <a:xfrm>
              <a:off x="3923928" y="1844824"/>
              <a:ext cx="1800200" cy="1800200"/>
            </a:xfrm>
            <a:prstGeom prst="ellipse">
              <a:avLst/>
            </a:prstGeom>
            <a:solidFill>
              <a:srgbClr val="28467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353" fontAlgn="auto">
                <a:spcBef>
                  <a:spcPts val="0"/>
                </a:spcBef>
                <a:spcAft>
                  <a:spcPts val="0"/>
                </a:spcAft>
              </a:pPr>
              <a:endParaRPr kumimoji="0" lang="en-US">
                <a:solidFill>
                  <a:prstClr val="black"/>
                </a:solidFill>
              </a:endParaRPr>
            </a:p>
          </p:txBody>
        </p:sp>
        <p:sp>
          <p:nvSpPr>
            <p:cNvPr id="15" name="Oval 14"/>
            <p:cNvSpPr/>
            <p:nvPr userDrawn="1"/>
          </p:nvSpPr>
          <p:spPr>
            <a:xfrm>
              <a:off x="4355976" y="2276872"/>
              <a:ext cx="936104" cy="9361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353" fontAlgn="auto">
                <a:spcBef>
                  <a:spcPts val="0"/>
                </a:spcBef>
                <a:spcAft>
                  <a:spcPts val="0"/>
                </a:spcAft>
              </a:pPr>
              <a:endParaRPr kumimoji="0"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0136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8" y="-3488"/>
            <a:ext cx="9145105" cy="69608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53" fontAlgn="auto">
              <a:spcBef>
                <a:spcPts val="0"/>
              </a:spcBef>
              <a:spcAft>
                <a:spcPts val="0"/>
              </a:spcAft>
            </a:pPr>
            <a:endParaRPr kumimoji="0"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15200" cy="720080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395536" y="476672"/>
            <a:ext cx="432048" cy="432048"/>
            <a:chOff x="3923928" y="1844824"/>
            <a:chExt cx="1800200" cy="1800200"/>
          </a:xfrm>
        </p:grpSpPr>
        <p:sp>
          <p:nvSpPr>
            <p:cNvPr id="8" name="Oval 7"/>
            <p:cNvSpPr/>
            <p:nvPr userDrawn="1"/>
          </p:nvSpPr>
          <p:spPr>
            <a:xfrm>
              <a:off x="3923928" y="1844824"/>
              <a:ext cx="1800200" cy="1800200"/>
            </a:xfrm>
            <a:prstGeom prst="ellipse">
              <a:avLst/>
            </a:prstGeom>
            <a:solidFill>
              <a:srgbClr val="28467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353" fontAlgn="auto">
                <a:spcBef>
                  <a:spcPts val="0"/>
                </a:spcBef>
                <a:spcAft>
                  <a:spcPts val="0"/>
                </a:spcAft>
              </a:pPr>
              <a:endParaRPr kumimoji="0" lang="en-US">
                <a:solidFill>
                  <a:prstClr val="black"/>
                </a:solidFill>
              </a:endParaRPr>
            </a:p>
          </p:txBody>
        </p:sp>
        <p:sp>
          <p:nvSpPr>
            <p:cNvPr id="9" name="Oval 8"/>
            <p:cNvSpPr/>
            <p:nvPr userDrawn="1"/>
          </p:nvSpPr>
          <p:spPr>
            <a:xfrm>
              <a:off x="4355976" y="2276872"/>
              <a:ext cx="936104" cy="9361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353" fontAlgn="auto">
                <a:spcBef>
                  <a:spcPts val="0"/>
                </a:spcBef>
                <a:spcAft>
                  <a:spcPts val="0"/>
                </a:spcAft>
              </a:pPr>
              <a:endParaRPr kumimoji="0"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0447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5" tIns="45718" rIns="91435" bIns="45718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35" tIns="45718" rIns="91435" bIns="45718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95"/>
            <a:ext cx="2133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53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1" y="6356395"/>
            <a:ext cx="2895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53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95"/>
            <a:ext cx="2133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53" fontAlgn="auto">
              <a:spcBef>
                <a:spcPts val="0"/>
              </a:spcBef>
              <a:spcAft>
                <a:spcPts val="0"/>
              </a:spcAft>
            </a:pPr>
            <a:fld id="{4AF8CD6E-25A2-4D24-B8CF-F9EFEBE4303D}" type="slidenum">
              <a:rPr kumimoji="0"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rPr>
              <a:pPr defTabSz="914353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481557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811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</p:sldLayoutIdLst>
  <p:hf hdr="0" ftr="0" dt="0"/>
  <p:txStyles>
    <p:titleStyle>
      <a:lvl1pPr algn="ctr" defTabSz="914353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2" indent="-342882" algn="l" defTabSz="914353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2" indent="-285736" algn="l" defTabSz="914353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18" indent="-228588" algn="l" defTabSz="914353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5" indent="-228588" algn="l" defTabSz="914353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1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48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5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1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3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3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wilusgroup.co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339752" y="2204864"/>
            <a:ext cx="6624736" cy="1323435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pPr defTabSz="914353"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3200" b="1" dirty="0">
                <a:solidFill>
                  <a:prstClr val="white">
                    <a:lumMod val="75000"/>
                  </a:prstClr>
                </a:solidFill>
                <a:latin typeface="Century Gothic"/>
                <a:ea typeface="맑은 고딕"/>
                <a:cs typeface="Century Gothic"/>
              </a:rPr>
              <a:t>JVET-AB0115</a:t>
            </a:r>
          </a:p>
          <a:p>
            <a:pPr defTabSz="914353"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2400" b="1" dirty="0">
                <a:solidFill>
                  <a:prstClr val="white">
                    <a:lumMod val="75000"/>
                  </a:prstClr>
                </a:solidFill>
                <a:latin typeface="Century Gothic"/>
                <a:ea typeface="맑은 고딕"/>
                <a:cs typeface="Century Gothic"/>
              </a:rPr>
              <a:t>EE2-1.14 related: Modifications of MTS and LFNST for </a:t>
            </a:r>
            <a:r>
              <a:rPr kumimoji="0" lang="en-US" altLang="ko-KR" sz="2400" b="1" dirty="0" err="1">
                <a:solidFill>
                  <a:prstClr val="white">
                    <a:lumMod val="75000"/>
                  </a:prstClr>
                </a:solidFill>
                <a:latin typeface="Century Gothic"/>
                <a:ea typeface="맑은 고딕"/>
                <a:cs typeface="Century Gothic"/>
              </a:rPr>
              <a:t>IntraTMP</a:t>
            </a:r>
            <a:r>
              <a:rPr kumimoji="0" lang="en-US" altLang="ko-KR" sz="2400" b="1" dirty="0">
                <a:solidFill>
                  <a:prstClr val="white">
                    <a:lumMod val="75000"/>
                  </a:prstClr>
                </a:solidFill>
                <a:latin typeface="Century Gothic"/>
                <a:ea typeface="맑은 고딕"/>
                <a:cs typeface="Century Gothic"/>
              </a:rPr>
              <a:t> coded block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39754" y="4050361"/>
            <a:ext cx="6408712" cy="2339098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pPr defTabSz="914353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2400" b="1" dirty="0">
                <a:solidFill>
                  <a:srgbClr val="C87819"/>
                </a:solidFill>
                <a:latin typeface="Century Gothic"/>
                <a:ea typeface="맑은 고딕"/>
                <a:cs typeface="Century Gothic"/>
              </a:rPr>
              <a:t>D. Kim, K. Kim, J. Son, J. Kwak</a:t>
            </a:r>
          </a:p>
          <a:p>
            <a:pPr defTabSz="914353" fontAlgn="auto">
              <a:spcBef>
                <a:spcPts val="0"/>
              </a:spcBef>
              <a:spcAft>
                <a:spcPts val="0"/>
              </a:spcAft>
            </a:pPr>
            <a:endParaRPr kumimoji="0" lang="en-US" altLang="ko-KR" sz="2400" b="1" dirty="0">
              <a:solidFill>
                <a:srgbClr val="C87819"/>
              </a:solidFill>
              <a:latin typeface="Century Gothic"/>
              <a:ea typeface="맑은 고딕"/>
              <a:cs typeface="Century Gothic"/>
            </a:endParaRPr>
          </a:p>
          <a:p>
            <a:pPr defTabSz="914353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2400" b="1" dirty="0">
                <a:solidFill>
                  <a:srgbClr val="C87819"/>
                </a:solidFill>
                <a:latin typeface="Century Gothic"/>
                <a:ea typeface="맑은 고딕"/>
                <a:cs typeface="Century Gothic"/>
              </a:rPr>
              <a:t>Oct. 22, 2022</a:t>
            </a:r>
          </a:p>
          <a:p>
            <a:pPr defTabSz="914353" fontAlgn="auto">
              <a:spcBef>
                <a:spcPts val="0"/>
              </a:spcBef>
              <a:spcAft>
                <a:spcPts val="0"/>
              </a:spcAft>
            </a:pPr>
            <a:endParaRPr kumimoji="0" lang="en-US" altLang="ko-KR" sz="2400" b="1" dirty="0">
              <a:solidFill>
                <a:srgbClr val="C87819"/>
              </a:solidFill>
              <a:latin typeface="Century Gothic"/>
              <a:ea typeface="맑은 고딕"/>
              <a:cs typeface="Century Gothic"/>
            </a:endParaRPr>
          </a:p>
          <a:p>
            <a:pPr defTabSz="914353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2800" b="1" dirty="0">
                <a:solidFill>
                  <a:prstClr val="white">
                    <a:lumMod val="75000"/>
                  </a:prstClr>
                </a:solidFill>
                <a:latin typeface="Century Gothic"/>
                <a:ea typeface="맑은 고딕"/>
                <a:cs typeface="Century Gothic"/>
              </a:rPr>
              <a:t>WILUS Inc.</a:t>
            </a:r>
          </a:p>
          <a:p>
            <a:pPr defTabSz="914353" fontAlgn="auto">
              <a:spcBef>
                <a:spcPts val="0"/>
              </a:spcBef>
              <a:spcAft>
                <a:spcPts val="0"/>
              </a:spcAft>
            </a:pPr>
            <a:endParaRPr kumimoji="0" lang="en-US" altLang="ko-KR" sz="2200" b="1" dirty="0">
              <a:solidFill>
                <a:srgbClr val="C87819"/>
              </a:solidFill>
              <a:latin typeface="Century Gothic"/>
              <a:ea typeface="맑은 고딕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615953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FBD07EC-43F0-D834-260C-DCC00AEA1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200" dirty="0"/>
              <a:t>Introduction</a:t>
            </a:r>
            <a:endParaRPr lang="ko-KR" altLang="en-US" sz="3200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BC5234A-004B-9014-156B-9CB9CCC7CF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200" dirty="0"/>
              <a:t>In ECM-6.0 [1], for a </a:t>
            </a:r>
            <a:r>
              <a:rPr lang="en-US" altLang="ko-KR" sz="2200" dirty="0" err="1"/>
              <a:t>IntraTMP</a:t>
            </a:r>
            <a:r>
              <a:rPr lang="en-US" altLang="ko-KR" sz="2200" dirty="0"/>
              <a:t> coded block, the operation of transform is as follows:</a:t>
            </a:r>
          </a:p>
          <a:p>
            <a:pPr lvl="1"/>
            <a:r>
              <a:rPr lang="en-US" altLang="ko-KR" sz="1900" dirty="0"/>
              <a:t>Primary transform:</a:t>
            </a:r>
          </a:p>
          <a:p>
            <a:pPr lvl="2"/>
            <a:r>
              <a:rPr lang="en-US" altLang="ko-KR" sz="1700" dirty="0"/>
              <a:t>Default: {DCT2, DCT2}</a:t>
            </a:r>
          </a:p>
          <a:p>
            <a:pPr lvl="2"/>
            <a:r>
              <a:rPr lang="en-US" altLang="ko-KR" sz="1700" dirty="0"/>
              <a:t>If 4 &lt;= width &lt;= 16, </a:t>
            </a:r>
            <a:r>
              <a:rPr lang="en-US" altLang="ko-KR" sz="1700" dirty="0" err="1"/>
              <a:t>trTypeHor</a:t>
            </a:r>
            <a:r>
              <a:rPr lang="en-US" altLang="ko-KR" sz="1700" dirty="0"/>
              <a:t> is DST7</a:t>
            </a:r>
          </a:p>
          <a:p>
            <a:pPr lvl="2"/>
            <a:r>
              <a:rPr lang="en-US" altLang="ko-KR" sz="1700" dirty="0"/>
              <a:t>If 4 &lt;= height &lt;= 16, </a:t>
            </a:r>
            <a:r>
              <a:rPr lang="en-US" altLang="ko-KR" sz="1700" dirty="0" err="1"/>
              <a:t>trTypeVer</a:t>
            </a:r>
            <a:r>
              <a:rPr lang="en-US" altLang="ko-KR" sz="1700" dirty="0"/>
              <a:t> is DST7 </a:t>
            </a:r>
          </a:p>
          <a:p>
            <a:pPr lvl="1"/>
            <a:r>
              <a:rPr lang="en-US" altLang="ko-KR" sz="1900" dirty="0"/>
              <a:t>Secondary transform:</a:t>
            </a:r>
          </a:p>
          <a:p>
            <a:pPr lvl="2"/>
            <a:r>
              <a:rPr lang="en-US" altLang="ko-KR" sz="1700" dirty="0"/>
              <a:t>LFNST transform set 0. If the current block is </a:t>
            </a:r>
            <a:r>
              <a:rPr lang="en-US" altLang="ko-KR" sz="1700" dirty="0" err="1"/>
              <a:t>IntraTMP</a:t>
            </a:r>
            <a:r>
              <a:rPr lang="en-US" altLang="ko-KR" sz="1700" dirty="0"/>
              <a:t> coded block, </a:t>
            </a:r>
            <a:r>
              <a:rPr lang="en-US" altLang="ko-KR" sz="1700" dirty="0" err="1"/>
              <a:t>predModeIntra</a:t>
            </a:r>
            <a:r>
              <a:rPr lang="en-US" altLang="ko-KR" sz="1700" dirty="0"/>
              <a:t> is mapped to PLANAR.</a:t>
            </a:r>
          </a:p>
          <a:p>
            <a:pPr lvl="2"/>
            <a:endParaRPr lang="en-US" altLang="ko-KR" sz="1700" dirty="0"/>
          </a:p>
          <a:p>
            <a:r>
              <a:rPr lang="en-US" altLang="ko-KR" sz="2200" dirty="0"/>
              <a:t>In ECM-6.0 [1], a traditional intra prediction mode is derived based on DIMD. </a:t>
            </a:r>
          </a:p>
          <a:p>
            <a:r>
              <a:rPr lang="en-US" altLang="ko-KR" sz="2200" dirty="0"/>
              <a:t>In the last JVET meeting, enabling </a:t>
            </a:r>
            <a:r>
              <a:rPr lang="en-US" altLang="ko-KR" sz="2200" dirty="0" err="1"/>
              <a:t>IntraTMP</a:t>
            </a:r>
            <a:r>
              <a:rPr lang="en-US" altLang="ko-KR" sz="2200" dirty="0"/>
              <a:t> for all CTC classes was adopted to EE2-TEST-1.14.</a:t>
            </a:r>
          </a:p>
          <a:p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04870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F5A5262-73D5-B588-242D-3F1E5354F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200" dirty="0"/>
              <a:t>Proposed method</a:t>
            </a:r>
            <a:endParaRPr lang="ko-KR" altLang="en-US" sz="3200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C69DB18-D02F-BFD8-D036-A2F6394A7C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200" dirty="0"/>
              <a:t>For an </a:t>
            </a:r>
            <a:r>
              <a:rPr lang="en-US" altLang="ko-KR" sz="2200" dirty="0" err="1"/>
              <a:t>IntraTMP</a:t>
            </a:r>
            <a:r>
              <a:rPr lang="en-US" altLang="ko-KR" sz="2200" dirty="0"/>
              <a:t> coded block, it is proposed to utilize DIMD to derive an intra prediction mode to select the MTS transform set or the LFNST transform set. </a:t>
            </a:r>
          </a:p>
          <a:p>
            <a:pPr lvl="1"/>
            <a:r>
              <a:rPr lang="en-US" altLang="ko-KR" sz="1800" dirty="0"/>
              <a:t>Meanwhile, the block size-based implicit selection of MTS kernel for an </a:t>
            </a:r>
            <a:r>
              <a:rPr lang="en-US" altLang="ko-KR" sz="1800" dirty="0" err="1"/>
              <a:t>IntraTMP</a:t>
            </a:r>
            <a:r>
              <a:rPr lang="en-US" altLang="ko-KR" sz="1800" dirty="0"/>
              <a:t> coded block is disabled</a:t>
            </a:r>
          </a:p>
          <a:p>
            <a:r>
              <a:rPr lang="en-US" altLang="ko-KR" sz="2200" dirty="0"/>
              <a:t>The intra prediction mode with the largest histogram amplitude value is used to determine the MTS transform set or the LFNST transform set.</a:t>
            </a:r>
            <a:endParaRPr lang="ko-KR" altLang="en-US" sz="2200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0DDD0141-2828-DF65-B32A-04FB4A3119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293096"/>
            <a:ext cx="5440107" cy="15841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54172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334B83B-3AA8-0988-4A7E-DDBE37F9E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200" dirty="0"/>
              <a:t>Test Results</a:t>
            </a:r>
            <a:endParaRPr lang="ko-KR" altLang="en-US" sz="3200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0D36BAC-67D5-9A65-9CDF-5BC9AF9B89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200" dirty="0"/>
              <a:t>Under CTC</a:t>
            </a:r>
          </a:p>
          <a:p>
            <a:r>
              <a:rPr lang="en-US" altLang="ko-KR" sz="2200" dirty="0"/>
              <a:t>Anchor is EE2-TEST-1.14</a:t>
            </a:r>
          </a:p>
          <a:p>
            <a:r>
              <a:rPr lang="en-US" altLang="ko-KR" sz="2200" dirty="0"/>
              <a:t>Test: </a:t>
            </a:r>
            <a:r>
              <a:rPr lang="en-US" altLang="ko-KR" sz="2200" dirty="0" err="1"/>
              <a:t>IntraTMP+DIMD+MTS</a:t>
            </a:r>
            <a:r>
              <a:rPr lang="en-US" altLang="ko-KR" sz="2200" dirty="0"/>
              <a:t>/LFNST</a:t>
            </a:r>
            <a:endParaRPr lang="ko-KR" altLang="en-US" sz="2200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0A328171-DE9E-3EE7-6FDB-E71A82E71C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4003618"/>
              </p:ext>
            </p:extLst>
          </p:nvPr>
        </p:nvGraphicFramePr>
        <p:xfrm>
          <a:off x="2285999" y="2725912"/>
          <a:ext cx="4572001" cy="1943100"/>
        </p:xfrm>
        <a:graphic>
          <a:graphicData uri="http://schemas.openxmlformats.org/drawingml/2006/table">
            <a:tbl>
              <a:tblPr/>
              <a:tblGrid>
                <a:gridCol w="1306286">
                  <a:extLst>
                    <a:ext uri="{9D8B030D-6E8A-4147-A177-3AD203B41FA5}">
                      <a16:colId xmlns:a16="http://schemas.microsoft.com/office/drawing/2014/main" val="288624468"/>
                    </a:ext>
                  </a:extLst>
                </a:gridCol>
                <a:gridCol w="653143">
                  <a:extLst>
                    <a:ext uri="{9D8B030D-6E8A-4147-A177-3AD203B41FA5}">
                      <a16:colId xmlns:a16="http://schemas.microsoft.com/office/drawing/2014/main" val="11810205"/>
                    </a:ext>
                  </a:extLst>
                </a:gridCol>
                <a:gridCol w="653143">
                  <a:extLst>
                    <a:ext uri="{9D8B030D-6E8A-4147-A177-3AD203B41FA5}">
                      <a16:colId xmlns:a16="http://schemas.microsoft.com/office/drawing/2014/main" val="1236638620"/>
                    </a:ext>
                  </a:extLst>
                </a:gridCol>
                <a:gridCol w="653143">
                  <a:extLst>
                    <a:ext uri="{9D8B030D-6E8A-4147-A177-3AD203B41FA5}">
                      <a16:colId xmlns:a16="http://schemas.microsoft.com/office/drawing/2014/main" val="816848699"/>
                    </a:ext>
                  </a:extLst>
                </a:gridCol>
                <a:gridCol w="653143">
                  <a:extLst>
                    <a:ext uri="{9D8B030D-6E8A-4147-A177-3AD203B41FA5}">
                      <a16:colId xmlns:a16="http://schemas.microsoft.com/office/drawing/2014/main" val="401831396"/>
                    </a:ext>
                  </a:extLst>
                </a:gridCol>
                <a:gridCol w="653143">
                  <a:extLst>
                    <a:ext uri="{9D8B030D-6E8A-4147-A177-3AD203B41FA5}">
                      <a16:colId xmlns:a16="http://schemas.microsoft.com/office/drawing/2014/main" val="222773482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 10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41334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EE2-TEST-1.14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40848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88289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310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4469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63179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95980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4951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74231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22203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69210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697600"/>
                  </a:ext>
                </a:extLst>
              </a:tr>
            </a:tbl>
          </a:graphicData>
        </a:graphic>
      </p:graphicFrame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775EB26A-3AD7-0116-6C68-FEF2847918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593343"/>
              </p:ext>
            </p:extLst>
          </p:nvPr>
        </p:nvGraphicFramePr>
        <p:xfrm>
          <a:off x="2285998" y="4797152"/>
          <a:ext cx="4572001" cy="1943100"/>
        </p:xfrm>
        <a:graphic>
          <a:graphicData uri="http://schemas.openxmlformats.org/drawingml/2006/table">
            <a:tbl>
              <a:tblPr/>
              <a:tblGrid>
                <a:gridCol w="1306286">
                  <a:extLst>
                    <a:ext uri="{9D8B030D-6E8A-4147-A177-3AD203B41FA5}">
                      <a16:colId xmlns:a16="http://schemas.microsoft.com/office/drawing/2014/main" val="3556207637"/>
                    </a:ext>
                  </a:extLst>
                </a:gridCol>
                <a:gridCol w="653143">
                  <a:extLst>
                    <a:ext uri="{9D8B030D-6E8A-4147-A177-3AD203B41FA5}">
                      <a16:colId xmlns:a16="http://schemas.microsoft.com/office/drawing/2014/main" val="1754047952"/>
                    </a:ext>
                  </a:extLst>
                </a:gridCol>
                <a:gridCol w="653143">
                  <a:extLst>
                    <a:ext uri="{9D8B030D-6E8A-4147-A177-3AD203B41FA5}">
                      <a16:colId xmlns:a16="http://schemas.microsoft.com/office/drawing/2014/main" val="3463480352"/>
                    </a:ext>
                  </a:extLst>
                </a:gridCol>
                <a:gridCol w="653143">
                  <a:extLst>
                    <a:ext uri="{9D8B030D-6E8A-4147-A177-3AD203B41FA5}">
                      <a16:colId xmlns:a16="http://schemas.microsoft.com/office/drawing/2014/main" val="1242720093"/>
                    </a:ext>
                  </a:extLst>
                </a:gridCol>
                <a:gridCol w="653143">
                  <a:extLst>
                    <a:ext uri="{9D8B030D-6E8A-4147-A177-3AD203B41FA5}">
                      <a16:colId xmlns:a16="http://schemas.microsoft.com/office/drawing/2014/main" val="3965350649"/>
                    </a:ext>
                  </a:extLst>
                </a:gridCol>
                <a:gridCol w="653143">
                  <a:extLst>
                    <a:ext uri="{9D8B030D-6E8A-4147-A177-3AD203B41FA5}">
                      <a16:colId xmlns:a16="http://schemas.microsoft.com/office/drawing/2014/main" val="346968093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 10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41401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EE2-TEST-1.14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38786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80105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36710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3596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51712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50981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60299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10761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48856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28530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#DIV/0!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41044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7766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5F6153C-19D3-7146-A0F2-8F4EDB54B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200" dirty="0"/>
              <a:t>Conclusion</a:t>
            </a:r>
            <a:endParaRPr lang="ko-KR" altLang="en-US" sz="3200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08971A9-AD5A-2B12-CAE8-705DCCF442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200" dirty="0"/>
              <a:t>In this contribution, modifications of MTS and LFNST for </a:t>
            </a:r>
            <a:r>
              <a:rPr lang="en-US" altLang="ko-KR" sz="2200" dirty="0" err="1"/>
              <a:t>IntraTMP</a:t>
            </a:r>
            <a:r>
              <a:rPr lang="en-US" altLang="ko-KR" sz="2200" dirty="0"/>
              <a:t> coded blocks are proposed. </a:t>
            </a:r>
          </a:p>
          <a:p>
            <a:r>
              <a:rPr lang="en-US" altLang="ko-KR" sz="2200" dirty="0"/>
              <a:t>Compared with EE2-TEST-1.14, it achieves -0.05% and xxx% gain in AI and RA configurations, respectively</a:t>
            </a:r>
          </a:p>
          <a:p>
            <a:r>
              <a:rPr lang="en-US" altLang="ko-KR" sz="2200" dirty="0"/>
              <a:t>It is recommended to include this proposal in EE2</a:t>
            </a:r>
          </a:p>
          <a:p>
            <a:endParaRPr lang="en-US" altLang="ko-KR" sz="2200" dirty="0"/>
          </a:p>
          <a:p>
            <a:endParaRPr lang="en-US" altLang="ko-KR" sz="2200" dirty="0"/>
          </a:p>
          <a:p>
            <a:endParaRPr lang="en-US" altLang="ko-KR" sz="2200" dirty="0"/>
          </a:p>
          <a:p>
            <a:endParaRPr lang="en-US" altLang="ko-KR" sz="2200" dirty="0"/>
          </a:p>
          <a:p>
            <a:endParaRPr lang="en-US" altLang="ko-KR" sz="2200" dirty="0"/>
          </a:p>
          <a:p>
            <a:r>
              <a:rPr lang="en-US" altLang="ko-KR" sz="2200" dirty="0"/>
              <a:t>Thank </a:t>
            </a:r>
            <a:r>
              <a:rPr lang="en-US" altLang="ko-KR" sz="2200" dirty="0" err="1"/>
              <a:t>InterDigital</a:t>
            </a:r>
            <a:r>
              <a:rPr lang="en-US" altLang="ko-KR" sz="2200" dirty="0"/>
              <a:t> for cross-check</a:t>
            </a:r>
            <a:endParaRPr lang="ko-KR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9142299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420888"/>
            <a:ext cx="9144000" cy="1714500"/>
          </a:xfrm>
          <a:ln/>
        </p:spPr>
        <p:txBody>
          <a:bodyPr/>
          <a:lstStyle/>
          <a:p>
            <a:r>
              <a:rPr lang="en-US" dirty="0">
                <a:solidFill>
                  <a:srgbClr val="284673"/>
                </a:solidFill>
                <a:latin typeface="Century Gothic"/>
                <a:ea typeface="서울한강체 L" charset="0"/>
                <a:cs typeface="Century Gothic"/>
                <a:sym typeface="서울한강체 L" charset="0"/>
              </a:rPr>
              <a:t>THANK YOU</a:t>
            </a:r>
            <a:endParaRPr lang="en-US" dirty="0">
              <a:solidFill>
                <a:srgbClr val="284673"/>
              </a:solidFill>
              <a:latin typeface="Century Gothic"/>
              <a:ea typeface="ヒラギノ明朝 ProN W3" charset="0"/>
              <a:cs typeface="Century Gothic"/>
              <a:sym typeface="서울한강체 L" charset="0"/>
            </a:endParaRPr>
          </a:p>
        </p:txBody>
      </p:sp>
      <p:sp>
        <p:nvSpPr>
          <p:cNvPr id="44034" name="Rectangle 2"/>
          <p:cNvSpPr>
            <a:spLocks/>
          </p:cNvSpPr>
          <p:nvPr/>
        </p:nvSpPr>
        <p:spPr bwMode="auto">
          <a:xfrm>
            <a:off x="107504" y="6669360"/>
            <a:ext cx="8928992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900" dirty="0">
                <a:solidFill>
                  <a:srgbClr val="7F7F7F"/>
                </a:solidFill>
                <a:latin typeface="Century Gothic"/>
                <a:ea typeface="서울한강체 B" charset="0"/>
                <a:cs typeface="Century Gothic"/>
                <a:sym typeface="서울한강체 B" charset="0"/>
              </a:rPr>
              <a:t>5th Fl., 216 </a:t>
            </a:r>
            <a:r>
              <a:rPr lang="en-US" sz="900" dirty="0" err="1">
                <a:solidFill>
                  <a:srgbClr val="7F7F7F"/>
                </a:solidFill>
                <a:latin typeface="Century Gothic"/>
                <a:ea typeface="서울한강체 B" charset="0"/>
                <a:cs typeface="Century Gothic"/>
                <a:sym typeface="서울한강체 B" charset="0"/>
              </a:rPr>
              <a:t>Hwangsaeul-ro</a:t>
            </a:r>
            <a:r>
              <a:rPr lang="en-US" sz="900" dirty="0">
                <a:solidFill>
                  <a:srgbClr val="7F7F7F"/>
                </a:solidFill>
                <a:latin typeface="Century Gothic"/>
                <a:ea typeface="서울한강체 B" charset="0"/>
                <a:cs typeface="Century Gothic"/>
                <a:sym typeface="서울한강체 B" charset="0"/>
              </a:rPr>
              <a:t>, </a:t>
            </a:r>
            <a:r>
              <a:rPr lang="en-US" sz="900" dirty="0" err="1">
                <a:solidFill>
                  <a:srgbClr val="7F7F7F"/>
                </a:solidFill>
                <a:latin typeface="Century Gothic"/>
                <a:ea typeface="서울한강체 B" charset="0"/>
                <a:cs typeface="Century Gothic"/>
                <a:sym typeface="서울한강체 B" charset="0"/>
              </a:rPr>
              <a:t>Bundang-gu</a:t>
            </a:r>
            <a:r>
              <a:rPr lang="en-US" sz="900" dirty="0">
                <a:solidFill>
                  <a:srgbClr val="7F7F7F"/>
                </a:solidFill>
                <a:latin typeface="Century Gothic"/>
                <a:ea typeface="서울한강체 B" charset="0"/>
                <a:cs typeface="Century Gothic"/>
                <a:sym typeface="서울한강체 B" charset="0"/>
              </a:rPr>
              <a:t>, </a:t>
            </a:r>
            <a:r>
              <a:rPr lang="en-US" sz="900" dirty="0" err="1">
                <a:solidFill>
                  <a:srgbClr val="7F7F7F"/>
                </a:solidFill>
                <a:latin typeface="Century Gothic"/>
                <a:ea typeface="서울한강체 B" charset="0"/>
                <a:cs typeface="Century Gothic"/>
                <a:sym typeface="서울한강체 B" charset="0"/>
              </a:rPr>
              <a:t>Seongnam-si</a:t>
            </a:r>
            <a:r>
              <a:rPr lang="en-US" sz="900" dirty="0">
                <a:solidFill>
                  <a:srgbClr val="7F7F7F"/>
                </a:solidFill>
                <a:latin typeface="Century Gothic"/>
                <a:ea typeface="서울한강체 B" charset="0"/>
                <a:cs typeface="Century Gothic"/>
                <a:sym typeface="서울한강체 B" charset="0"/>
              </a:rPr>
              <a:t>, </a:t>
            </a:r>
            <a:r>
              <a:rPr lang="en-US" sz="900" dirty="0" err="1">
                <a:solidFill>
                  <a:srgbClr val="7F7F7F"/>
                </a:solidFill>
                <a:latin typeface="Century Gothic"/>
                <a:ea typeface="서울한강체 B" charset="0"/>
                <a:cs typeface="Century Gothic"/>
                <a:sym typeface="서울한강체 B" charset="0"/>
              </a:rPr>
              <a:t>Gyeonggi</a:t>
            </a:r>
            <a:r>
              <a:rPr lang="en-US" sz="900" dirty="0">
                <a:solidFill>
                  <a:srgbClr val="7F7F7F"/>
                </a:solidFill>
                <a:latin typeface="Century Gothic"/>
                <a:ea typeface="서울한강체 B" charset="0"/>
                <a:cs typeface="Century Gothic"/>
                <a:sym typeface="서울한강체 B" charset="0"/>
              </a:rPr>
              <a:t>-do 13595, Korea, +82-31-712-0523, </a:t>
            </a:r>
            <a:r>
              <a:rPr lang="en-US" sz="900" dirty="0">
                <a:solidFill>
                  <a:srgbClr val="7F7F7F"/>
                </a:solidFill>
                <a:latin typeface="Century Gothic"/>
                <a:ea typeface="서울한강체 B" charset="0"/>
                <a:cs typeface="Century Gothic"/>
                <a:sym typeface="서울한강체 B" charset="0"/>
                <a:hlinkClick r:id="rId3"/>
              </a:rPr>
              <a:t>info@wilusgroup.com</a:t>
            </a:r>
            <a:r>
              <a:rPr lang="en-US" sz="900" dirty="0">
                <a:solidFill>
                  <a:srgbClr val="7F7F7F"/>
                </a:solidFill>
                <a:latin typeface="Century Gothic"/>
                <a:ea typeface="서울한강체 B" charset="0"/>
                <a:cs typeface="Century Gothic"/>
                <a:sym typeface="서울한강체 B" charset="0"/>
              </a:rPr>
              <a:t>, www.wilusgroup.com</a:t>
            </a: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5373216"/>
            <a:ext cx="910828" cy="910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4125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8575">
          <a:solidFill>
            <a:srgbClr val="FF0000"/>
          </a:solidFill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  <a:normAutofit/>
      </a:bodyPr>
      <a:lstStyle>
        <a:defPPr marL="0" marR="0" indent="0" algn="ctr" defTabSz="914400" rtl="0" fontAlgn="base" latinLnBrk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000" b="0" i="0" u="none" strike="noStrike" cap="none" normalizeH="0" baseline="0" dirty="0" smtClean="0">
            <a:ln>
              <a:noFill/>
            </a:ln>
            <a:solidFill>
              <a:srgbClr val="284673"/>
            </a:solidFill>
            <a:effectLst/>
            <a:latin typeface="+mn-ea"/>
            <a:ea typeface="+mn-ea"/>
          </a:defRPr>
        </a:defPPr>
      </a:lstStyle>
    </a:spDef>
    <a:lnDef>
      <a:spPr>
        <a:ln w="28575" cmpd="sng">
          <a:solidFill>
            <a:srgbClr val="28467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60943</TotalTime>
  <Words>637</Words>
  <Application>Microsoft Office PowerPoint</Application>
  <PresentationFormat>화면 슬라이드 쇼(4:3)</PresentationFormat>
  <Paragraphs>161</Paragraphs>
  <Slides>6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HY헤드라인M</vt:lpstr>
      <vt:lpstr>굴림</vt:lpstr>
      <vt:lpstr>맑은 고딕</vt:lpstr>
      <vt:lpstr>Arial</vt:lpstr>
      <vt:lpstr>Calibri</vt:lpstr>
      <vt:lpstr>Century Gothic</vt:lpstr>
      <vt:lpstr>1_Office 테마</vt:lpstr>
      <vt:lpstr>PowerPoint 프레젠테이션</vt:lpstr>
      <vt:lpstr>Introduction</vt:lpstr>
      <vt:lpstr>Proposed method</vt:lpstr>
      <vt:lpstr>Test Results</vt:lpstr>
      <vt:lpstr>Conclusion</vt:lpstr>
      <vt:lpstr>THANK YOU</vt:lpstr>
    </vt:vector>
  </TitlesOfParts>
  <Company>maxpt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WILUS</dc:creator>
  <cp:lastModifiedBy>Felix</cp:lastModifiedBy>
  <cp:revision>1271</cp:revision>
  <cp:lastPrinted>2021-02-19T09:18:11Z</cp:lastPrinted>
  <dcterms:created xsi:type="dcterms:W3CDTF">2010-04-20T06:21:27Z</dcterms:created>
  <dcterms:modified xsi:type="dcterms:W3CDTF">2022-10-21T17:21:53Z</dcterms:modified>
</cp:coreProperties>
</file>