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0" r:id="rId4"/>
    <p:sldId id="259" r:id="rId5"/>
    <p:sldId id="261" r:id="rId6"/>
    <p:sldId id="264" r:id="rId7"/>
    <p:sldId id="26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4345" autoAdjust="0"/>
  </p:normalViewPr>
  <p:slideViewPr>
    <p:cSldViewPr snapToGrid="0">
      <p:cViewPr varScale="1">
        <p:scale>
          <a:sx n="81" d="100"/>
          <a:sy n="81" d="100"/>
        </p:scale>
        <p:origin x="158" y="4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96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40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144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18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267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4435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That is all. Thanks.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5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561488" y="1665817"/>
            <a:ext cx="4002699" cy="1821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1500"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349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38450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CC871C-4EA4-4D74-AB6A-7989DF8FD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628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5F71F7-F86C-4E0F-8A9B-84D00D7C6AAA}"/>
              </a:ext>
            </a:extLst>
          </p:cNvPr>
          <p:cNvSpPr txBox="1"/>
          <p:nvPr/>
        </p:nvSpPr>
        <p:spPr>
          <a:xfrm>
            <a:off x="949212" y="1718720"/>
            <a:ext cx="102935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JVET-AB0098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EE1-2.3 related: GOP Level Adaptive Resampling with CNN-based Super Resolution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E19660-0C9D-4EBD-AC51-FD24EA7E4928}"/>
              </a:ext>
            </a:extLst>
          </p:cNvPr>
          <p:cNvSpPr txBox="1"/>
          <p:nvPr/>
        </p:nvSpPr>
        <p:spPr>
          <a:xfrm>
            <a:off x="1381354" y="4011777"/>
            <a:ext cx="942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Renjie Chang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Liqiang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Wang,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Xiaozhong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Xu, Shan Liu (Tencent)</a:t>
            </a:r>
          </a:p>
        </p:txBody>
      </p:sp>
    </p:spTree>
    <p:extLst>
      <p:ext uri="{BB962C8B-B14F-4D97-AF65-F5344CB8AC3E}">
        <p14:creationId xmlns:p14="http://schemas.microsoft.com/office/powerpoint/2010/main" val="209492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B76CA3B9-84D3-4318-9DD0-FD87A0803ECF}"/>
              </a:ext>
            </a:extLst>
          </p:cNvPr>
          <p:cNvSpPr txBox="1"/>
          <p:nvPr/>
        </p:nvSpPr>
        <p:spPr>
          <a:xfrm>
            <a:off x="618653" y="1252483"/>
            <a:ext cx="1095469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presents a GOP level adaptive resampling method with CNN-based super resolution.</a:t>
            </a:r>
            <a:endParaRPr lang="en-US" altLang="zh-CN" sz="20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 the GOP level, the proposed method can adaptively select a scale factor from ×1.0 (original size) and ×2.0 (half size) to determine the encoding resolution, and the designed CNN-based super-resolution will be used for the half size.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Experimental results show {-4.42%, -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4.83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%, -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4.11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%} and {-7.53%, -8.14%, -7.24%} BD-rate savings for {Y,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Cb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Cr} under RA and AI configurations, respectively.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</a:rPr>
              <a:t>Introdouction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6124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B76CA3B9-84D3-4318-9DD0-FD87A0803ECF}"/>
              </a:ext>
            </a:extLst>
          </p:cNvPr>
          <p:cNvSpPr txBox="1"/>
          <p:nvPr/>
        </p:nvSpPr>
        <p:spPr>
          <a:xfrm>
            <a:off x="836187" y="840398"/>
            <a:ext cx="104474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GOP level encoding resolution decision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Scale factors at GOP level: ×2.0 (half size) and ×1.0 (</a:t>
            </a: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original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size)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8FC2483-FD49-4A9B-9DD3-B9E68C7413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657" y="2838722"/>
            <a:ext cx="2505285" cy="308192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19ECE2E-F8BF-4EFB-9229-CA472561C7C4}"/>
              </a:ext>
            </a:extLst>
          </p:cNvPr>
          <p:cNvSpPr txBox="1"/>
          <p:nvPr/>
        </p:nvSpPr>
        <p:spPr>
          <a:xfrm>
            <a:off x="716049" y="5952226"/>
            <a:ext cx="6097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6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Fig. 1 Scale factor decision for RA</a:t>
            </a:r>
            <a:endParaRPr lang="zh-CN" altLang="zh-CN" sz="11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7689560-C609-4167-B7B0-814BE0B7FA1C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Proposed method</a:t>
            </a:r>
          </a:p>
        </p:txBody>
      </p:sp>
      <p:grpSp>
        <p:nvGrpSpPr>
          <p:cNvPr id="18" name="成组">
            <a:extLst>
              <a:ext uri="{FF2B5EF4-FFF2-40B4-BE49-F238E27FC236}">
                <a16:creationId xmlns:a16="http://schemas.microsoft.com/office/drawing/2014/main" id="{36A82FA0-3E76-4C4F-AFD0-3AB6B848EA12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9" name="图像" descr="图像">
              <a:extLst>
                <a:ext uri="{FF2B5EF4-FFF2-40B4-BE49-F238E27FC236}">
                  <a16:creationId xmlns:a16="http://schemas.microsoft.com/office/drawing/2014/main" id="{9A5B3A3C-8F49-4E0E-A46D-8AE5BE3DE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" name="1">
              <a:extLst>
                <a:ext uri="{FF2B5EF4-FFF2-40B4-BE49-F238E27FC236}">
                  <a16:creationId xmlns:a16="http://schemas.microsoft.com/office/drawing/2014/main" id="{CBC8BCD4-0D31-4F7F-B780-43B97EAB12C9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24DFD0F7-028F-4D3F-A436-56F5E096D044}"/>
              </a:ext>
            </a:extLst>
          </p:cNvPr>
          <p:cNvSpPr txBox="1"/>
          <p:nvPr/>
        </p:nvSpPr>
        <p:spPr>
          <a:xfrm>
            <a:off x="4663798" y="5952226"/>
            <a:ext cx="6097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6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Fig. 2 Scale factor decision </a:t>
            </a:r>
            <a:r>
              <a:rPr lang="en-US" altLang="zh-CN" sz="1600" i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for 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AI</a:t>
            </a:r>
            <a:endParaRPr lang="zh-CN" altLang="zh-CN" sz="11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33DE792-3329-475F-857E-49F0FDC08D71}"/>
                  </a:ext>
                </a:extLst>
              </p:cNvPr>
              <p:cNvSpPr txBox="1"/>
              <p:nvPr/>
            </p:nvSpPr>
            <p:spPr>
              <a:xfrm>
                <a:off x="2721684" y="1782462"/>
                <a:ext cx="6748631" cy="9671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80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𝐷</m:t>
                          </m:r>
                        </m:e>
                        <m: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1</m:t>
                          </m:r>
                        </m:sub>
                      </m:sSub>
                      <m:r>
                        <a:rPr lang="en-CA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=</m:t>
                      </m:r>
                      <m:sSub>
                        <m:sSubPr>
                          <m:ctrlPr>
                            <a:rPr lang="zh-CN" altLang="zh-CN" sz="18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𝐷𝑛𝑈𝑝𝑃𝑆𝑁𝑅</m:t>
                          </m:r>
                        </m:e>
                        <m: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𝑢𝑣</m:t>
                          </m:r>
                        </m:sub>
                      </m:sSub>
                      <m:r>
                        <a:rPr lang="en-CA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−</m:t>
                      </m:r>
                      <m:sSub>
                        <m:sSubPr>
                          <m:ctrlPr>
                            <a:rPr lang="zh-CN" altLang="zh-CN" sz="18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𝐵𝑎𝑠𝑒𝑃𝑆𝑁𝑅</m:t>
                          </m:r>
                        </m:e>
                        <m: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𝑢𝑣</m:t>
                          </m:r>
                        </m:sub>
                      </m:sSub>
                    </m:oMath>
                  </m:oMathPara>
                </a14:m>
                <a:endParaRPr lang="zh-CN" altLang="zh-CN" sz="18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algn="ct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8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𝐷</m:t>
                          </m:r>
                        </m:e>
                        <m: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2</m:t>
                          </m:r>
                        </m:sub>
                      </m:sSub>
                      <m:r>
                        <a:rPr lang="en-CA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=</m:t>
                      </m:r>
                      <m:sSub>
                        <m:sSubPr>
                          <m:ctrlPr>
                            <a:rPr lang="zh-CN" altLang="zh-CN" sz="18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𝐷𝑛𝑈𝑝𝑃𝑆𝑁𝑅</m:t>
                          </m:r>
                        </m:e>
                        <m: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𝑦</m:t>
                          </m:r>
                        </m:sub>
                      </m:sSub>
                      <m:r>
                        <a:rPr lang="en-CA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−</m:t>
                      </m:r>
                      <m:sSub>
                        <m:sSubPr>
                          <m:ctrlPr>
                            <a:rPr lang="zh-CN" altLang="zh-CN" sz="18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𝐵𝑎𝑠𝑒𝑃𝑆𝑁𝑅</m:t>
                          </m:r>
                        </m:e>
                        <m: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𝑦</m:t>
                          </m:r>
                        </m:sub>
                      </m:sSub>
                    </m:oMath>
                  </m:oMathPara>
                </a14:m>
                <a:endParaRPr lang="zh-CN" altLang="zh-CN" sz="18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algn="ct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8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𝐷</m:t>
                          </m:r>
                        </m:e>
                        <m: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3</m:t>
                          </m:r>
                        </m:sub>
                      </m:sSub>
                      <m:r>
                        <a:rPr lang="en-CA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=</m:t>
                      </m:r>
                      <m:sSub>
                        <m:sSubPr>
                          <m:ctrlPr>
                            <a:rPr lang="zh-CN" altLang="zh-CN" sz="18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𝐷𝑛𝑈𝑝𝑃𝑆𝑁𝑅</m:t>
                          </m:r>
                        </m:e>
                        <m: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𝑦</m:t>
                          </m:r>
                        </m:sub>
                      </m:sSub>
                      <m:r>
                        <a:rPr lang="en-CA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−</m:t>
                      </m:r>
                      <m:sSub>
                        <m:sSubPr>
                          <m:ctrlPr>
                            <a:rPr lang="zh-CN" altLang="zh-CN" sz="18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(</m:t>
                          </m:r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𝑃𝑟𝑒𝑑𝑒𝑓𝑖𝑛𝑒𝑑𝑃𝑆𝑁𝑅</m:t>
                          </m:r>
                        </m:e>
                        <m: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𝑦</m:t>
                          </m:r>
                        </m:sub>
                      </m:sSub>
                      <m:r>
                        <a:rPr lang="en-CA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−</m:t>
                      </m:r>
                      <m:d>
                        <m:dPr>
                          <m:ctrlPr>
                            <a:rPr lang="zh-CN" altLang="zh-CN" sz="18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zh-CN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𝑄𝑃</m:t>
                              </m:r>
                            </m:e>
                            <m:sub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𝑖</m:t>
                              </m:r>
                            </m:sub>
                          </m:s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−</m:t>
                          </m:r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𝐵𝑎𝑠𝑒𝑄𝑃</m:t>
                          </m:r>
                        </m:e>
                      </m:d>
                      <m:r>
                        <a:rPr lang="en-CA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∗0.5)</m:t>
                      </m:r>
                    </m:oMath>
                  </m:oMathPara>
                </a14:m>
                <a:endParaRPr lang="zh-CN" altLang="zh-CN" sz="18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33DE792-3329-475F-857E-49F0FDC08D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1684" y="1782462"/>
                <a:ext cx="6748631" cy="967188"/>
              </a:xfrm>
              <a:prstGeom prst="rect">
                <a:avLst/>
              </a:prstGeom>
              <a:blipFill>
                <a:blip r:embed="rId5"/>
                <a:stretch>
                  <a:fillRect r="-271" b="-2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图片 21">
            <a:extLst>
              <a:ext uri="{FF2B5EF4-FFF2-40B4-BE49-F238E27FC236}">
                <a16:creationId xmlns:a16="http://schemas.microsoft.com/office/drawing/2014/main" id="{1BA4E78B-CE8F-45F1-8AC2-7D4A608C32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127" y="2837992"/>
            <a:ext cx="2171372" cy="30818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1639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780940B-5370-4E1C-B901-CDFF12FB469D}"/>
              </a:ext>
            </a:extLst>
          </p:cNvPr>
          <p:cNvSpPr txBox="1"/>
          <p:nvPr/>
        </p:nvSpPr>
        <p:spPr>
          <a:xfrm>
            <a:off x="155407" y="5641627"/>
            <a:ext cx="6097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6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Fig. 3: The super resolution network architecture for luma</a:t>
            </a:r>
            <a:endParaRPr lang="zh-CN" altLang="zh-CN" sz="11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DFA3F1-0ACE-4377-9D4D-8866DD0832BB}"/>
              </a:ext>
            </a:extLst>
          </p:cNvPr>
          <p:cNvSpPr txBox="1"/>
          <p:nvPr/>
        </p:nvSpPr>
        <p:spPr>
          <a:xfrm>
            <a:off x="5939668" y="5641627"/>
            <a:ext cx="6097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6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Fig. 4: The super resolution network architecture for chroma</a:t>
            </a:r>
            <a:endParaRPr lang="zh-CN" altLang="zh-CN" sz="11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18092881-B84F-44CC-9727-966C87C55EF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83" y="2038621"/>
            <a:ext cx="5353050" cy="3219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9D2F740-D56A-40FC-AE1A-1D3B9C26E2D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569" y="2038621"/>
            <a:ext cx="5353200" cy="321945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9588B5D6-C9BC-4915-AC9B-99BFE04EB764}"/>
              </a:ext>
            </a:extLst>
          </p:cNvPr>
          <p:cNvSpPr txBox="1"/>
          <p:nvPr/>
        </p:nvSpPr>
        <p:spPr>
          <a:xfrm>
            <a:off x="836187" y="824068"/>
            <a:ext cx="109008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CNN-based super-resolution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super resolution network architectures for luma and chroma are shown in Fig. 3 and Fig. 4 respectively.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Proposed method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8556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C7EA22FA-1B80-4560-8CDF-1025C0CBA8E3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Results on NNVC-2.0</a:t>
            </a:r>
          </a:p>
        </p:txBody>
      </p:sp>
      <p:grpSp>
        <p:nvGrpSpPr>
          <p:cNvPr id="17" name="成组">
            <a:extLst>
              <a:ext uri="{FF2B5EF4-FFF2-40B4-BE49-F238E27FC236}">
                <a16:creationId xmlns:a16="http://schemas.microsoft.com/office/drawing/2014/main" id="{B02DB026-9B1A-44FB-8054-8A2F41E21CAB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8" name="图像" descr="图像">
              <a:extLst>
                <a:ext uri="{FF2B5EF4-FFF2-40B4-BE49-F238E27FC236}">
                  <a16:creationId xmlns:a16="http://schemas.microsoft.com/office/drawing/2014/main" id="{BFB9D0B9-8FC8-4BCF-BC50-211059241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" name="1">
              <a:extLst>
                <a:ext uri="{FF2B5EF4-FFF2-40B4-BE49-F238E27FC236}">
                  <a16:creationId xmlns:a16="http://schemas.microsoft.com/office/drawing/2014/main" id="{B89FD01D-FB9F-46BC-AF13-1A8C43B1927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8F627B58-83AC-48A8-82A8-06F8AB77E5C2}"/>
              </a:ext>
            </a:extLst>
          </p:cNvPr>
          <p:cNvSpPr txBox="1"/>
          <p:nvPr/>
        </p:nvSpPr>
        <p:spPr>
          <a:xfrm>
            <a:off x="165779" y="1845155"/>
            <a:ext cx="61392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1. Performance of the proposed method (RA)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7CBDA8A-9A19-4F3A-9B70-86734E34EC5B}"/>
              </a:ext>
            </a:extLst>
          </p:cNvPr>
          <p:cNvSpPr txBox="1"/>
          <p:nvPr/>
        </p:nvSpPr>
        <p:spPr>
          <a:xfrm>
            <a:off x="5967729" y="1845155"/>
            <a:ext cx="61392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</a:t>
            </a: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Performance of the proposed method (AI)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2CD1EFA-1778-4783-8394-D7D12A400C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110797"/>
              </p:ext>
            </p:extLst>
          </p:nvPr>
        </p:nvGraphicFramePr>
        <p:xfrm>
          <a:off x="6548138" y="2757450"/>
          <a:ext cx="4978399" cy="2209800"/>
        </p:xfrm>
        <a:graphic>
          <a:graphicData uri="http://schemas.openxmlformats.org/drawingml/2006/table">
            <a:tbl>
              <a:tblPr/>
              <a:tblGrid>
                <a:gridCol w="948267">
                  <a:extLst>
                    <a:ext uri="{9D8B030D-6E8A-4147-A177-3AD203B41FA5}">
                      <a16:colId xmlns:a16="http://schemas.microsoft.com/office/drawing/2014/main" val="765003072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4269925184"/>
                    </a:ext>
                  </a:extLst>
                </a:gridCol>
                <a:gridCol w="616373">
                  <a:extLst>
                    <a:ext uri="{9D8B030D-6E8A-4147-A177-3AD203B41FA5}">
                      <a16:colId xmlns:a16="http://schemas.microsoft.com/office/drawing/2014/main" val="838135812"/>
                    </a:ext>
                  </a:extLst>
                </a:gridCol>
                <a:gridCol w="616373">
                  <a:extLst>
                    <a:ext uri="{9D8B030D-6E8A-4147-A177-3AD203B41FA5}">
                      <a16:colId xmlns:a16="http://schemas.microsoft.com/office/drawing/2014/main" val="3745296658"/>
                    </a:ext>
                  </a:extLst>
                </a:gridCol>
                <a:gridCol w="616373">
                  <a:extLst>
                    <a:ext uri="{9D8B030D-6E8A-4147-A177-3AD203B41FA5}">
                      <a16:colId xmlns:a16="http://schemas.microsoft.com/office/drawing/2014/main" val="432525980"/>
                    </a:ext>
                  </a:extLst>
                </a:gridCol>
                <a:gridCol w="616373">
                  <a:extLst>
                    <a:ext uri="{9D8B030D-6E8A-4147-A177-3AD203B41FA5}">
                      <a16:colId xmlns:a16="http://schemas.microsoft.com/office/drawing/2014/main" val="861944921"/>
                    </a:ext>
                  </a:extLst>
                </a:gridCol>
                <a:gridCol w="616373">
                  <a:extLst>
                    <a:ext uri="{9D8B030D-6E8A-4147-A177-3AD203B41FA5}">
                      <a16:colId xmlns:a16="http://schemas.microsoft.com/office/drawing/2014/main" val="2289106913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 Intra Main10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30189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n-N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Over VTM-11.0_nnvc-2.0 (QP 22, 27, 32, 37, 42)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38944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049500"/>
                  </a:ext>
                </a:extLst>
              </a:tr>
              <a:tr h="1841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Cass A1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Tango2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-13.70%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-18.16%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-14.68%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5577%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794369"/>
                  </a:ext>
                </a:extLst>
              </a:tr>
              <a:tr h="1841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FoodMarket4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-8.77%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-5.62%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-6.75%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3035647"/>
                  </a:ext>
                </a:extLst>
              </a:tr>
              <a:tr h="1841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Campfire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266159"/>
                  </a:ext>
                </a:extLst>
              </a:tr>
              <a:tr h="1841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CatRobot1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-6.70%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-3.75%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10595%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9468195"/>
                  </a:ext>
                </a:extLst>
              </a:tr>
              <a:tr h="1841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DaylightRoad2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-7.20%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-23.47%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-18.89%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6188591"/>
                  </a:ext>
                </a:extLst>
              </a:tr>
              <a:tr h="1841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ParkRunning3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0.59%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739610"/>
                  </a:ext>
                </a:extLst>
              </a:tr>
              <a:tr h="1841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Average on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-7.49%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-7.89%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-7.12%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5577%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1578560"/>
                  </a:ext>
                </a:extLst>
              </a:tr>
              <a:tr h="1841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Average on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-7.58%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-8.38%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-7.35%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10595%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6179731"/>
                  </a:ext>
                </a:extLst>
              </a:tr>
              <a:tr h="1841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-7.53%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-8.14%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-7.24%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8086%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263504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DEB1D246-51E5-4EF8-BDAF-EA9D1EA934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539672"/>
              </p:ext>
            </p:extLst>
          </p:nvPr>
        </p:nvGraphicFramePr>
        <p:xfrm>
          <a:off x="746188" y="2757450"/>
          <a:ext cx="4978399" cy="2209800"/>
        </p:xfrm>
        <a:graphic>
          <a:graphicData uri="http://schemas.openxmlformats.org/drawingml/2006/table">
            <a:tbl>
              <a:tblPr/>
              <a:tblGrid>
                <a:gridCol w="948267">
                  <a:extLst>
                    <a:ext uri="{9D8B030D-6E8A-4147-A177-3AD203B41FA5}">
                      <a16:colId xmlns:a16="http://schemas.microsoft.com/office/drawing/2014/main" val="2487078651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246822282"/>
                    </a:ext>
                  </a:extLst>
                </a:gridCol>
                <a:gridCol w="616373">
                  <a:extLst>
                    <a:ext uri="{9D8B030D-6E8A-4147-A177-3AD203B41FA5}">
                      <a16:colId xmlns:a16="http://schemas.microsoft.com/office/drawing/2014/main" val="3251290264"/>
                    </a:ext>
                  </a:extLst>
                </a:gridCol>
                <a:gridCol w="616373">
                  <a:extLst>
                    <a:ext uri="{9D8B030D-6E8A-4147-A177-3AD203B41FA5}">
                      <a16:colId xmlns:a16="http://schemas.microsoft.com/office/drawing/2014/main" val="2541179200"/>
                    </a:ext>
                  </a:extLst>
                </a:gridCol>
                <a:gridCol w="616373">
                  <a:extLst>
                    <a:ext uri="{9D8B030D-6E8A-4147-A177-3AD203B41FA5}">
                      <a16:colId xmlns:a16="http://schemas.microsoft.com/office/drawing/2014/main" val="2246232940"/>
                    </a:ext>
                  </a:extLst>
                </a:gridCol>
                <a:gridCol w="616373">
                  <a:extLst>
                    <a:ext uri="{9D8B030D-6E8A-4147-A177-3AD203B41FA5}">
                      <a16:colId xmlns:a16="http://schemas.microsoft.com/office/drawing/2014/main" val="348164008"/>
                    </a:ext>
                  </a:extLst>
                </a:gridCol>
                <a:gridCol w="616373">
                  <a:extLst>
                    <a:ext uri="{9D8B030D-6E8A-4147-A177-3AD203B41FA5}">
                      <a16:colId xmlns:a16="http://schemas.microsoft.com/office/drawing/2014/main" val="999521611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Random Access Main10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919299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n-N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Over VTM-11.0_nnvc-2.0 (QP 22, 27, 32, 37, 42)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596000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683323"/>
                  </a:ext>
                </a:extLst>
              </a:tr>
              <a:tr h="1841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Cass A1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Tango2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-24.26%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-16.65%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11895%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978735"/>
                  </a:ext>
                </a:extLst>
              </a:tr>
              <a:tr h="1841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FoodMarket4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-12.86%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867623"/>
                  </a:ext>
                </a:extLst>
              </a:tr>
              <a:tr h="1841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Campfire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45086"/>
                  </a:ext>
                </a:extLst>
              </a:tr>
              <a:tr h="1841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CatRobot1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1777%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243462"/>
                  </a:ext>
                </a:extLst>
              </a:tr>
              <a:tr h="1841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DaylightRoad2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-1.49%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9670859"/>
                  </a:ext>
                </a:extLst>
              </a:tr>
              <a:tr h="1841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ParkRunning3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7.29%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191827"/>
                  </a:ext>
                </a:extLst>
              </a:tr>
              <a:tr h="1841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Average on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-7.37%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-9.61%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11895%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248904"/>
                  </a:ext>
                </a:extLst>
              </a:tr>
              <a:tr h="1841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Average on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-1.46%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1777%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271921"/>
                  </a:ext>
                </a:extLst>
              </a:tr>
              <a:tr h="1841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-4.42%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-4.83%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-4.11%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6836%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986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48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26E3DA7D-7A7B-41BA-938A-4FCB7EBD3E7C}"/>
              </a:ext>
            </a:extLst>
          </p:cNvPr>
          <p:cNvSpPr txBox="1"/>
          <p:nvPr/>
        </p:nvSpPr>
        <p:spPr>
          <a:xfrm>
            <a:off x="872288" y="1268973"/>
            <a:ext cx="104474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contribution, a GOP level adaptive resampling method with CNN-based super resolution is tested.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By considering the difference between luma and chroma component, the proposed resampling method can better adaptively select the encoding resolution between the original size and the half size. </a:t>
            </a:r>
            <a:endParaRPr lang="en-CA" altLang="zh-CN" sz="20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experimental results verify that the proposed method can bring considerable coding performance.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7D21E7-94E7-4F11-A833-FC93A9F93409}"/>
              </a:ext>
            </a:extLst>
          </p:cNvPr>
          <p:cNvSpPr txBox="1"/>
          <p:nvPr/>
        </p:nvSpPr>
        <p:spPr>
          <a:xfrm>
            <a:off x="836187" y="270710"/>
            <a:ext cx="5802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grpSp>
        <p:nvGrpSpPr>
          <p:cNvPr id="11" name="成组">
            <a:extLst>
              <a:ext uri="{FF2B5EF4-FFF2-40B4-BE49-F238E27FC236}">
                <a16:creationId xmlns:a16="http://schemas.microsoft.com/office/drawing/2014/main" id="{5AC333A3-D645-4FC8-AAF0-E5E6FB0F34A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2" name="图像" descr="图像">
              <a:extLst>
                <a:ext uri="{FF2B5EF4-FFF2-40B4-BE49-F238E27FC236}">
                  <a16:creationId xmlns:a16="http://schemas.microsoft.com/office/drawing/2014/main" id="{6414A218-2B72-4307-A132-6B3123D39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1182F4BC-6F54-462F-849E-C25546BE40DA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874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4860</TotalTime>
  <Words>622</Words>
  <Application>Microsoft Office PowerPoint</Application>
  <PresentationFormat>宽屏</PresentationFormat>
  <Paragraphs>160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等线</vt:lpstr>
      <vt:lpstr>等线 Light</vt:lpstr>
      <vt:lpstr>腾讯体 W7</vt:lpstr>
      <vt:lpstr>Arial</vt:lpstr>
      <vt:lpstr>Calibri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T172725</cp:lastModifiedBy>
  <cp:revision>120</cp:revision>
  <dcterms:created xsi:type="dcterms:W3CDTF">2022-04-17T07:36:17Z</dcterms:created>
  <dcterms:modified xsi:type="dcterms:W3CDTF">2022-10-23T11:51:44Z</dcterms:modified>
</cp:coreProperties>
</file>