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6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9" r:id="rId2"/>
    <p:sldId id="409" r:id="rId3"/>
    <p:sldId id="417" r:id="rId4"/>
    <p:sldId id="422" r:id="rId5"/>
    <p:sldId id="416" r:id="rId6"/>
    <p:sldId id="423" r:id="rId7"/>
    <p:sldId id="424" r:id="rId8"/>
    <p:sldId id="29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2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Carthy, Sean" initials="MS" lastIdx="1" clrIdx="0">
    <p:extLst>
      <p:ext uri="{19B8F6BF-5375-455C-9EA6-DF929625EA0E}">
        <p15:presenceInfo xmlns:p15="http://schemas.microsoft.com/office/powerpoint/2012/main" userId="S::smcca@dolby.com::4ce364a8-43ce-4eb3-b36b-1ac5f1516fc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60F8704-076C-47E3-8B64-BA5440797084}">
  <a:tblStyle styleId="{C60F8704-076C-47E3-8B64-BA5440797084}" styleName="Dolby Table Style 1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25400" cmpd="sng">
              <a:solidFill>
                <a:srgbClr val="F1F4F6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wholeTbl>
    <a:band2H>
      <a:tcTxStyle>
        <a:fontRef idx="minor">
          <a:prstClr val="black"/>
        </a:fontRef>
        <a:schemeClr val="dk1"/>
      </a:tcTxStyle>
      <a:tcStyle>
        <a:tcBdr/>
        <a:fill>
          <a:solidFill>
            <a:srgbClr val="F1F4F6"/>
          </a:solidFill>
        </a:fill>
      </a:tcStyle>
    </a:band2H>
    <a:band2V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1F4F6"/>
          </a:solidFill>
        </a:fill>
      </a:tcStyle>
    </a:band2V>
    <a:lastCo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1F4F6"/>
          </a:solidFill>
        </a:fill>
      </a:tcStyle>
    </a:lastCol>
    <a:firstCo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1F4F6"/>
          </a:solidFill>
        </a:fill>
      </a:tcStyle>
    </a:firstCol>
    <a:lastRow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6C6C6C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lastRow>
    <a:firstRow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0" cmpd="sng">
              <a:solidFill>
                <a:srgbClr val="FFFFFF"/>
              </a:solidFill>
            </a:ln>
          </a:top>
          <a:bottom>
            <a:ln w="25400" cmpd="sng">
              <a:solidFill>
                <a:srgbClr val="6C6C6C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firstRow>
  </a:tblStyle>
  <a:tblStyle styleId="{BB0DF968-6A24-4916-8FE5-3B83F5BD9B39}" styleName="Dolby Calendar Style Single Row">
    <a:wholeTbl>
      <a:tcTxStyle>
        <a:fontRef idx="minor">
          <a:prstClr val="black"/>
        </a:fontRef>
        <a:schemeClr val="dk1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25400" cmpd="sng">
              <a:solidFill>
                <a:srgbClr val="F1F4F6"/>
              </a:solidFill>
            </a:ln>
          </a:top>
          <a:bottom>
            <a:ln w="0" cmpd="sng">
              <a:solidFill>
                <a:srgbClr val="FFFFFF"/>
              </a:solidFill>
            </a:ln>
          </a:bottom>
          <a:insideH>
            <a:ln w="0" cmpd="sng">
              <a:solidFill>
                <a:srgbClr val="FFFFFF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noFill/>
        </a:fill>
      </a:tcStyle>
    </a:wholeTbl>
    <a:band2V>
      <a:tcTxStyle>
        <a:fontRef idx="minor">
          <a:prstClr val="black"/>
        </a:fontRef>
        <a:schemeClr val="dk1"/>
      </a:tcTxStyle>
      <a:tcStyle>
        <a:tcBdr>
          <a:left>
            <a:ln w="25400" cmpd="sng">
              <a:solidFill>
                <a:srgbClr val="6C6C6C"/>
              </a:solidFill>
            </a:ln>
          </a:left>
          <a:right>
            <a:ln w="25400" cmpd="sng">
              <a:solidFill>
                <a:srgbClr val="6C6C6C"/>
              </a:solidFill>
            </a:ln>
          </a:right>
        </a:tcBdr>
        <a:fill>
          <a:gradFill>
            <a:gsLst>
              <a:gs pos="0">
                <a:srgbClr val="F1F4F6"/>
              </a:gs>
              <a:gs pos="100000">
                <a:srgbClr val="FFFFFF"/>
              </a:gs>
            </a:gsLst>
            <a:lin ang="5400000" scaled="0"/>
          </a:gradFill>
        </a:fill>
      </a:tcStyle>
    </a:band2V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22" autoAdjust="0"/>
    <p:restoredTop sz="94660"/>
  </p:normalViewPr>
  <p:slideViewPr>
    <p:cSldViewPr snapToGrid="0" snapToObjects="1" showGuides="1">
      <p:cViewPr varScale="1">
        <p:scale>
          <a:sx n="159" d="100"/>
          <a:sy n="159" d="100"/>
        </p:scale>
        <p:origin x="654" y="132"/>
      </p:cViewPr>
      <p:guideLst>
        <p:guide orient="horz" pos="2160"/>
        <p:guide pos="12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408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F10333A-952E-4D07-8868-1EDB7670D0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6B8A17-94F1-4221-9E73-BF0AFCC5DE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3375B5-7F92-4A27-9141-5D0C4F06DE12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F9E9EF-988B-4C48-9769-664FE51CB5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E1BA57-75C5-4B07-93DF-CFD1D1483B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B9F28-8263-48C4-B627-5E2122B9035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944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74ED5C-95FB-4C59-A738-9203A94298D0}" type="datetimeFigureOut">
              <a:rPr lang="en-US" smtClean="0"/>
              <a:t>7/13/2022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6BD66-B0F9-4915-9BF9-6B4D8A45BC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693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kern="1200">
        <a:solidFill>
          <a:schemeClr val="tx1"/>
        </a:solidFill>
        <a:latin typeface="+mj-lt"/>
        <a:ea typeface="+mn-ea"/>
        <a:cs typeface="+mn-cs"/>
      </a:defRPr>
    </a:lvl1pPr>
    <a:lvl2pPr marL="0" indent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233363" indent="-233363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69913" indent="-233363" algn="l" defTabSz="914400" rtl="0" eaLnBrk="1" latinLnBrk="0" hangingPunct="1"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914400" indent="-233363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BF34651-B158-487A-8DD1-A36479E654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4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C7C9A741-238F-47A3-9AFE-09804386AD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D2E68C8A-8467-4BA0-A441-EAC830F8B328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48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Light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ECE71B6-B1EC-425A-AD0D-165585EB9F43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300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sz="1800" b="1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1775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lang="en-US" sz="1800" b="1" kern="1200" dirty="0" smtClean="0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49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BC27779-152D-4C2B-9BAB-4FDA92E257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4EDAEC5-AC1C-48EF-8419-9E4B914012C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325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1D35B43-DE0B-432A-ADE5-739A64C800FD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76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70FBBEF8-72A7-4D23-A24C-D58F0155F000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42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D126A72-7441-4879-9520-686D778AD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4E74657C-78DC-4EA5-B7EF-452F7393E80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215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7DD2E1BD-58D0-4E2D-9304-1096CEF059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11FFA95-88E0-456F-B815-E39350D43159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057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EC7FF920-97A6-4A81-8E1F-C2DDD5DED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DCBAAA23-0FFF-4CA9-901F-EFAF2D2DCEB2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7685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653172B-D794-4BC9-84FA-571886D174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EC3401C8-8840-4150-B046-1C1593F1A75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8798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06953"/>
          </a:xfrm>
        </p:spPr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A4A4694-E2EC-4D44-8538-1AC262302F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E7E1E66-E75C-4C95-8CC1-7B0C08F2F440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897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1480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96BD21C-9265-4FBF-8976-E532D93161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C57E673C-6883-4B02-9695-1D30BB6E60E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554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0AD42525-DB33-4E59-AD40-BEFD510036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6BB23227-3911-4B34-BC55-C597E6050A8E}" type="datetime1">
              <a:rPr lang="en-US" smtClean="0"/>
              <a:t>7/13/2022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ABB438D-1EC8-41A6-80DD-5CA24C6D6C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396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92DC984-2397-450B-B91A-B22B9FFEB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2630A6C-9B19-48EF-895A-8CD0FF09A7D2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26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0" y="1066800"/>
            <a:ext cx="5029200" cy="47244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2EA726F-3AC9-4ABB-A6E7-C44908E50B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A74E450-17D4-4E32-ABBC-FC4F0BCDD21A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809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1/2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B32244E-84AE-40BD-9D22-7213E484998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5"/>
            <a:ext cx="4762500" cy="4722945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B95015B-0594-401F-B0C6-6D8E48B99A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7280F15-2FAE-4FC1-841F-8526CBEB9A11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6437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F298208A-70BB-4077-8DC5-4BEA4C5267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6D9402B-B182-4DFD-94E4-4D786F97F4E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090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BC86C4A6-50C7-4D84-A06E-513F4274DC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23E5C92-4EF5-4BD3-9759-CBF43EA3D95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9625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A25182B-D69F-4E95-B4BF-1072106B78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ADB0F809-A49D-4E74-9B35-6A687F6AD7E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4597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C0AFC81B-C3F4-4A19-8BB7-F99C4D9E0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637E9F33-B745-4E39-9D79-99E01C38CB7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5300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2C713A3E-DDE0-4FF3-9609-DC12C03602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87EEBE1-C097-48B5-8D89-04514B16C821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6573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92651EB-37EA-4A38-BCD2-9C208705C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C06EBD-1589-4C52-9F97-5933A6032B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081E436-2903-497F-8FD1-4D0D737976B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573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CDED7BBE-3001-44AC-91FF-081F0062A12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533888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E1CA188-A852-414E-B72F-E4FA755F967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533888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495BF25A-E5B9-43A2-AA82-4BC4058D0F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62700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16DACBD-50F4-447A-AC97-3274C3F83A6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362700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4C70597D-B761-4C8B-A8E4-60D38C9A97F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753096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EB26504-27C9-42A4-B48B-ABDD6B9515C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753096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5A070FE-3890-4770-A21E-2518B2AF0AC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143492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2AC09A3-9231-421E-ACBA-D86FA1F507D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43492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0EDDB61-B0D1-4887-B254-B857CE192C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5CC5CAF-D7F2-4EE4-8840-724B447DDAF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64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 userDrawn="1">
          <p15:clr>
            <a:srgbClr val="FDE53C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B75C9EB-E982-40BA-B3E6-4D5573D91CA8}" type="datetime1">
              <a:rPr lang="en-US" smtClean="0"/>
              <a:t>7/13/2022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070FE88-B179-4F7D-8081-005598BFD7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8997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9141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4493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9141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4493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856F9BD-DC31-487B-A087-4A81BA796D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E8CB3740-C3A9-497B-965C-678C88F4AD19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386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7684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3036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7684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3036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F6A1AA50-A93E-414F-B5F5-778CFFB6AB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06D71DD-63C2-45FB-AA74-62863685533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604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  <p15:guide id="2" pos="5592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 + two Pic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1A5C5E43-3B9F-4912-969E-EE9CEFCE454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101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35F9646-68BD-4D98-8550-2346E69BB9F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4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36D01800-7E1C-41D4-B0E9-7CD6C943A8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B3F3CB4-DCEC-4E9F-9D1F-12F9E9C377A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9776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E585E20-20BB-4BD9-BD66-C8438EEE79A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6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1A534F4-4C57-4621-B59F-9B7FE25154C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62700" y="3560065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C6D348A7-B777-4037-9E00-FE3D9F542C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FB4722B-CD04-4155-A152-8998850E1F4B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6172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4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46BE069F-50C7-46A1-8BFE-C266D170C9A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69816" y="3565753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97D971BC-DBB6-4C64-9894-F4D50D76C7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D6AD379-CF53-4B5C-A8AC-8C5975FA655E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0144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d Pic + Text Overl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3"/>
            <a:ext cx="10055384" cy="4717257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629400" y="3429001"/>
            <a:ext cx="4229100" cy="209550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1F5CD2-3055-4463-91EE-097F0E8FF9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9D80991C-1C74-4590-AB28-AFCA51577AB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3410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+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42B20C0-C9D6-4F6E-BC03-18DB80CECC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625" y="1515036"/>
            <a:ext cx="7080325" cy="1523999"/>
          </a:xfrm>
        </p:spPr>
        <p:txBody>
          <a:bodyPr lIns="182880" rIns="182880" bIns="0"/>
          <a:lstStyle>
            <a:lvl1pPr algn="ctr">
              <a:lnSpc>
                <a:spcPct val="100000"/>
              </a:lnSpc>
              <a:spcAft>
                <a:spcPts val="0"/>
              </a:spcAft>
              <a:defRPr lang="en-US" sz="3200" kern="1200" cap="none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50000"/>
              </a:lnSpc>
              <a:spcAft>
                <a:spcPts val="0"/>
              </a:spcAft>
              <a:buNone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ctr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59E73D5F-54A6-4C34-855B-6304B24982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D2852535-492B-471D-8C04-12952BEB5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98A72AFE-1F2B-4DB1-BA85-51D6A0BB31A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3352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2"/>
            <a:ext cx="6095999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F06BDA15-0DCD-46F5-A2E3-82BFDC3EFD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70EC443C-7430-4177-854D-F66BAA3FC02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1586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4EB499-765A-4C6D-968D-4CAE8FBC86C3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9753815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3FF3D-ED75-4271-A901-47A4699BC686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548288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FBCF42C-59A8-4B70-8460-2FAC3208CD1C}" type="datetime1">
              <a:rPr lang="en-US" smtClean="0"/>
              <a:t>7/13/2022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DD681B0-8451-49C5-8F45-DADBE839E8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045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85D4076-9CDA-4D49-B1A2-C5CB75E7F4AB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422224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953B06-27F8-4A1F-BCF2-FC16E924E652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6405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 + Four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68E918E-BD89-488E-9675-4264DBEAC98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798FB2B-A08C-413C-913E-DA72838821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FB2A067B-940F-45F5-AC8B-D94898F3528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11CAAE30-6CF8-412A-9ADE-B24ECE8DAF3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2D182897-4EAF-4DB2-84A5-52FE49CBC2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D87D2B1-72E4-4A12-9509-4B400898DB66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856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74925CE5-2BBA-4425-A2A4-A1EEE46C68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044C9D3-5E16-4285-952A-93B36EE9F1F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13024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52DB841A-44E6-454A-A721-CA6C418A07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0A0020A0-6899-4D44-B7C8-711C3888BF5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26048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255F0707-0CF1-4D1C-A915-5639AFE201C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39072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ADDCC828-8EEF-48C2-B890-7AB80C184F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E88B5AAC-01EB-4F89-B514-C9BB305B85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7B7968E-2436-46AC-87B1-C50FD2DB4CEC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385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+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058400" cy="609600"/>
          </a:xfrm>
        </p:spPr>
        <p:txBody>
          <a:bodyPr/>
          <a:lstStyle>
            <a:lvl1pPr algn="ctr">
              <a:defRPr sz="32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FD2234-3789-4CB9-87CF-F92D53226F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785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8D5DE045-E97A-4A80-9282-10FEA4CB1C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18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A2BC603-F83C-4423-AF8F-E694A5C32E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651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24F8182-F55A-41AB-AC59-8BA8385E6C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87155A1-254C-4A29-9304-AC3D117C6CDD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787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0A3A1D-31A5-435F-ADA2-FFDF209E23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042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20FA3EE-B45C-4002-976E-9EC64B32F8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6270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ln>
                  <a:noFill/>
                </a:ln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E5C3A96-3A09-40A4-A6E5-4C30E40B79DB}"/>
              </a:ext>
            </a:extLst>
          </p:cNvPr>
          <p:cNvCxnSpPr>
            <a:stCxn id="14" idx="2"/>
            <a:endCxn id="8" idx="0"/>
          </p:cNvCxnSpPr>
          <p:nvPr userDrawn="1"/>
        </p:nvCxnSpPr>
        <p:spPr>
          <a:xfrm rot="16200000" flipH="1">
            <a:off x="7599045" y="2284095"/>
            <a:ext cx="1143000" cy="1146810"/>
          </a:xfrm>
          <a:prstGeom prst="bentConnector3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0F5EF804-B995-4996-B826-CE190BB1C9D5}"/>
              </a:ext>
            </a:extLst>
          </p:cNvPr>
          <p:cNvCxnSpPr>
            <a:cxnSpLocks/>
            <a:stCxn id="12" idx="2"/>
            <a:endCxn id="3" idx="0"/>
          </p:cNvCxnSpPr>
          <p:nvPr userDrawn="1"/>
        </p:nvCxnSpPr>
        <p:spPr>
          <a:xfrm rot="5400000">
            <a:off x="3449955" y="2284095"/>
            <a:ext cx="1143000" cy="114681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BE2E145B-ED05-49BB-A86D-341EDD6CFB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E7B2351-6488-4B33-A831-02EC754819C4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4163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99BC8C-C241-46CF-BDEB-32770E2401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30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11AB0D72-3664-47B3-B96B-A2522FB9104E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E105D948-28DD-4EDC-B9AC-52FDF7D96A48}"/>
              </a:ext>
            </a:extLst>
          </p:cNvPr>
          <p:cNvSpPr/>
          <p:nvPr userDrawn="1"/>
        </p:nvSpPr>
        <p:spPr>
          <a:xfrm>
            <a:off x="607019" y="3419870"/>
            <a:ext cx="10998827" cy="0"/>
          </a:xfrm>
          <a:prstGeom prst="line">
            <a:avLst/>
          </a:prstGeom>
          <a:ln w="12700">
            <a:solidFill>
              <a:srgbClr val="000000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spc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050" dirty="0">
              <a:latin typeface="Avenir Next LT Pro" panose="020B0504020202020204" pitchFamily="34" charset="0"/>
            </a:endParaRPr>
          </a:p>
        </p:txBody>
      </p:sp>
      <p:sp>
        <p:nvSpPr>
          <p:cNvPr id="71" name="Text Placeholder 4">
            <a:extLst>
              <a:ext uri="{FF2B5EF4-FFF2-40B4-BE49-F238E27FC236}">
                <a16:creationId xmlns:a16="http://schemas.microsoft.com/office/drawing/2014/main" id="{CD34ABA2-6F71-4C54-AC1C-79B2BECCAC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7212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4">
            <a:extLst>
              <a:ext uri="{FF2B5EF4-FFF2-40B4-BE49-F238E27FC236}">
                <a16:creationId xmlns:a16="http://schemas.microsoft.com/office/drawing/2014/main" id="{5D74A249-59A8-4271-AF19-358CE2D150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67943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4">
            <a:extLst>
              <a:ext uri="{FF2B5EF4-FFF2-40B4-BE49-F238E27FC236}">
                <a16:creationId xmlns:a16="http://schemas.microsoft.com/office/drawing/2014/main" id="{FF6BF250-F066-4D64-8072-2D49D69744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63761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4">
            <a:extLst>
              <a:ext uri="{FF2B5EF4-FFF2-40B4-BE49-F238E27FC236}">
                <a16:creationId xmlns:a16="http://schemas.microsoft.com/office/drawing/2014/main" id="{61626614-0BEB-4D21-A52E-A5C02494C5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59579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Text Placeholder 4">
            <a:extLst>
              <a:ext uri="{FF2B5EF4-FFF2-40B4-BE49-F238E27FC236}">
                <a16:creationId xmlns:a16="http://schemas.microsoft.com/office/drawing/2014/main" id="{554F996F-0A83-4D55-A607-A374664DBF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5539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4">
            <a:extLst>
              <a:ext uri="{FF2B5EF4-FFF2-40B4-BE49-F238E27FC236}">
                <a16:creationId xmlns:a16="http://schemas.microsoft.com/office/drawing/2014/main" id="{43DC1E36-FB68-4155-8127-80409A1C7EB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005121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8" name="Text Placeholder 4">
            <a:extLst>
              <a:ext uri="{FF2B5EF4-FFF2-40B4-BE49-F238E27FC236}">
                <a16:creationId xmlns:a16="http://schemas.microsoft.com/office/drawing/2014/main" id="{2CBAC91C-90FD-4909-9187-A14828F45C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82169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9" name="Text Placeholder 4">
            <a:extLst>
              <a:ext uri="{FF2B5EF4-FFF2-40B4-BE49-F238E27FC236}">
                <a16:creationId xmlns:a16="http://schemas.microsoft.com/office/drawing/2014/main" id="{E68E5C57-FA73-4F72-9881-22E48CBB94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317513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0" name="Text Placeholder 4">
            <a:extLst>
              <a:ext uri="{FF2B5EF4-FFF2-40B4-BE49-F238E27FC236}">
                <a16:creationId xmlns:a16="http://schemas.microsoft.com/office/drawing/2014/main" id="{D8FC4805-4E79-4F34-B2AE-D2BF59CC963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13331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1" name="Text Placeholder 4">
            <a:extLst>
              <a:ext uri="{FF2B5EF4-FFF2-40B4-BE49-F238E27FC236}">
                <a16:creationId xmlns:a16="http://schemas.microsoft.com/office/drawing/2014/main" id="{E19EFA1A-DD83-4D35-B5D6-38E11CACBFA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309149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2" name="Text Placeholder 4">
            <a:extLst>
              <a:ext uri="{FF2B5EF4-FFF2-40B4-BE49-F238E27FC236}">
                <a16:creationId xmlns:a16="http://schemas.microsoft.com/office/drawing/2014/main" id="{44FAF54E-476C-4D69-885A-D297C39223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804967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3" name="Text Placeholder 4">
            <a:extLst>
              <a:ext uri="{FF2B5EF4-FFF2-40B4-BE49-F238E27FC236}">
                <a16:creationId xmlns:a16="http://schemas.microsoft.com/office/drawing/2014/main" id="{FD9225CD-07AE-4656-A5B9-E22EE5FDD67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30078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5" name="Text Placeholder 104">
            <a:extLst>
              <a:ext uri="{FF2B5EF4-FFF2-40B4-BE49-F238E27FC236}">
                <a16:creationId xmlns:a16="http://schemas.microsoft.com/office/drawing/2014/main" id="{520CBFC9-4D4A-401F-9834-7715749173B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3920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6" name="Text Placeholder 104">
            <a:extLst>
              <a:ext uri="{FF2B5EF4-FFF2-40B4-BE49-F238E27FC236}">
                <a16:creationId xmlns:a16="http://schemas.microsoft.com/office/drawing/2014/main" id="{C6239067-C1D1-4F86-9784-5D391DDAE67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46694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7" name="Text Placeholder 104">
            <a:extLst>
              <a:ext uri="{FF2B5EF4-FFF2-40B4-BE49-F238E27FC236}">
                <a16:creationId xmlns:a16="http://schemas.microsoft.com/office/drawing/2014/main" id="{A177A91C-35DA-40E3-84A4-634EED6CBE1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09468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8" name="Text Placeholder 104">
            <a:extLst>
              <a:ext uri="{FF2B5EF4-FFF2-40B4-BE49-F238E27FC236}">
                <a16:creationId xmlns:a16="http://schemas.microsoft.com/office/drawing/2014/main" id="{B05548E4-6C82-4193-86D7-A14EFC5ACC8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572243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2832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2943C-8EBC-486C-9A31-32F2D35F0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3061" y="1596325"/>
            <a:ext cx="8892139" cy="4194875"/>
          </a:xfrm>
        </p:spPr>
        <p:txBody>
          <a:bodyPr/>
          <a:lstStyle>
            <a:lvl1pPr>
              <a:lnSpc>
                <a:spcPct val="100000"/>
              </a:lnSpc>
              <a:spcAft>
                <a:spcPts val="2400"/>
              </a:spcAft>
              <a:defRPr sz="3200"/>
            </a:lvl1pPr>
            <a:lvl2pPr marL="463550" indent="-458788">
              <a:lnSpc>
                <a:spcPct val="100000"/>
              </a:lnSpc>
              <a:spcAft>
                <a:spcPts val="2400"/>
              </a:spcAft>
              <a:buFont typeface="Arial" panose="020B0604020202020204" pitchFamily="34" charset="0"/>
              <a:buChar char="‒"/>
              <a:defRPr sz="3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0E8F5B9-3051-4F9B-AFAD-DDF9806811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FC719DA-3469-4670-9F36-418849E38FDA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12" name="Quote_mark">
            <a:extLst>
              <a:ext uri="{FF2B5EF4-FFF2-40B4-BE49-F238E27FC236}">
                <a16:creationId xmlns:a16="http://schemas.microsoft.com/office/drawing/2014/main" id="{49C3B8AC-4356-41AD-97CB-DFAF319835E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44042" y="1691751"/>
            <a:ext cx="765991" cy="594360"/>
          </a:xfrm>
          <a:custGeom>
            <a:avLst/>
            <a:gdLst>
              <a:gd name="T0" fmla="*/ 971 w 1053"/>
              <a:gd name="T1" fmla="*/ 3 h 799"/>
              <a:gd name="T2" fmla="*/ 1017 w 1053"/>
              <a:gd name="T3" fmla="*/ 32 h 799"/>
              <a:gd name="T4" fmla="*/ 1046 w 1053"/>
              <a:gd name="T5" fmla="*/ 91 h 799"/>
              <a:gd name="T6" fmla="*/ 1041 w 1053"/>
              <a:gd name="T7" fmla="*/ 108 h 799"/>
              <a:gd name="T8" fmla="*/ 869 w 1053"/>
              <a:gd name="T9" fmla="*/ 242 h 799"/>
              <a:gd name="T10" fmla="*/ 831 w 1053"/>
              <a:gd name="T11" fmla="*/ 355 h 799"/>
              <a:gd name="T12" fmla="*/ 846 w 1053"/>
              <a:gd name="T13" fmla="*/ 411 h 799"/>
              <a:gd name="T14" fmla="*/ 943 w 1053"/>
              <a:gd name="T15" fmla="*/ 475 h 799"/>
              <a:gd name="T16" fmla="*/ 1053 w 1053"/>
              <a:gd name="T17" fmla="*/ 630 h 799"/>
              <a:gd name="T18" fmla="*/ 997 w 1053"/>
              <a:gd name="T19" fmla="*/ 747 h 799"/>
              <a:gd name="T20" fmla="*/ 861 w 1053"/>
              <a:gd name="T21" fmla="*/ 799 h 799"/>
              <a:gd name="T22" fmla="*/ 682 w 1053"/>
              <a:gd name="T23" fmla="*/ 711 h 799"/>
              <a:gd name="T24" fmla="*/ 601 w 1053"/>
              <a:gd name="T25" fmla="*/ 492 h 799"/>
              <a:gd name="T26" fmla="*/ 647 w 1053"/>
              <a:gd name="T27" fmla="*/ 283 h 799"/>
              <a:gd name="T28" fmla="*/ 781 w 1053"/>
              <a:gd name="T29" fmla="*/ 110 h 799"/>
              <a:gd name="T30" fmla="*/ 971 w 1053"/>
              <a:gd name="T31" fmla="*/ 3 h 799"/>
              <a:gd name="T32" fmla="*/ 384 w 1053"/>
              <a:gd name="T33" fmla="*/ 0 h 799"/>
              <a:gd name="T34" fmla="*/ 408 w 1053"/>
              <a:gd name="T35" fmla="*/ 20 h 799"/>
              <a:gd name="T36" fmla="*/ 435 w 1053"/>
              <a:gd name="T37" fmla="*/ 92 h 799"/>
              <a:gd name="T38" fmla="*/ 433 w 1053"/>
              <a:gd name="T39" fmla="*/ 102 h 799"/>
              <a:gd name="T40" fmla="*/ 376 w 1053"/>
              <a:gd name="T41" fmla="*/ 140 h 799"/>
              <a:gd name="T42" fmla="*/ 269 w 1053"/>
              <a:gd name="T43" fmla="*/ 232 h 799"/>
              <a:gd name="T44" fmla="*/ 227 w 1053"/>
              <a:gd name="T45" fmla="*/ 343 h 799"/>
              <a:gd name="T46" fmla="*/ 324 w 1053"/>
              <a:gd name="T47" fmla="*/ 463 h 799"/>
              <a:gd name="T48" fmla="*/ 414 w 1053"/>
              <a:gd name="T49" fmla="*/ 522 h 799"/>
              <a:gd name="T50" fmla="*/ 450 w 1053"/>
              <a:gd name="T51" fmla="*/ 617 h 799"/>
              <a:gd name="T52" fmla="*/ 396 w 1053"/>
              <a:gd name="T53" fmla="*/ 743 h 799"/>
              <a:gd name="T54" fmla="*/ 267 w 1053"/>
              <a:gd name="T55" fmla="*/ 797 h 799"/>
              <a:gd name="T56" fmla="*/ 82 w 1053"/>
              <a:gd name="T57" fmla="*/ 705 h 799"/>
              <a:gd name="T58" fmla="*/ 0 w 1053"/>
              <a:gd name="T59" fmla="*/ 472 h 799"/>
              <a:gd name="T60" fmla="*/ 117 w 1053"/>
              <a:gd name="T61" fmla="*/ 160 h 799"/>
              <a:gd name="T62" fmla="*/ 384 w 1053"/>
              <a:gd name="T6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3" h="799">
                <a:moveTo>
                  <a:pt x="971" y="3"/>
                </a:moveTo>
                <a:cubicBezTo>
                  <a:pt x="988" y="5"/>
                  <a:pt x="1003" y="15"/>
                  <a:pt x="1017" y="32"/>
                </a:cubicBezTo>
                <a:cubicBezTo>
                  <a:pt x="1036" y="56"/>
                  <a:pt x="1046" y="75"/>
                  <a:pt x="1046" y="91"/>
                </a:cubicBezTo>
                <a:lnTo>
                  <a:pt x="1041" y="108"/>
                </a:lnTo>
                <a:cubicBezTo>
                  <a:pt x="952" y="163"/>
                  <a:pt x="895" y="208"/>
                  <a:pt x="869" y="242"/>
                </a:cubicBezTo>
                <a:cubicBezTo>
                  <a:pt x="844" y="276"/>
                  <a:pt x="831" y="314"/>
                  <a:pt x="831" y="355"/>
                </a:cubicBezTo>
                <a:cubicBezTo>
                  <a:pt x="831" y="380"/>
                  <a:pt x="836" y="399"/>
                  <a:pt x="846" y="411"/>
                </a:cubicBezTo>
                <a:cubicBezTo>
                  <a:pt x="860" y="428"/>
                  <a:pt x="892" y="450"/>
                  <a:pt x="943" y="475"/>
                </a:cubicBezTo>
                <a:cubicBezTo>
                  <a:pt x="1016" y="513"/>
                  <a:pt x="1053" y="565"/>
                  <a:pt x="1053" y="630"/>
                </a:cubicBezTo>
                <a:cubicBezTo>
                  <a:pt x="1053" y="673"/>
                  <a:pt x="1034" y="712"/>
                  <a:pt x="997" y="747"/>
                </a:cubicBezTo>
                <a:cubicBezTo>
                  <a:pt x="960" y="782"/>
                  <a:pt x="914" y="799"/>
                  <a:pt x="861" y="799"/>
                </a:cubicBezTo>
                <a:cubicBezTo>
                  <a:pt x="795" y="799"/>
                  <a:pt x="735" y="770"/>
                  <a:pt x="682" y="711"/>
                </a:cubicBezTo>
                <a:cubicBezTo>
                  <a:pt x="628" y="652"/>
                  <a:pt x="601" y="579"/>
                  <a:pt x="601" y="492"/>
                </a:cubicBezTo>
                <a:cubicBezTo>
                  <a:pt x="601" y="421"/>
                  <a:pt x="617" y="352"/>
                  <a:pt x="647" y="283"/>
                </a:cubicBezTo>
                <a:cubicBezTo>
                  <a:pt x="678" y="215"/>
                  <a:pt x="723" y="157"/>
                  <a:pt x="781" y="110"/>
                </a:cubicBezTo>
                <a:cubicBezTo>
                  <a:pt x="840" y="62"/>
                  <a:pt x="903" y="27"/>
                  <a:pt x="971" y="3"/>
                </a:cubicBezTo>
                <a:moveTo>
                  <a:pt x="384" y="0"/>
                </a:moveTo>
                <a:cubicBezTo>
                  <a:pt x="394" y="4"/>
                  <a:pt x="402" y="10"/>
                  <a:pt x="408" y="20"/>
                </a:cubicBezTo>
                <a:cubicBezTo>
                  <a:pt x="426" y="52"/>
                  <a:pt x="435" y="76"/>
                  <a:pt x="435" y="92"/>
                </a:cubicBezTo>
                <a:lnTo>
                  <a:pt x="433" y="102"/>
                </a:lnTo>
                <a:cubicBezTo>
                  <a:pt x="425" y="108"/>
                  <a:pt x="406" y="120"/>
                  <a:pt x="376" y="140"/>
                </a:cubicBezTo>
                <a:cubicBezTo>
                  <a:pt x="324" y="173"/>
                  <a:pt x="289" y="204"/>
                  <a:pt x="269" y="232"/>
                </a:cubicBezTo>
                <a:cubicBezTo>
                  <a:pt x="241" y="270"/>
                  <a:pt x="227" y="307"/>
                  <a:pt x="227" y="343"/>
                </a:cubicBezTo>
                <a:cubicBezTo>
                  <a:pt x="227" y="395"/>
                  <a:pt x="259" y="435"/>
                  <a:pt x="324" y="463"/>
                </a:cubicBezTo>
                <a:cubicBezTo>
                  <a:pt x="367" y="482"/>
                  <a:pt x="397" y="502"/>
                  <a:pt x="414" y="522"/>
                </a:cubicBezTo>
                <a:cubicBezTo>
                  <a:pt x="438" y="551"/>
                  <a:pt x="450" y="582"/>
                  <a:pt x="450" y="617"/>
                </a:cubicBezTo>
                <a:cubicBezTo>
                  <a:pt x="450" y="665"/>
                  <a:pt x="432" y="707"/>
                  <a:pt x="396" y="743"/>
                </a:cubicBezTo>
                <a:cubicBezTo>
                  <a:pt x="359" y="779"/>
                  <a:pt x="316" y="797"/>
                  <a:pt x="267" y="797"/>
                </a:cubicBezTo>
                <a:cubicBezTo>
                  <a:pt x="199" y="797"/>
                  <a:pt x="137" y="766"/>
                  <a:pt x="82" y="705"/>
                </a:cubicBezTo>
                <a:cubicBezTo>
                  <a:pt x="27" y="644"/>
                  <a:pt x="0" y="566"/>
                  <a:pt x="0" y="472"/>
                </a:cubicBezTo>
                <a:cubicBezTo>
                  <a:pt x="0" y="356"/>
                  <a:pt x="39" y="252"/>
                  <a:pt x="117" y="160"/>
                </a:cubicBezTo>
                <a:cubicBezTo>
                  <a:pt x="194" y="68"/>
                  <a:pt x="284" y="15"/>
                  <a:pt x="384" y="0"/>
                </a:cubicBezTo>
              </a:path>
            </a:pathLst>
          </a:custGeom>
          <a:solidFill>
            <a:srgbClr val="D0CEC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9984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9864F4-D786-4E75-AF80-DFA95034DB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800" y="1066800"/>
            <a:ext cx="10058400" cy="5259733"/>
          </a:xfrm>
          <a:prstGeom prst="rect">
            <a:avLst/>
          </a:prstGeom>
        </p:spPr>
      </p:pic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9E5B9DE5-2ECA-4BB8-B810-75DB47F8D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3FC9278-DDBB-4E80-AE11-892C82F48ADF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0653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D56D9E65-E9F2-4433-8EF4-FE3440DD1582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64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2133600"/>
            <a:ext cx="10058399" cy="365759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186749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770A8FC-A6B2-4E59-B36E-4873BB4684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92BA65F-FFF2-4965-9A79-F7272C457B73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816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D36E68E-AC1D-4F89-9306-6EB8E7BFE7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436621"/>
            <a:ext cx="10058399" cy="23545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CB83DA1-A739-422F-AAD0-BF3217920415}"/>
              </a:ext>
            </a:extLst>
          </p:cNvPr>
          <p:cNvCxnSpPr/>
          <p:nvPr userDrawn="1"/>
        </p:nvCxnSpPr>
        <p:spPr>
          <a:xfrm>
            <a:off x="1070325" y="3257866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B77C2A2-9F74-46D6-AD96-AE98953C3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4B45C6FA-145E-4BE1-A7F7-3F1081154C4A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3886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FDDC02-CA01-49A4-B7E5-A131173150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343" y="2915029"/>
            <a:ext cx="4059936" cy="102794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1C8840-818C-45C9-B71A-1797AC7A6B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167C20B7-4408-4028-813F-38D36922A227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33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+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4976938"/>
            <a:ext cx="5029199" cy="811702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4710831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619515B-D5EA-4AA4-B361-E492D7A3EA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AEB6CB-8A95-4240-A17C-9C673BBAE6B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162802" y="3830138"/>
            <a:ext cx="3962397" cy="196106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48543A4-75B5-4982-AE3C-26B83A26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576DBA0-1CBE-4795-83A5-622149957E2F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009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233420"/>
            <a:ext cx="10058399" cy="25577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BB407AE-4FE0-4F3E-A182-2D2DA1C930EA}"/>
              </a:ext>
            </a:extLst>
          </p:cNvPr>
          <p:cNvCxnSpPr/>
          <p:nvPr userDrawn="1"/>
        </p:nvCxnSpPr>
        <p:spPr>
          <a:xfrm>
            <a:off x="1066801" y="3011285"/>
            <a:ext cx="63754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08506F2-6AA8-47F3-ABD6-B920674C23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5BF6C3AD-B970-4EC9-AC9C-1B9858EC0010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75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0938888-EEDB-4095-8FA1-5EBE334532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49C7AABF-3895-41F2-BB91-DA7786B426A3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777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Dark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D8D6AB9C-95C0-4E61-B679-EA3984518A69}" type="datetime1">
              <a:rPr lang="en-US" smtClean="0"/>
              <a:t>7/13/2022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554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AF8ADC-9397-4BA0-BD48-C4E86FA90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7086600" cy="6096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A50D3-92EF-4E5F-B99C-D3FAA4256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2133600"/>
            <a:ext cx="10058400" cy="36576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A89A6-1232-4E3B-8AAC-34FDBCEBD1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AFAD42A0-ED5B-46B4-847D-CD0206A555D9}" type="datetime1">
              <a:rPr lang="en-US" smtClean="0"/>
              <a:t>7/13/2022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ADF8B-CA2D-4453-BF4B-82398D1D86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800" y="6326533"/>
            <a:ext cx="29718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en-US" sz="800" b="0" i="0" kern="1200" cap="all" spc="14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C0A3A-9F89-4764-BD56-F9A336421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92819" y="6326533"/>
            <a:ext cx="5334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184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2" r:id="rId2"/>
    <p:sldLayoutId id="2147483693" r:id="rId3"/>
    <p:sldLayoutId id="2147483695" r:id="rId4"/>
    <p:sldLayoutId id="2147483651" r:id="rId5"/>
    <p:sldLayoutId id="2147483675" r:id="rId6"/>
    <p:sldLayoutId id="2147483664" r:id="rId7"/>
    <p:sldLayoutId id="2147483662" r:id="rId8"/>
    <p:sldLayoutId id="2147483663" r:id="rId9"/>
    <p:sldLayoutId id="2147483696" r:id="rId10"/>
    <p:sldLayoutId id="2147483659" r:id="rId11"/>
    <p:sldLayoutId id="2147483650" r:id="rId12"/>
    <p:sldLayoutId id="2147483697" r:id="rId13"/>
    <p:sldLayoutId id="2147483656" r:id="rId14"/>
    <p:sldLayoutId id="2147483657" r:id="rId15"/>
    <p:sldLayoutId id="2147483658" r:id="rId16"/>
    <p:sldLayoutId id="2147483654" r:id="rId17"/>
    <p:sldLayoutId id="2147483668" r:id="rId18"/>
    <p:sldLayoutId id="2147483680" r:id="rId19"/>
    <p:sldLayoutId id="2147483669" r:id="rId20"/>
    <p:sldLayoutId id="2147483679" r:id="rId21"/>
    <p:sldLayoutId id="2147483688" r:id="rId22"/>
    <p:sldLayoutId id="2147483670" r:id="rId23"/>
    <p:sldLayoutId id="2147483671" r:id="rId24"/>
    <p:sldLayoutId id="2147483678" r:id="rId25"/>
    <p:sldLayoutId id="2147483690" r:id="rId26"/>
    <p:sldLayoutId id="2147483691" r:id="rId27"/>
    <p:sldLayoutId id="2147483673" r:id="rId28"/>
    <p:sldLayoutId id="2147483681" r:id="rId29"/>
    <p:sldLayoutId id="2147483682" r:id="rId30"/>
    <p:sldLayoutId id="2147483683" r:id="rId31"/>
    <p:sldLayoutId id="2147483687" r:id="rId32"/>
    <p:sldLayoutId id="2147483685" r:id="rId33"/>
    <p:sldLayoutId id="2147483686" r:id="rId34"/>
    <p:sldLayoutId id="2147483689" r:id="rId35"/>
    <p:sldLayoutId id="2147483674" r:id="rId36"/>
    <p:sldLayoutId id="2147483676" r:id="rId37"/>
    <p:sldLayoutId id="2147483699" r:id="rId38"/>
    <p:sldLayoutId id="2147483701" r:id="rId39"/>
    <p:sldLayoutId id="2147483700" r:id="rId40"/>
    <p:sldLayoutId id="2147483703" r:id="rId41"/>
    <p:sldLayoutId id="2147483672" r:id="rId42"/>
    <p:sldLayoutId id="2147483667" r:id="rId43"/>
    <p:sldLayoutId id="2147483660" r:id="rId44"/>
    <p:sldLayoutId id="2147483661" r:id="rId45"/>
    <p:sldLayoutId id="2147483698" r:id="rId46"/>
    <p:sldLayoutId id="2147483684" r:id="rId47"/>
    <p:sldLayoutId id="2147483677" r:id="rId48"/>
    <p:sldLayoutId id="2147483655" r:id="rId49"/>
    <p:sldLayoutId id="2147483666" r:id="rId50"/>
    <p:sldLayoutId id="2147483665" r:id="rId5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33363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3088" indent="-231775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‒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4800" b="1" kern="1200">
          <a:solidFill>
            <a:schemeClr val="accent4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algn="l" defTabSz="9144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672" userDrawn="1">
          <p15:clr>
            <a:srgbClr val="F26B43"/>
          </p15:clr>
        </p15:guide>
        <p15:guide id="4" orient="horz" pos="672" userDrawn="1">
          <p15:clr>
            <a:srgbClr val="F26B43"/>
          </p15:clr>
        </p15:guide>
        <p15:guide id="5" orient="horz" pos="3648" userDrawn="1">
          <p15:clr>
            <a:srgbClr val="F26B43"/>
          </p15:clr>
        </p15:guide>
        <p15:guide id="6" pos="7008" userDrawn="1">
          <p15:clr>
            <a:srgbClr val="F26B43"/>
          </p15:clr>
        </p15:guide>
        <p15:guide id="7" pos="3672" userDrawn="1">
          <p15:clr>
            <a:srgbClr val="FBAE40"/>
          </p15:clr>
        </p15:guide>
        <p15:guide id="8" pos="4008" userDrawn="1">
          <p15:clr>
            <a:srgbClr val="FBAE40"/>
          </p15:clr>
        </p15:guide>
        <p15:guide id="9" pos="5136" userDrawn="1">
          <p15:clr>
            <a:srgbClr val="FBAE40"/>
          </p15:clr>
        </p15:guide>
        <p15:guide id="10" pos="408" userDrawn="1">
          <p15:clr>
            <a:srgbClr val="FBAE40"/>
          </p15:clr>
        </p15:guide>
        <p15:guide id="11" pos="2904" userDrawn="1">
          <p15:clr>
            <a:srgbClr val="FBAE40"/>
          </p15:clr>
        </p15:guide>
        <p15:guide id="12" pos="4776" userDrawn="1">
          <p15:clr>
            <a:srgbClr val="FBAE40"/>
          </p15:clr>
        </p15:guide>
        <p15:guide id="13" orient="horz" pos="1056" userDrawn="1">
          <p15:clr>
            <a:srgbClr val="FBAE40"/>
          </p15:clr>
        </p15:guide>
        <p15:guide id="14" orient="horz" pos="1392" userDrawn="1">
          <p15:clr>
            <a:srgbClr val="FBAE40"/>
          </p15:clr>
        </p15:guide>
        <p15:guide id="15" pos="7680" userDrawn="1">
          <p15:clr>
            <a:srgbClr val="FBAE40"/>
          </p15:clr>
        </p15:guide>
        <p15:guide id="16" userDrawn="1">
          <p15:clr>
            <a:srgbClr val="FBAE40"/>
          </p15:clr>
        </p15:guide>
        <p15:guide id="17" orient="horz" userDrawn="1">
          <p15:clr>
            <a:srgbClr val="FBAE40"/>
          </p15:clr>
        </p15:guide>
        <p15:guide id="18" orient="horz" pos="4320" userDrawn="1">
          <p15:clr>
            <a:srgbClr val="FBAE40"/>
          </p15:clr>
        </p15:guide>
        <p15:guide id="19" orient="horz" pos="1344" userDrawn="1">
          <p15:clr>
            <a:srgbClr val="FBAE40"/>
          </p15:clr>
        </p15:guide>
        <p15:guide id="20" orient="horz" pos="3984" userDrawn="1">
          <p15:clr>
            <a:srgbClr val="FBAE40"/>
          </p15:clr>
        </p15:guide>
        <p15:guide id="21" orient="horz" pos="336" userDrawn="1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56812-385C-4973-9409-50BDA11AFC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JVET-A0101 </a:t>
            </a:r>
            <a:br>
              <a:rPr lang="en-US" sz="4400" dirty="0"/>
            </a:br>
            <a:r>
              <a:rPr lang="en-US" sz="4000" dirty="0"/>
              <a:t>AHG9: On processing order in the neural-network post-filter activation SEI message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897C5A-2AB3-451F-9F35-583830B830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T. Shao, A. Arora, P. Yin, S. McCarthy, T. Lu, F. Pu, W. Husak (Dolby)</a:t>
            </a:r>
          </a:p>
          <a:p>
            <a:r>
              <a:rPr lang="en-US" dirty="0"/>
              <a:t>Joint Video Experts Team (JVET) of ITU-T SG 16 WP 3 and ISO/IEC JTC 1/SC 29</a:t>
            </a:r>
          </a:p>
          <a:p>
            <a:r>
              <a:rPr lang="en-US" dirty="0"/>
              <a:t>27th Meeting, by teleconference, 13–22 July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6C276-C1B6-4AB6-9A98-1AD23B74D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298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F44297D-3AB6-46E6-AD44-5CA4FDDA8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7C896-16D8-4AD8-AF51-6CBF0FCB2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676400"/>
            <a:ext cx="10605247" cy="4518212"/>
          </a:xfrm>
        </p:spPr>
        <p:txBody>
          <a:bodyPr/>
          <a:lstStyle/>
          <a:p>
            <a:r>
              <a:rPr lang="en-US" sz="1600" dirty="0">
                <a:latin typeface="+mj-lt"/>
              </a:rPr>
              <a:t>Proposal</a:t>
            </a:r>
            <a:r>
              <a:rPr lang="en-US" sz="1600" dirty="0"/>
              <a:t>: Additional syntax elements for the neural-network post-filter activation (</a:t>
            </a:r>
            <a:r>
              <a:rPr lang="en-US" sz="1600" dirty="0" err="1"/>
              <a:t>nnpfa</a:t>
            </a:r>
            <a:r>
              <a:rPr lang="en-US" sz="1600" dirty="0"/>
              <a:t>) SEI message for carrying information on the preferred order of applying filters when more than 1 filter is active.</a:t>
            </a:r>
          </a:p>
          <a:p>
            <a:r>
              <a:rPr lang="en-US" sz="1600" dirty="0">
                <a:latin typeface="+mj-lt"/>
              </a:rPr>
              <a:t>Introduction</a:t>
            </a:r>
            <a:r>
              <a:rPr lang="en-US" sz="1600" dirty="0"/>
              <a:t>: Several </a:t>
            </a:r>
            <a:r>
              <a:rPr lang="en-US" sz="1600" dirty="0" err="1"/>
              <a:t>nnpfa</a:t>
            </a:r>
            <a:r>
              <a:rPr lang="en-US" sz="1600" dirty="0"/>
              <a:t> SEI message could be used by an encoder (i.e., content producer) to indicate that more than 1 neural-network post-filters are applicable to the current picture</a:t>
            </a:r>
          </a:p>
          <a:p>
            <a:r>
              <a:rPr lang="en-US" sz="1600" dirty="0">
                <a:latin typeface="+mj-lt"/>
              </a:rPr>
              <a:t>Problem statement:</a:t>
            </a:r>
            <a:r>
              <a:rPr lang="en-US" sz="16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When more than one neural-network post-filters are applicable to the current picture, the order of applying filters could be preferred by a content producer to enable an adequate user experience. For example, the order of luma-only, luma-chroma, resizing, and enhancements filters could affect the user experience.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current version of the </a:t>
            </a:r>
            <a:r>
              <a:rPr lang="en-US" sz="1600" dirty="0" err="1"/>
              <a:t>nnpfa</a:t>
            </a:r>
            <a:r>
              <a:rPr lang="en-US" sz="1600" dirty="0"/>
              <a:t> SEI message cannot signal a preferred order of applying filters.</a:t>
            </a:r>
          </a:p>
          <a:p>
            <a:endParaRPr lang="en-US" sz="1600" i="1" dirty="0"/>
          </a:p>
          <a:p>
            <a:r>
              <a:rPr lang="en-US" sz="1600" i="1" dirty="0"/>
              <a:t>A similar proposal for the preferred order of processing SEI messages is presented in JVET-AA0102</a:t>
            </a:r>
          </a:p>
          <a:p>
            <a:endParaRPr lang="en-US" sz="1600" dirty="0">
              <a:latin typeface="+mj-lt"/>
            </a:endParaRPr>
          </a:p>
          <a:p>
            <a:endParaRPr lang="en-US" sz="16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221EF-A2A2-4CFF-95A2-F3DC3DE7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AF082-D2D7-4698-95F6-1F134BAFA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42B3A21-71F1-40BC-95CF-A5FD973CB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DOLBY</a:t>
            </a:r>
          </a:p>
        </p:txBody>
      </p:sp>
    </p:spTree>
    <p:extLst>
      <p:ext uri="{BB962C8B-B14F-4D97-AF65-F5344CB8AC3E}">
        <p14:creationId xmlns:p14="http://schemas.microsoft.com/office/powerpoint/2010/main" val="2185662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98A86B5C-E710-4FD1-BE68-930AA4537ABB}"/>
              </a:ext>
            </a:extLst>
          </p:cNvPr>
          <p:cNvGrpSpPr/>
          <p:nvPr/>
        </p:nvGrpSpPr>
        <p:grpSpPr>
          <a:xfrm>
            <a:off x="2419891" y="4370979"/>
            <a:ext cx="8053178" cy="1556081"/>
            <a:chOff x="1990572" y="2414492"/>
            <a:chExt cx="8053178" cy="1556081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0A7AEC9-C072-4752-B7FE-FA95B894E916}"/>
                </a:ext>
              </a:extLst>
            </p:cNvPr>
            <p:cNvGrpSpPr/>
            <p:nvPr/>
          </p:nvGrpSpPr>
          <p:grpSpPr>
            <a:xfrm>
              <a:off x="2541639" y="3056173"/>
              <a:ext cx="7502111" cy="914400"/>
              <a:chOff x="2541639" y="1310639"/>
              <a:chExt cx="7502111" cy="914400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9D012977-24E1-4AC4-857A-A57B6DD8C6FA}"/>
                  </a:ext>
                </a:extLst>
              </p:cNvPr>
              <p:cNvSpPr/>
              <p:nvPr/>
            </p:nvSpPr>
            <p:spPr>
              <a:xfrm>
                <a:off x="2541639" y="1493519"/>
                <a:ext cx="73152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YUV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05CFCFB2-B4CE-4BDC-AFD7-A9DA59593F0B}"/>
                  </a:ext>
                </a:extLst>
              </p:cNvPr>
              <p:cNvSpPr/>
              <p:nvPr/>
            </p:nvSpPr>
            <p:spPr>
              <a:xfrm>
                <a:off x="7206258" y="1402080"/>
                <a:ext cx="1280160" cy="7315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NNPF</a:t>
                </a:r>
              </a:p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(resizing)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52D80864-42F3-4442-9290-96C6C53EAABC}"/>
                  </a:ext>
                </a:extLst>
              </p:cNvPr>
              <p:cNvSpPr/>
              <p:nvPr/>
            </p:nvSpPr>
            <p:spPr>
              <a:xfrm>
                <a:off x="3913632" y="1402080"/>
                <a:ext cx="1280160" cy="7315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NNPF</a:t>
                </a:r>
              </a:p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(enhance)</a:t>
                </a:r>
              </a:p>
            </p:txBody>
          </p:sp>
          <p:cxnSp>
            <p:nvCxnSpPr>
              <p:cNvPr id="62" name="Straight Arrow Connector 61">
                <a:extLst>
                  <a:ext uri="{FF2B5EF4-FFF2-40B4-BE49-F238E27FC236}">
                    <a16:creationId xmlns:a16="http://schemas.microsoft.com/office/drawing/2014/main" id="{0FA52515-1538-4AB8-86FF-F07FB1A23F73}"/>
                  </a:ext>
                </a:extLst>
              </p:cNvPr>
              <p:cNvCxnSpPr>
                <a:cxnSpLocks/>
                <a:stCxn id="59" idx="3"/>
                <a:endCxn id="61" idx="1"/>
              </p:cNvCxnSpPr>
              <p:nvPr/>
            </p:nvCxnSpPr>
            <p:spPr>
              <a:xfrm>
                <a:off x="3273159" y="1767839"/>
                <a:ext cx="640473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Arrow Connector 62">
                <a:extLst>
                  <a:ext uri="{FF2B5EF4-FFF2-40B4-BE49-F238E27FC236}">
                    <a16:creationId xmlns:a16="http://schemas.microsoft.com/office/drawing/2014/main" id="{E111E7E7-8A25-4B4E-B491-1287FED40200}"/>
                  </a:ext>
                </a:extLst>
              </p:cNvPr>
              <p:cNvCxnSpPr>
                <a:cxnSpLocks/>
                <a:stCxn id="61" idx="3"/>
                <a:endCxn id="66" idx="1"/>
              </p:cNvCxnSpPr>
              <p:nvPr/>
            </p:nvCxnSpPr>
            <p:spPr>
              <a:xfrm>
                <a:off x="5193792" y="1767840"/>
                <a:ext cx="64047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5FEC125A-66F8-46FB-820A-6297648B36C2}"/>
                  </a:ext>
                </a:extLst>
              </p:cNvPr>
              <p:cNvSpPr/>
              <p:nvPr/>
            </p:nvSpPr>
            <p:spPr>
              <a:xfrm>
                <a:off x="8946470" y="1310639"/>
                <a:ext cx="1097280" cy="914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YUV</a:t>
                </a:r>
                <a:r>
                  <a:rPr lang="en-US" sz="2400" baseline="-25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cxnSp>
            <p:nvCxnSpPr>
              <p:cNvPr id="65" name="Straight Arrow Connector 64">
                <a:extLst>
                  <a:ext uri="{FF2B5EF4-FFF2-40B4-BE49-F238E27FC236}">
                    <a16:creationId xmlns:a16="http://schemas.microsoft.com/office/drawing/2014/main" id="{7ABABFD6-581F-44CA-9DAE-5490328BC8DB}"/>
                  </a:ext>
                </a:extLst>
              </p:cNvPr>
              <p:cNvCxnSpPr>
                <a:cxnSpLocks/>
                <a:stCxn id="60" idx="3"/>
                <a:endCxn id="64" idx="1"/>
              </p:cNvCxnSpPr>
              <p:nvPr/>
            </p:nvCxnSpPr>
            <p:spPr>
              <a:xfrm flipV="1">
                <a:off x="8486418" y="1767839"/>
                <a:ext cx="460052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3B98695C-E11D-4096-8F51-32C17FF6B1C6}"/>
                  </a:ext>
                </a:extLst>
              </p:cNvPr>
              <p:cNvSpPr/>
              <p:nvPr/>
            </p:nvSpPr>
            <p:spPr>
              <a:xfrm>
                <a:off x="5834265" y="1493520"/>
                <a:ext cx="73152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YUV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9C8B4279-5B47-4DD7-B2E4-BCCE9EBE7C16}"/>
                  </a:ext>
                </a:extLst>
              </p:cNvPr>
              <p:cNvCxnSpPr>
                <a:cxnSpLocks/>
                <a:stCxn id="66" idx="3"/>
                <a:endCxn id="60" idx="1"/>
              </p:cNvCxnSpPr>
              <p:nvPr/>
            </p:nvCxnSpPr>
            <p:spPr>
              <a:xfrm>
                <a:off x="6565785" y="1767840"/>
                <a:ext cx="64047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C8D4936-9D82-4D88-ADCA-3438AC676AB0}"/>
                </a:ext>
              </a:extLst>
            </p:cNvPr>
            <p:cNvSpPr txBox="1"/>
            <p:nvPr/>
          </p:nvSpPr>
          <p:spPr>
            <a:xfrm>
              <a:off x="1990572" y="3282541"/>
              <a:ext cx="3706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/>
                <a:t>B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1BCBC9F-F3D6-4EAB-8248-4C8AAFE8829C}"/>
                </a:ext>
              </a:extLst>
            </p:cNvPr>
            <p:cNvSpPr txBox="1"/>
            <p:nvPr/>
          </p:nvSpPr>
          <p:spPr>
            <a:xfrm>
              <a:off x="3890868" y="2414492"/>
              <a:ext cx="13256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NNPFA</a:t>
              </a:r>
            </a:p>
            <a:p>
              <a:pPr algn="ctr"/>
              <a:r>
                <a:rPr lang="en-US" dirty="0"/>
                <a:t>SEI message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51C2CDE-1A6A-4EA9-9D73-E552B8862F60}"/>
                </a:ext>
              </a:extLst>
            </p:cNvPr>
            <p:cNvSpPr txBox="1"/>
            <p:nvPr/>
          </p:nvSpPr>
          <p:spPr>
            <a:xfrm>
              <a:off x="7183495" y="2414492"/>
              <a:ext cx="13256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NNPFA </a:t>
              </a:r>
            </a:p>
            <a:p>
              <a:pPr algn="ctr"/>
              <a:r>
                <a:rPr lang="en-US" dirty="0"/>
                <a:t>SEI message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05DF493-6136-471B-B31F-5DE8D0E86C83}"/>
              </a:ext>
            </a:extLst>
          </p:cNvPr>
          <p:cNvGrpSpPr/>
          <p:nvPr/>
        </p:nvGrpSpPr>
        <p:grpSpPr>
          <a:xfrm>
            <a:off x="2411916" y="2046427"/>
            <a:ext cx="8053178" cy="1550216"/>
            <a:chOff x="1990572" y="674823"/>
            <a:chExt cx="8053178" cy="1550216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51A4A05D-3AF9-44F9-BF12-E67769A4C07F}"/>
                </a:ext>
              </a:extLst>
            </p:cNvPr>
            <p:cNvGrpSpPr/>
            <p:nvPr/>
          </p:nvGrpSpPr>
          <p:grpSpPr>
            <a:xfrm>
              <a:off x="2541639" y="1310639"/>
              <a:ext cx="7502111" cy="914400"/>
              <a:chOff x="2541639" y="1310639"/>
              <a:chExt cx="7502111" cy="914400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EA608B12-E950-49DD-A5F7-14A666F09054}"/>
                  </a:ext>
                </a:extLst>
              </p:cNvPr>
              <p:cNvSpPr/>
              <p:nvPr/>
            </p:nvSpPr>
            <p:spPr>
              <a:xfrm>
                <a:off x="2541639" y="1497984"/>
                <a:ext cx="731520" cy="5486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YUV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5E4E7A94-68D8-4949-BBF3-BDA9625AEA38}"/>
                  </a:ext>
                </a:extLst>
              </p:cNvPr>
              <p:cNvSpPr/>
              <p:nvPr/>
            </p:nvSpPr>
            <p:spPr>
              <a:xfrm>
                <a:off x="7206258" y="1402080"/>
                <a:ext cx="1280160" cy="7315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NNPF</a:t>
                </a:r>
              </a:p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(enhance)</a:t>
                </a: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B88394C-BA10-4131-9F30-5269462E1FCF}"/>
                  </a:ext>
                </a:extLst>
              </p:cNvPr>
              <p:cNvSpPr/>
              <p:nvPr/>
            </p:nvSpPr>
            <p:spPr>
              <a:xfrm>
                <a:off x="3913632" y="1402080"/>
                <a:ext cx="1280160" cy="7315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NNPF</a:t>
                </a:r>
              </a:p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(resizing)</a:t>
                </a:r>
              </a:p>
            </p:txBody>
          </p: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18C8403A-FA28-41CF-B221-AAEF669AECF6}"/>
                  </a:ext>
                </a:extLst>
              </p:cNvPr>
              <p:cNvCxnSpPr>
                <a:cxnSpLocks/>
                <a:stCxn id="45" idx="3"/>
                <a:endCxn id="47" idx="1"/>
              </p:cNvCxnSpPr>
              <p:nvPr/>
            </p:nvCxnSpPr>
            <p:spPr>
              <a:xfrm flipV="1">
                <a:off x="3273159" y="1767840"/>
                <a:ext cx="640473" cy="446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21F0E728-10DA-4D13-A482-94B5ACE4D3DA}"/>
                  </a:ext>
                </a:extLst>
              </p:cNvPr>
              <p:cNvCxnSpPr>
                <a:cxnSpLocks/>
                <a:stCxn id="47" idx="3"/>
                <a:endCxn id="52" idx="1"/>
              </p:cNvCxnSpPr>
              <p:nvPr/>
            </p:nvCxnSpPr>
            <p:spPr>
              <a:xfrm flipV="1">
                <a:off x="5193792" y="1767839"/>
                <a:ext cx="477895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C7C1CE8B-F08A-48AC-98B2-DE72C1CD35FD}"/>
                  </a:ext>
                </a:extLst>
              </p:cNvPr>
              <p:cNvSpPr/>
              <p:nvPr/>
            </p:nvSpPr>
            <p:spPr>
              <a:xfrm>
                <a:off x="8946470" y="1310639"/>
                <a:ext cx="1097280" cy="914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YUV</a:t>
                </a:r>
                <a:r>
                  <a:rPr lang="en-US" sz="2400" baseline="-25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6EB69B3E-31B3-41F4-9FE8-6870F8FE4376}"/>
                  </a:ext>
                </a:extLst>
              </p:cNvPr>
              <p:cNvCxnSpPr>
                <a:cxnSpLocks/>
                <a:stCxn id="46" idx="3"/>
                <a:endCxn id="50" idx="1"/>
              </p:cNvCxnSpPr>
              <p:nvPr/>
            </p:nvCxnSpPr>
            <p:spPr>
              <a:xfrm flipV="1">
                <a:off x="8486418" y="1767839"/>
                <a:ext cx="460052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1F592983-C431-4230-9116-9D83ED9BEEEE}"/>
                  </a:ext>
                </a:extLst>
              </p:cNvPr>
              <p:cNvSpPr/>
              <p:nvPr/>
            </p:nvSpPr>
            <p:spPr>
              <a:xfrm>
                <a:off x="5671687" y="1310639"/>
                <a:ext cx="1097280" cy="9144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chemeClr val="tx1"/>
                    </a:solidFill>
                  </a:rPr>
                  <a:t>YUV</a:t>
                </a:r>
                <a:r>
                  <a:rPr lang="en-US" sz="2400" baseline="-25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D9A5B4DE-86DF-4614-A3D9-2C1310BC8E65}"/>
                  </a:ext>
                </a:extLst>
              </p:cNvPr>
              <p:cNvCxnSpPr>
                <a:cxnSpLocks/>
                <a:stCxn id="52" idx="3"/>
                <a:endCxn id="46" idx="1"/>
              </p:cNvCxnSpPr>
              <p:nvPr/>
            </p:nvCxnSpPr>
            <p:spPr>
              <a:xfrm>
                <a:off x="6768967" y="1767839"/>
                <a:ext cx="437291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B6D01A6-6F31-4CC8-A0D1-1F11CE159B1F}"/>
                </a:ext>
              </a:extLst>
            </p:cNvPr>
            <p:cNvSpPr txBox="1"/>
            <p:nvPr/>
          </p:nvSpPr>
          <p:spPr>
            <a:xfrm>
              <a:off x="1990572" y="1537007"/>
              <a:ext cx="3706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/>
                <a:t>A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2D52051-B7D1-4CF7-AC18-BD10797F6979}"/>
                </a:ext>
              </a:extLst>
            </p:cNvPr>
            <p:cNvSpPr txBox="1"/>
            <p:nvPr/>
          </p:nvSpPr>
          <p:spPr>
            <a:xfrm>
              <a:off x="3890869" y="674823"/>
              <a:ext cx="13256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NNPFA </a:t>
              </a:r>
            </a:p>
            <a:p>
              <a:pPr algn="ctr"/>
              <a:r>
                <a:rPr lang="en-US" dirty="0"/>
                <a:t>SEI message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A35FB75-02CC-4AC8-A647-0CCCE47D313A}"/>
                </a:ext>
              </a:extLst>
            </p:cNvPr>
            <p:cNvSpPr txBox="1"/>
            <p:nvPr/>
          </p:nvSpPr>
          <p:spPr>
            <a:xfrm>
              <a:off x="7183495" y="674823"/>
              <a:ext cx="13256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NNPFA</a:t>
              </a:r>
            </a:p>
            <a:p>
              <a:pPr algn="ctr"/>
              <a:r>
                <a:rPr lang="en-US" dirty="0"/>
                <a:t>SEI message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20422586-B143-435F-B93E-1950C0CDD065}"/>
              </a:ext>
            </a:extLst>
          </p:cNvPr>
          <p:cNvSpPr/>
          <p:nvPr/>
        </p:nvSpPr>
        <p:spPr>
          <a:xfrm>
            <a:off x="1577571" y="3925734"/>
            <a:ext cx="9548648" cy="210312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Enhancement filter precedes resizing filter in processing order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9BC47B-2486-4D06-BF22-EA1023E5ABD4}"/>
              </a:ext>
            </a:extLst>
          </p:cNvPr>
          <p:cNvSpPr/>
          <p:nvPr/>
        </p:nvSpPr>
        <p:spPr>
          <a:xfrm>
            <a:off x="1576552" y="1582857"/>
            <a:ext cx="9548648" cy="210312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Resizing filter precedes enhancement filter in processing order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F44297D-3AB6-46E6-AD44-5CA4FDDA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341128" cy="609600"/>
          </a:xfrm>
        </p:spPr>
        <p:txBody>
          <a:bodyPr/>
          <a:lstStyle/>
          <a:p>
            <a:r>
              <a:rPr lang="en-US" sz="2400" dirty="0"/>
              <a:t>Example when the order of applying filters could affect user experience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221EF-A2A2-4CFF-95A2-F3DC3DE7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AF082-D2D7-4698-95F6-1F134BAFA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42B3A21-71F1-40BC-95CF-A5FD973CB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DOLBY</a:t>
            </a:r>
          </a:p>
        </p:txBody>
      </p:sp>
    </p:spTree>
    <p:extLst>
      <p:ext uri="{BB962C8B-B14F-4D97-AF65-F5344CB8AC3E}">
        <p14:creationId xmlns:p14="http://schemas.microsoft.com/office/powerpoint/2010/main" val="3542742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0422586-B143-435F-B93E-1950C0CDD065}"/>
              </a:ext>
            </a:extLst>
          </p:cNvPr>
          <p:cNvSpPr/>
          <p:nvPr/>
        </p:nvSpPr>
        <p:spPr>
          <a:xfrm>
            <a:off x="1577571" y="3925733"/>
            <a:ext cx="9548648" cy="221066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Luma-chroma filter precedes luma-only filter in processing order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9BC47B-2486-4D06-BF22-EA1023E5ABD4}"/>
              </a:ext>
            </a:extLst>
          </p:cNvPr>
          <p:cNvSpPr/>
          <p:nvPr/>
        </p:nvSpPr>
        <p:spPr>
          <a:xfrm>
            <a:off x="1576552" y="1582857"/>
            <a:ext cx="9548648" cy="210312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Luma-only filter precedes luma-chroma filter in processing order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F44297D-3AB6-46E6-AD44-5CA4FDDA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341128" cy="609600"/>
          </a:xfrm>
        </p:spPr>
        <p:txBody>
          <a:bodyPr/>
          <a:lstStyle/>
          <a:p>
            <a:r>
              <a:rPr lang="en-US" sz="2400" dirty="0"/>
              <a:t>Example when the order of applying filters could affect user experience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221EF-A2A2-4CFF-95A2-F3DC3DE7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AF082-D2D7-4698-95F6-1F134BAFA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42B3A21-71F1-40BC-95CF-A5FD973CB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DOLBY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8B23E8A-A8FB-4F38-A374-F147D8B9CA1A}"/>
              </a:ext>
            </a:extLst>
          </p:cNvPr>
          <p:cNvGrpSpPr>
            <a:grpSpLocks noChangeAspect="1"/>
          </p:cNvGrpSpPr>
          <p:nvPr/>
        </p:nvGrpSpPr>
        <p:grpSpPr>
          <a:xfrm>
            <a:off x="3520384" y="1927572"/>
            <a:ext cx="5486400" cy="1692224"/>
            <a:chOff x="1990572" y="674823"/>
            <a:chExt cx="7959672" cy="245508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B65F05A-A555-427C-AA3B-E10D1CC74772}"/>
                </a:ext>
              </a:extLst>
            </p:cNvPr>
            <p:cNvSpPr/>
            <p:nvPr/>
          </p:nvSpPr>
          <p:spPr>
            <a:xfrm>
              <a:off x="2450592" y="1402080"/>
              <a:ext cx="91440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Y</a:t>
              </a:r>
              <a:r>
                <a:rPr lang="en-US" sz="1200" baseline="-25000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89B7E75-58E0-4397-85DF-4F6FE9259B70}"/>
                </a:ext>
              </a:extLst>
            </p:cNvPr>
            <p:cNvSpPr/>
            <p:nvPr/>
          </p:nvSpPr>
          <p:spPr>
            <a:xfrm>
              <a:off x="7206258" y="1402080"/>
              <a:ext cx="128016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Luma-chroma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8015D2C-3006-486A-92E0-D2EDECD228D0}"/>
                </a:ext>
              </a:extLst>
            </p:cNvPr>
            <p:cNvSpPr/>
            <p:nvPr/>
          </p:nvSpPr>
          <p:spPr>
            <a:xfrm>
              <a:off x="3913632" y="1402080"/>
              <a:ext cx="128016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Luma only</a:t>
              </a:r>
            </a:p>
          </p:txBody>
        </p: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CE5646C0-8934-434F-96DA-717CF7027AEB}"/>
                </a:ext>
              </a:extLst>
            </p:cNvPr>
            <p:cNvCxnSpPr>
              <a:cxnSpLocks/>
              <a:stCxn id="37" idx="3"/>
              <a:endCxn id="39" idx="1"/>
            </p:cNvCxnSpPr>
            <p:nvPr/>
          </p:nvCxnSpPr>
          <p:spPr>
            <a:xfrm>
              <a:off x="3364992" y="1767840"/>
              <a:ext cx="54864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6DB02867-589C-4A34-88F0-6FEC8F5C413F}"/>
                </a:ext>
              </a:extLst>
            </p:cNvPr>
            <p:cNvCxnSpPr>
              <a:cxnSpLocks/>
              <a:stCxn id="39" idx="3"/>
              <a:endCxn id="72" idx="1"/>
            </p:cNvCxnSpPr>
            <p:nvPr/>
          </p:nvCxnSpPr>
          <p:spPr>
            <a:xfrm>
              <a:off x="5193792" y="1767840"/>
              <a:ext cx="54864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EE25D37F-3CCF-4F0C-9A3D-24AFD4910B95}"/>
                </a:ext>
              </a:extLst>
            </p:cNvPr>
            <p:cNvSpPr/>
            <p:nvPr/>
          </p:nvSpPr>
          <p:spPr>
            <a:xfrm>
              <a:off x="9035844" y="1402080"/>
              <a:ext cx="91440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Y</a:t>
              </a:r>
              <a:r>
                <a:rPr lang="en-US" sz="1200" baseline="-25000" dirty="0">
                  <a:solidFill>
                    <a:schemeClr val="tx1"/>
                  </a:solidFill>
                </a:rPr>
                <a:t>2</a:t>
              </a:r>
              <a:r>
                <a:rPr lang="en-US" sz="1200" dirty="0">
                  <a:solidFill>
                    <a:schemeClr val="tx1"/>
                  </a:solidFill>
                </a:rPr>
                <a:t>UV</a:t>
              </a:r>
              <a:r>
                <a:rPr lang="en-US" sz="1200" baseline="-25000" dirty="0">
                  <a:solidFill>
                    <a:schemeClr val="tx1"/>
                  </a:solidFill>
                </a:rPr>
                <a:t>2</a:t>
              </a:r>
            </a:p>
          </p:txBody>
        </p: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C20D532A-7978-48DE-AA7C-4CE30073AE50}"/>
                </a:ext>
              </a:extLst>
            </p:cNvPr>
            <p:cNvCxnSpPr>
              <a:cxnSpLocks/>
              <a:endCxn id="70" idx="1"/>
            </p:cNvCxnSpPr>
            <p:nvPr/>
          </p:nvCxnSpPr>
          <p:spPr>
            <a:xfrm>
              <a:off x="8486418" y="1767840"/>
              <a:ext cx="54942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7B91D31-B3FB-472B-B836-4DB4DBDD50C9}"/>
                </a:ext>
              </a:extLst>
            </p:cNvPr>
            <p:cNvSpPr/>
            <p:nvPr/>
          </p:nvSpPr>
          <p:spPr>
            <a:xfrm>
              <a:off x="5742432" y="1402080"/>
              <a:ext cx="91440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Y</a:t>
              </a:r>
              <a:r>
                <a:rPr lang="en-US" sz="1200" baseline="-25000" dirty="0">
                  <a:solidFill>
                    <a:schemeClr val="tx1"/>
                  </a:solidFill>
                </a:rPr>
                <a:t>1</a:t>
              </a:r>
              <a:r>
                <a:rPr lang="en-US" sz="1200" dirty="0">
                  <a:solidFill>
                    <a:schemeClr val="tx1"/>
                  </a:solidFill>
                </a:rPr>
                <a:t>UV</a:t>
              </a:r>
              <a:r>
                <a:rPr lang="en-US" sz="1200" baseline="-25000" dirty="0">
                  <a:solidFill>
                    <a:schemeClr val="tx1"/>
                  </a:solidFill>
                </a:rPr>
                <a:t>0</a:t>
              </a:r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F6C198AB-47E3-4E43-AFDE-A948EEDB8B22}"/>
                </a:ext>
              </a:extLst>
            </p:cNvPr>
            <p:cNvCxnSpPr>
              <a:cxnSpLocks/>
              <a:stCxn id="72" idx="3"/>
              <a:endCxn id="38" idx="1"/>
            </p:cNvCxnSpPr>
            <p:nvPr/>
          </p:nvCxnSpPr>
          <p:spPr>
            <a:xfrm>
              <a:off x="6656832" y="1767840"/>
              <a:ext cx="54942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C6D92D1-A787-405B-81D0-6E1F7B669B23}"/>
                </a:ext>
              </a:extLst>
            </p:cNvPr>
            <p:cNvSpPr txBox="1"/>
            <p:nvPr/>
          </p:nvSpPr>
          <p:spPr>
            <a:xfrm>
              <a:off x="1990572" y="1537006"/>
              <a:ext cx="479548" cy="4911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/>
                <a:t>A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4118A687-F85A-41F8-B82E-17BDC9142090}"/>
                </a:ext>
              </a:extLst>
            </p:cNvPr>
            <p:cNvSpPr txBox="1"/>
            <p:nvPr/>
          </p:nvSpPr>
          <p:spPr>
            <a:xfrm>
              <a:off x="3776716" y="674823"/>
              <a:ext cx="1553990" cy="669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NNPFA</a:t>
              </a:r>
            </a:p>
            <a:p>
              <a:pPr algn="ctr"/>
              <a:r>
                <a:rPr lang="en-US" sz="1200" dirty="0"/>
                <a:t>SEI message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51542A2-5CA3-4004-AC3A-F3DF121476D5}"/>
                </a:ext>
              </a:extLst>
            </p:cNvPr>
            <p:cNvSpPr txBox="1"/>
            <p:nvPr/>
          </p:nvSpPr>
          <p:spPr>
            <a:xfrm>
              <a:off x="7019341" y="674823"/>
              <a:ext cx="1653994" cy="669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NNPFA </a:t>
              </a:r>
            </a:p>
            <a:p>
              <a:pPr algn="ctr"/>
              <a:r>
                <a:rPr lang="en-US" sz="1200" dirty="0"/>
                <a:t>SEI messages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BE6F6D74-5CC1-4B5D-9B84-88D5E7C4BF29}"/>
                </a:ext>
              </a:extLst>
            </p:cNvPr>
            <p:cNvSpPr/>
            <p:nvPr/>
          </p:nvSpPr>
          <p:spPr>
            <a:xfrm>
              <a:off x="2450592" y="2398383"/>
              <a:ext cx="91440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UV</a:t>
              </a:r>
              <a:r>
                <a:rPr lang="en-US" sz="1200" baseline="-25000" dirty="0">
                  <a:solidFill>
                    <a:schemeClr val="tx1"/>
                  </a:solidFill>
                </a:rPr>
                <a:t>0</a:t>
              </a:r>
            </a:p>
          </p:txBody>
        </p:sp>
        <p:cxnSp>
          <p:nvCxnSpPr>
            <p:cNvPr id="78" name="Connector: Elbow 77">
              <a:extLst>
                <a:ext uri="{FF2B5EF4-FFF2-40B4-BE49-F238E27FC236}">
                  <a16:creationId xmlns:a16="http://schemas.microsoft.com/office/drawing/2014/main" id="{9C5E4DB2-86D9-45CE-8B6E-18AC988CEA8A}"/>
                </a:ext>
              </a:extLst>
            </p:cNvPr>
            <p:cNvCxnSpPr>
              <a:stCxn id="77" idx="3"/>
              <a:endCxn id="72" idx="2"/>
            </p:cNvCxnSpPr>
            <p:nvPr/>
          </p:nvCxnSpPr>
          <p:spPr>
            <a:xfrm flipV="1">
              <a:off x="3364992" y="2133600"/>
              <a:ext cx="2834640" cy="630543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57B58EB8-B6EA-48FA-B410-9D740330E3FF}"/>
              </a:ext>
            </a:extLst>
          </p:cNvPr>
          <p:cNvGrpSpPr>
            <a:grpSpLocks noChangeAspect="1"/>
          </p:cNvGrpSpPr>
          <p:nvPr/>
        </p:nvGrpSpPr>
        <p:grpSpPr>
          <a:xfrm>
            <a:off x="3496765" y="4210827"/>
            <a:ext cx="5486400" cy="1818027"/>
            <a:chOff x="1990572" y="3432526"/>
            <a:chExt cx="7959672" cy="2637595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8DAD0701-E296-42D6-8CBF-098BA6322516}"/>
                </a:ext>
              </a:extLst>
            </p:cNvPr>
            <p:cNvSpPr/>
            <p:nvPr/>
          </p:nvSpPr>
          <p:spPr>
            <a:xfrm>
              <a:off x="2450592" y="4159783"/>
              <a:ext cx="91440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YUV</a:t>
              </a:r>
              <a:r>
                <a:rPr lang="en-US" sz="1200" baseline="-25000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E2C830BC-F744-49A1-AA8E-98EBE975A1A9}"/>
                </a:ext>
              </a:extLst>
            </p:cNvPr>
            <p:cNvSpPr/>
            <p:nvPr/>
          </p:nvSpPr>
          <p:spPr>
            <a:xfrm>
              <a:off x="7206258" y="4159783"/>
              <a:ext cx="128016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Luma only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2E38077C-29F7-49EA-A9B5-0CC8197C4C30}"/>
                </a:ext>
              </a:extLst>
            </p:cNvPr>
            <p:cNvSpPr/>
            <p:nvPr/>
          </p:nvSpPr>
          <p:spPr>
            <a:xfrm>
              <a:off x="3913632" y="4159783"/>
              <a:ext cx="128016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Luma-chroma</a:t>
              </a:r>
            </a:p>
          </p:txBody>
        </p: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5A7C7D71-7F26-468B-9AF0-099FC1CDB0BA}"/>
                </a:ext>
              </a:extLst>
            </p:cNvPr>
            <p:cNvCxnSpPr>
              <a:cxnSpLocks/>
              <a:stCxn id="80" idx="3"/>
              <a:endCxn id="82" idx="1"/>
            </p:cNvCxnSpPr>
            <p:nvPr/>
          </p:nvCxnSpPr>
          <p:spPr>
            <a:xfrm>
              <a:off x="3364992" y="4525543"/>
              <a:ext cx="54864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>
              <a:extLst>
                <a:ext uri="{FF2B5EF4-FFF2-40B4-BE49-F238E27FC236}">
                  <a16:creationId xmlns:a16="http://schemas.microsoft.com/office/drawing/2014/main" id="{5428200C-63CA-486D-A2B0-C902D5830DCF}"/>
                </a:ext>
              </a:extLst>
            </p:cNvPr>
            <p:cNvCxnSpPr>
              <a:cxnSpLocks/>
              <a:stCxn id="82" idx="3"/>
              <a:endCxn id="87" idx="1"/>
            </p:cNvCxnSpPr>
            <p:nvPr/>
          </p:nvCxnSpPr>
          <p:spPr>
            <a:xfrm>
              <a:off x="5193792" y="4525543"/>
              <a:ext cx="54864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814FE10-18FF-4322-907A-895649DBA326}"/>
                </a:ext>
              </a:extLst>
            </p:cNvPr>
            <p:cNvSpPr/>
            <p:nvPr/>
          </p:nvSpPr>
          <p:spPr>
            <a:xfrm>
              <a:off x="9035844" y="4159783"/>
              <a:ext cx="91440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Y</a:t>
              </a:r>
              <a:r>
                <a:rPr lang="en-US" sz="1200" baseline="-25000" dirty="0">
                  <a:solidFill>
                    <a:schemeClr val="tx1"/>
                  </a:solidFill>
                </a:rPr>
                <a:t>4</a:t>
              </a:r>
              <a:r>
                <a:rPr lang="en-US" sz="1200" dirty="0">
                  <a:solidFill>
                    <a:schemeClr val="tx1"/>
                  </a:solidFill>
                </a:rPr>
                <a:t>UV</a:t>
              </a:r>
              <a:r>
                <a:rPr lang="en-US" sz="1200" baseline="-25000" dirty="0">
                  <a:solidFill>
                    <a:schemeClr val="tx1"/>
                  </a:solidFill>
                </a:rPr>
                <a:t>3</a:t>
              </a:r>
            </a:p>
          </p:txBody>
        </p: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A33C2D59-DD16-458B-ABB9-1F2AC741E6C5}"/>
                </a:ext>
              </a:extLst>
            </p:cNvPr>
            <p:cNvCxnSpPr>
              <a:cxnSpLocks/>
              <a:endCxn id="85" idx="1"/>
            </p:cNvCxnSpPr>
            <p:nvPr/>
          </p:nvCxnSpPr>
          <p:spPr>
            <a:xfrm>
              <a:off x="8486418" y="4525543"/>
              <a:ext cx="54942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358C7AC-8791-4A28-9B5A-2ACDBBF28BD9}"/>
                </a:ext>
              </a:extLst>
            </p:cNvPr>
            <p:cNvSpPr/>
            <p:nvPr/>
          </p:nvSpPr>
          <p:spPr>
            <a:xfrm>
              <a:off x="5742432" y="4159783"/>
              <a:ext cx="91440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Y</a:t>
              </a:r>
              <a:r>
                <a:rPr lang="en-US" sz="1200" baseline="-25000" dirty="0">
                  <a:solidFill>
                    <a:schemeClr val="tx1"/>
                  </a:solidFill>
                </a:rPr>
                <a:t>3</a:t>
              </a: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41012C72-1828-4D10-95DB-60473D12D62E}"/>
                </a:ext>
              </a:extLst>
            </p:cNvPr>
            <p:cNvCxnSpPr>
              <a:cxnSpLocks/>
              <a:stCxn id="87" idx="3"/>
              <a:endCxn id="81" idx="1"/>
            </p:cNvCxnSpPr>
            <p:nvPr/>
          </p:nvCxnSpPr>
          <p:spPr>
            <a:xfrm>
              <a:off x="6656832" y="4525543"/>
              <a:ext cx="54942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CD779E05-58E7-49A1-98ED-C7FB2B8F902A}"/>
                </a:ext>
              </a:extLst>
            </p:cNvPr>
            <p:cNvSpPr txBox="1"/>
            <p:nvPr/>
          </p:nvSpPr>
          <p:spPr>
            <a:xfrm>
              <a:off x="1990572" y="4294709"/>
              <a:ext cx="465594" cy="4911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/>
                <a:t>B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A9AC4391-F625-406D-A698-CC8C4732CD26}"/>
                </a:ext>
              </a:extLst>
            </p:cNvPr>
            <p:cNvSpPr txBox="1"/>
            <p:nvPr/>
          </p:nvSpPr>
          <p:spPr>
            <a:xfrm>
              <a:off x="3776716" y="3432526"/>
              <a:ext cx="1553990" cy="669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NNPFA</a:t>
              </a:r>
            </a:p>
            <a:p>
              <a:pPr algn="ctr"/>
              <a:r>
                <a:rPr lang="en-US" sz="1200" dirty="0"/>
                <a:t>SEI message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7EC42730-3012-4A27-889B-37425C80A460}"/>
                </a:ext>
              </a:extLst>
            </p:cNvPr>
            <p:cNvSpPr txBox="1"/>
            <p:nvPr/>
          </p:nvSpPr>
          <p:spPr>
            <a:xfrm>
              <a:off x="7069342" y="3432526"/>
              <a:ext cx="1553990" cy="669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NNPFA </a:t>
              </a:r>
            </a:p>
            <a:p>
              <a:pPr algn="ctr"/>
              <a:r>
                <a:rPr lang="en-US" sz="1200" dirty="0"/>
                <a:t>SEI message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45C918F7-AC04-4091-BD2E-5475B01BB830}"/>
                </a:ext>
              </a:extLst>
            </p:cNvPr>
            <p:cNvSpPr/>
            <p:nvPr/>
          </p:nvSpPr>
          <p:spPr>
            <a:xfrm>
              <a:off x="5742432" y="5338601"/>
              <a:ext cx="91440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UV</a:t>
              </a:r>
              <a:r>
                <a:rPr lang="en-US" sz="1200" baseline="-25000" dirty="0">
                  <a:solidFill>
                    <a:schemeClr val="tx1"/>
                  </a:solidFill>
                </a:rPr>
                <a:t>3</a:t>
              </a:r>
            </a:p>
          </p:txBody>
        </p:sp>
        <p:cxnSp>
          <p:nvCxnSpPr>
            <p:cNvPr id="93" name="Connector: Elbow 92">
              <a:extLst>
                <a:ext uri="{FF2B5EF4-FFF2-40B4-BE49-F238E27FC236}">
                  <a16:creationId xmlns:a16="http://schemas.microsoft.com/office/drawing/2014/main" id="{352FDB5D-12E3-4F19-ACDF-F9CB7D366208}"/>
                </a:ext>
              </a:extLst>
            </p:cNvPr>
            <p:cNvCxnSpPr>
              <a:cxnSpLocks/>
              <a:stCxn id="92" idx="3"/>
              <a:endCxn id="85" idx="2"/>
            </p:cNvCxnSpPr>
            <p:nvPr/>
          </p:nvCxnSpPr>
          <p:spPr>
            <a:xfrm flipV="1">
              <a:off x="6656832" y="4891303"/>
              <a:ext cx="2836212" cy="813058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or: Elbow 93">
              <a:extLst>
                <a:ext uri="{FF2B5EF4-FFF2-40B4-BE49-F238E27FC236}">
                  <a16:creationId xmlns:a16="http://schemas.microsoft.com/office/drawing/2014/main" id="{A10734D4-E385-4E32-AB74-A8ADFBD68149}"/>
                </a:ext>
              </a:extLst>
            </p:cNvPr>
            <p:cNvCxnSpPr>
              <a:cxnSpLocks/>
              <a:stCxn id="82" idx="2"/>
              <a:endCxn id="92" idx="1"/>
            </p:cNvCxnSpPr>
            <p:nvPr/>
          </p:nvCxnSpPr>
          <p:spPr>
            <a:xfrm rot="16200000" flipH="1">
              <a:off x="4741543" y="4703472"/>
              <a:ext cx="813058" cy="1188720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2740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194401-7FA4-4410-9902-2F372018F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484" y="1853964"/>
            <a:ext cx="10058400" cy="3687019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F44297D-3AB6-46E6-AD44-5CA4FDDA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9961084" cy="609600"/>
          </a:xfrm>
        </p:spPr>
        <p:txBody>
          <a:bodyPr/>
          <a:lstStyle/>
          <a:p>
            <a:r>
              <a:rPr lang="en-US" dirty="0"/>
              <a:t>Proposed </a:t>
            </a:r>
            <a:r>
              <a:rPr lang="it-IT" dirty="0"/>
              <a:t>additional syntax elements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221EF-A2A2-4CFF-95A2-F3DC3DE7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AF082-D2D7-4698-95F6-1F134BAFA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42B3A21-71F1-40BC-95CF-A5FD973CB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DOLBY</a:t>
            </a:r>
          </a:p>
        </p:txBody>
      </p:sp>
    </p:spTree>
    <p:extLst>
      <p:ext uri="{BB962C8B-B14F-4D97-AF65-F5344CB8AC3E}">
        <p14:creationId xmlns:p14="http://schemas.microsoft.com/office/powerpoint/2010/main" val="2890312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F44297D-3AB6-46E6-AD44-5CA4FDDA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9961084" cy="609600"/>
          </a:xfrm>
        </p:spPr>
        <p:txBody>
          <a:bodyPr/>
          <a:lstStyle/>
          <a:p>
            <a:r>
              <a:rPr lang="en-US" dirty="0"/>
              <a:t>Proposed </a:t>
            </a:r>
            <a:r>
              <a:rPr lang="it-IT" dirty="0"/>
              <a:t>additional syntax elements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221EF-A2A2-4CFF-95A2-F3DC3DE7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AF082-D2D7-4698-95F6-1F134BAFA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42B3A21-71F1-40BC-95CF-A5FD973CB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DOLBY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995074-F8AC-4437-A369-7B653E303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76400"/>
            <a:ext cx="7315200" cy="479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327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F44297D-3AB6-46E6-AD44-5CA4FDDA8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341128" cy="609600"/>
          </a:xfrm>
        </p:spPr>
        <p:txBody>
          <a:bodyPr/>
          <a:lstStyle/>
          <a:p>
            <a:r>
              <a:rPr lang="en-US" sz="2400" dirty="0"/>
              <a:t>Example of disambiguating the preferred order of applying otherwise identical filters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221EF-A2A2-4CFF-95A2-F3DC3DE7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AF082-D2D7-4698-95F6-1F134BAFA8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42B3A21-71F1-40BC-95CF-A5FD973CB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326533"/>
            <a:ext cx="2971800" cy="531467"/>
          </a:xfrm>
        </p:spPr>
        <p:txBody>
          <a:bodyPr/>
          <a:lstStyle/>
          <a:p>
            <a:r>
              <a:rPr lang="en-US" dirty="0"/>
              <a:t>DOLBY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CC38EA2-23C4-4A22-AFB8-34FBD750C110}"/>
              </a:ext>
            </a:extLst>
          </p:cNvPr>
          <p:cNvGrpSpPr/>
          <p:nvPr/>
        </p:nvGrpSpPr>
        <p:grpSpPr>
          <a:xfrm>
            <a:off x="2469964" y="2123790"/>
            <a:ext cx="7534799" cy="2996205"/>
            <a:chOff x="2152976" y="1199869"/>
            <a:chExt cx="7534799" cy="2996205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5E3C796-4A60-4006-8AEF-08048DC710E9}"/>
                </a:ext>
              </a:extLst>
            </p:cNvPr>
            <p:cNvSpPr/>
            <p:nvPr/>
          </p:nvSpPr>
          <p:spPr>
            <a:xfrm>
              <a:off x="2216904" y="1815736"/>
              <a:ext cx="731520" cy="5486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YUV</a:t>
              </a:r>
              <a:r>
                <a:rPr lang="en-US" baseline="-25000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E4091A6-40F0-416D-AFFF-70F8E82611F2}"/>
                </a:ext>
              </a:extLst>
            </p:cNvPr>
            <p:cNvSpPr/>
            <p:nvPr/>
          </p:nvSpPr>
          <p:spPr>
            <a:xfrm>
              <a:off x="6850283" y="1715586"/>
              <a:ext cx="128016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NNPF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</a:rPr>
                <a:t>(enhance)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89055BD-9927-42EE-92EF-499B978936CF}"/>
                </a:ext>
              </a:extLst>
            </p:cNvPr>
            <p:cNvSpPr/>
            <p:nvPr/>
          </p:nvSpPr>
          <p:spPr>
            <a:xfrm>
              <a:off x="5132832" y="1724297"/>
              <a:ext cx="128016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NNPF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</a:rPr>
                <a:t>(resizing)</a:t>
              </a:r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24B75882-1ACC-4ED0-A751-0CC3F0087EFE}"/>
                </a:ext>
              </a:extLst>
            </p:cNvPr>
            <p:cNvCxnSpPr>
              <a:cxnSpLocks/>
              <a:stCxn id="41" idx="3"/>
              <a:endCxn id="48" idx="1"/>
            </p:cNvCxnSpPr>
            <p:nvPr/>
          </p:nvCxnSpPr>
          <p:spPr>
            <a:xfrm>
              <a:off x="2948424" y="2090056"/>
              <a:ext cx="43729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959B6E7-CA76-4BC4-BB8E-869516304760}"/>
                </a:ext>
              </a:extLst>
            </p:cNvPr>
            <p:cNvSpPr/>
            <p:nvPr/>
          </p:nvSpPr>
          <p:spPr>
            <a:xfrm>
              <a:off x="8590495" y="1624145"/>
              <a:ext cx="1097280" cy="914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YUV</a:t>
              </a:r>
              <a:r>
                <a:rPr lang="en-US" sz="2400" baseline="-25000" dirty="0">
                  <a:solidFill>
                    <a:schemeClr val="tx1"/>
                  </a:solidFill>
                </a:rPr>
                <a:t>2</a:t>
              </a:r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C937A578-DE69-49CF-B990-BBCFE458A9D6}"/>
                </a:ext>
              </a:extLst>
            </p:cNvPr>
            <p:cNvCxnSpPr>
              <a:cxnSpLocks/>
              <a:stCxn id="42" idx="3"/>
              <a:endCxn id="45" idx="1"/>
            </p:cNvCxnSpPr>
            <p:nvPr/>
          </p:nvCxnSpPr>
          <p:spPr>
            <a:xfrm flipV="1">
              <a:off x="8130443" y="2081345"/>
              <a:ext cx="46005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1F3B05B4-6E0F-4D04-ADC6-C3F24142863C}"/>
                </a:ext>
              </a:extLst>
            </p:cNvPr>
            <p:cNvCxnSpPr>
              <a:cxnSpLocks/>
              <a:endCxn id="42" idx="1"/>
            </p:cNvCxnSpPr>
            <p:nvPr/>
          </p:nvCxnSpPr>
          <p:spPr>
            <a:xfrm>
              <a:off x="6412992" y="2081345"/>
              <a:ext cx="437291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7F9D7A7-5A92-445B-B34F-C5C24E690FA0}"/>
                </a:ext>
              </a:extLst>
            </p:cNvPr>
            <p:cNvSpPr/>
            <p:nvPr/>
          </p:nvSpPr>
          <p:spPr>
            <a:xfrm>
              <a:off x="3385715" y="1724296"/>
              <a:ext cx="1280160" cy="7315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NNPF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</a:rPr>
                <a:t>(enhance)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7471F3D-5C41-4A67-BBA3-244F645C433E}"/>
                </a:ext>
              </a:extLst>
            </p:cNvPr>
            <p:cNvSpPr txBox="1"/>
            <p:nvPr/>
          </p:nvSpPr>
          <p:spPr>
            <a:xfrm>
              <a:off x="3406042" y="1199869"/>
              <a:ext cx="13398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/>
                <a:t>nnpfc_id</a:t>
              </a:r>
              <a:r>
                <a:rPr lang="en-US" dirty="0"/>
                <a:t> = 1</a:t>
              </a: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3FAFB626-05EF-4C8E-BE0F-53780E5F57CC}"/>
                </a:ext>
              </a:extLst>
            </p:cNvPr>
            <p:cNvCxnSpPr>
              <a:cxnSpLocks/>
              <a:stCxn id="48" idx="3"/>
              <a:endCxn id="43" idx="1"/>
            </p:cNvCxnSpPr>
            <p:nvPr/>
          </p:nvCxnSpPr>
          <p:spPr>
            <a:xfrm>
              <a:off x="4665875" y="2090056"/>
              <a:ext cx="466957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F5CB36F-5E43-4B8E-84D5-809B76037DAA}"/>
                </a:ext>
              </a:extLst>
            </p:cNvPr>
            <p:cNvSpPr txBox="1"/>
            <p:nvPr/>
          </p:nvSpPr>
          <p:spPr>
            <a:xfrm>
              <a:off x="5153159" y="1199869"/>
              <a:ext cx="13398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/>
                <a:t>nnpfc_id</a:t>
              </a:r>
              <a:r>
                <a:rPr lang="en-US" dirty="0"/>
                <a:t> = 2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F58F8D9-CE14-42B1-8379-CA6FC7A303EB}"/>
                </a:ext>
              </a:extLst>
            </p:cNvPr>
            <p:cNvSpPr txBox="1"/>
            <p:nvPr/>
          </p:nvSpPr>
          <p:spPr>
            <a:xfrm>
              <a:off x="6870610" y="1199869"/>
              <a:ext cx="13398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/>
                <a:t>nnpfc_id</a:t>
              </a:r>
              <a:r>
                <a:rPr lang="en-US" dirty="0"/>
                <a:t> = 3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B368A3A-F893-4657-BD04-566DCA383D11}"/>
                </a:ext>
              </a:extLst>
            </p:cNvPr>
            <p:cNvSpPr txBox="1"/>
            <p:nvPr/>
          </p:nvSpPr>
          <p:spPr>
            <a:xfrm>
              <a:off x="2152976" y="2995745"/>
              <a:ext cx="72398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Different values of </a:t>
              </a:r>
              <a:r>
                <a:rPr lang="en-US" sz="1800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nnpfc_id</a:t>
              </a:r>
              <a:r>
                <a: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might be specified by neural-network post-processing filter characteristics SEI messages to identify neural-network post-processing filters that have identical characteristics and different preferred order</a:t>
              </a:r>
              <a:r>
                <a:rPr lang="en-CA" sz="1800" dirty="0">
                  <a:effectLst>
                    <a:glow>
                      <a:srgbClr val="FFFFFF"/>
                    </a:glow>
                  </a:effectLst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  <a:endParaRPr lang="en-US" dirty="0"/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572CD123-B270-4738-9340-168CA412FA34}"/>
                </a:ext>
              </a:extLst>
            </p:cNvPr>
            <p:cNvCxnSpPr>
              <a:cxnSpLocks/>
              <a:stCxn id="53" idx="0"/>
              <a:endCxn id="48" idx="2"/>
            </p:cNvCxnSpPr>
            <p:nvPr/>
          </p:nvCxnSpPr>
          <p:spPr>
            <a:xfrm flipH="1" flipV="1">
              <a:off x="4025795" y="2455816"/>
              <a:ext cx="1747116" cy="539929"/>
            </a:xfrm>
            <a:prstGeom prst="straightConnector1">
              <a:avLst/>
            </a:prstGeom>
            <a:ln>
              <a:solidFill>
                <a:schemeClr val="tx1"/>
              </a:solidFill>
              <a:prstDash val="lg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F6B86444-9A54-4207-A456-516F28F95BE0}"/>
                </a:ext>
              </a:extLst>
            </p:cNvPr>
            <p:cNvCxnSpPr>
              <a:cxnSpLocks/>
              <a:stCxn id="53" idx="0"/>
              <a:endCxn id="42" idx="2"/>
            </p:cNvCxnSpPr>
            <p:nvPr/>
          </p:nvCxnSpPr>
          <p:spPr>
            <a:xfrm flipV="1">
              <a:off x="5772911" y="2447106"/>
              <a:ext cx="1717452" cy="548639"/>
            </a:xfrm>
            <a:prstGeom prst="straightConnector1">
              <a:avLst/>
            </a:prstGeom>
            <a:ln>
              <a:solidFill>
                <a:schemeClr val="tx1"/>
              </a:solidFill>
              <a:prstDash val="lg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9567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B4EE9D-32DB-46A5-89A3-359292E6A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DOLBY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86C30D-3B8E-4984-BA73-03F1C3591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442156"/>
      </p:ext>
    </p:extLst>
  </p:cSld>
  <p:clrMapOvr>
    <a:masterClrMapping/>
  </p:clrMapOvr>
</p:sld>
</file>

<file path=ppt/theme/theme1.xml><?xml version="1.0" encoding="utf-8"?>
<a:theme xmlns:a="http://schemas.openxmlformats.org/drawingml/2006/main" name="Dolby 2020">
  <a:themeElements>
    <a:clrScheme name="Dolby June 2020">
      <a:dk1>
        <a:srgbClr val="000000"/>
      </a:dk1>
      <a:lt1>
        <a:srgbClr val="FFFFFF"/>
      </a:lt1>
      <a:dk2>
        <a:srgbClr val="4D5963"/>
      </a:dk2>
      <a:lt2>
        <a:srgbClr val="E7E6E6"/>
      </a:lt2>
      <a:accent1>
        <a:srgbClr val="00B5E6"/>
      </a:accent1>
      <a:accent2>
        <a:srgbClr val="B924FF"/>
      </a:accent2>
      <a:accent3>
        <a:srgbClr val="FF7300"/>
      </a:accent3>
      <a:accent4>
        <a:srgbClr val="3B48FE"/>
      </a:accent4>
      <a:accent5>
        <a:srgbClr val="FFD000"/>
      </a:accent5>
      <a:accent6>
        <a:srgbClr val="FB3E79"/>
      </a:accent6>
      <a:hlink>
        <a:srgbClr val="00B5E1"/>
      </a:hlink>
      <a:folHlink>
        <a:srgbClr val="FF7300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lnSpc>
            <a:spcPct val="100000"/>
          </a:lnSpc>
          <a:defRPr sz="1200"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1DF8BE0-79CA-453C-95B7-EEE9649A6166}" vid="{DD3C528B-4019-4928-8C66-C86135CF62BF}"/>
    </a:ext>
  </a:extLst>
</a:theme>
</file>

<file path=ppt/theme/theme2.xml><?xml version="1.0" encoding="utf-8"?>
<a:theme xmlns:a="http://schemas.openxmlformats.org/drawingml/2006/main" name="Office Theme">
  <a:themeElements>
    <a:clrScheme name="Dolby NEW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DCFF"/>
      </a:accent1>
      <a:accent2>
        <a:srgbClr val="7500FF"/>
      </a:accent2>
      <a:accent3>
        <a:srgbClr val="FF7800"/>
      </a:accent3>
      <a:accent4>
        <a:srgbClr val="0041FF"/>
      </a:accent4>
      <a:accent5>
        <a:srgbClr val="FFE100"/>
      </a:accent5>
      <a:accent6>
        <a:srgbClr val="F52493"/>
      </a:accent6>
      <a:hlink>
        <a:srgbClr val="67FE99"/>
      </a:hlink>
      <a:folHlink>
        <a:srgbClr val="65A879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Dolby NEW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DCFF"/>
      </a:accent1>
      <a:accent2>
        <a:srgbClr val="7500FF"/>
      </a:accent2>
      <a:accent3>
        <a:srgbClr val="FF7800"/>
      </a:accent3>
      <a:accent4>
        <a:srgbClr val="0041FF"/>
      </a:accent4>
      <a:accent5>
        <a:srgbClr val="FFE100"/>
      </a:accent5>
      <a:accent6>
        <a:srgbClr val="F52493"/>
      </a:accent6>
      <a:hlink>
        <a:srgbClr val="67FE99"/>
      </a:hlink>
      <a:folHlink>
        <a:srgbClr val="65A879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5857</TotalTime>
  <Words>442</Words>
  <Application>Microsoft Office PowerPoint</Application>
  <PresentationFormat>Widescreen</PresentationFormat>
  <Paragraphs>94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Avenir Next LT Pro</vt:lpstr>
      <vt:lpstr>Avenir Next LT Pro Demi</vt:lpstr>
      <vt:lpstr>Times New Roman</vt:lpstr>
      <vt:lpstr>Dolby 2020</vt:lpstr>
      <vt:lpstr>JVET-A0101  AHG9: On processing order in the neural-network post-filter activation SEI message</vt:lpstr>
      <vt:lpstr>Summary</vt:lpstr>
      <vt:lpstr>Example when the order of applying filters could affect user experience</vt:lpstr>
      <vt:lpstr>Example when the order of applying filters could affect user experience</vt:lpstr>
      <vt:lpstr>Proposed additional syntax elements</vt:lpstr>
      <vt:lpstr>Proposed additional syntax elements</vt:lpstr>
      <vt:lpstr>Example of disambiguating the preferred order of applying otherwise identical filters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24th JVET Meeting Pre-meeting review</dc:title>
  <dc:creator>Sean McCarthy</dc:creator>
  <cp:lastModifiedBy>McCarthy, Sean</cp:lastModifiedBy>
  <cp:revision>160</cp:revision>
  <dcterms:created xsi:type="dcterms:W3CDTF">2021-10-04T12:44:55Z</dcterms:created>
  <dcterms:modified xsi:type="dcterms:W3CDTF">2022-07-14T04:50:54Z</dcterms:modified>
</cp:coreProperties>
</file>