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4"/>
  </p:sldMasterIdLst>
  <p:notesMasterIdLst>
    <p:notesMasterId r:id="rId25"/>
  </p:notesMasterIdLst>
  <p:handoutMasterIdLst>
    <p:handoutMasterId r:id="rId26"/>
  </p:handoutMasterIdLst>
  <p:sldIdLst>
    <p:sldId id="271" r:id="rId15"/>
    <p:sldId id="270" r:id="rId16"/>
    <p:sldId id="273" r:id="rId17"/>
    <p:sldId id="274" r:id="rId18"/>
    <p:sldId id="277" r:id="rId19"/>
    <p:sldId id="276" r:id="rId20"/>
    <p:sldId id="275" r:id="rId21"/>
    <p:sldId id="280" r:id="rId22"/>
    <p:sldId id="278" r:id="rId23"/>
    <p:sldId id="261" r:id="rId24"/>
  </p:sldIdLst>
  <p:sldSz cx="12192000" cy="6858000"/>
  <p:notesSz cx="6858000" cy="9144000"/>
  <p:embeddedFontLst>
    <p:embeddedFont>
      <p:font typeface="Ericsson Hilda" panose="00000500000000000000" pitchFamily="2" charset="0"/>
      <p:regular r:id="rId27"/>
      <p:bold r:id="rId28"/>
      <p:italic r:id="rId29"/>
      <p:boldItalic r:id="rId30"/>
    </p:embeddedFont>
    <p:embeddedFont>
      <p:font typeface="Ericsson Hilda ExtraBold" panose="00000900000000000000" pitchFamily="2" charset="0"/>
      <p:bold r:id="rId31"/>
    </p:embeddedFont>
    <p:embeddedFont>
      <p:font typeface="Ericsson Hilda ExtraLight" panose="00000300000000000000" pitchFamily="2" charset="0"/>
      <p:regular r:id="rId32"/>
    </p:embeddedFont>
    <p:embeddedFont>
      <p:font typeface="Ericsson Hilda Light" panose="00000400000000000000" pitchFamily="2" charset="0"/>
      <p:regular r:id="rId33"/>
      <p:italic r:id="rId34"/>
    </p:embeddedFont>
    <p:embeddedFont>
      <p:font typeface="Ericsson Technical Icons" panose="000005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DFC"/>
    <a:srgbClr val="CBD8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30AA6B-32EB-49C5-A7B3-F6DD415B0F09}" v="9" dt="2022-07-19T14:33:02.8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4" autoAdjust="0"/>
    <p:restoredTop sz="94124" autoAdjust="0"/>
  </p:normalViewPr>
  <p:slideViewPr>
    <p:cSldViewPr snapToGrid="0" snapToObjects="1" showGuides="1">
      <p:cViewPr varScale="1">
        <p:scale>
          <a:sx n="79" d="100"/>
          <a:sy n="79" d="100"/>
        </p:scale>
        <p:origin x="110" y="269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4.xml"/><Relationship Id="rId26" Type="http://schemas.openxmlformats.org/officeDocument/2006/relationships/handoutMaster" Target="handoutMasters/handoutMaster1.xml"/><Relationship Id="rId39" Type="http://schemas.openxmlformats.org/officeDocument/2006/relationships/presProps" Target="presProps.xml"/><Relationship Id="rId21" Type="http://schemas.openxmlformats.org/officeDocument/2006/relationships/slide" Target="slides/slide7.xml"/><Relationship Id="rId34" Type="http://schemas.openxmlformats.org/officeDocument/2006/relationships/font" Target="fonts/font8.fntdata"/><Relationship Id="rId42" Type="http://schemas.openxmlformats.org/officeDocument/2006/relationships/tableStyles" Target="tableStyle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font" Target="fonts/font3.fntdata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0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5.xml"/><Relationship Id="rId31" Type="http://schemas.openxmlformats.org/officeDocument/2006/relationships/font" Target="fonts/font5.fntdata"/><Relationship Id="rId44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Master" Target="slideMasters/slideMaster1.xml"/><Relationship Id="rId22" Type="http://schemas.openxmlformats.org/officeDocument/2006/relationships/slide" Target="slides/slide8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microsoft.com/office/2016/11/relationships/changesInfo" Target="changesInfos/changesInfo1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slide" Target="slides/slide3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 Liu" userId="f6bbb955-1166-4a0c-a0ca-de04d0e558b9" providerId="ADAL" clId="{CE75A400-FFB8-468A-A1BA-39E8265E7E39}"/>
    <pc:docChg chg="custSel modSld modMainMaster">
      <pc:chgData name="Du Liu" userId="f6bbb955-1166-4a0c-a0ca-de04d0e558b9" providerId="ADAL" clId="{CE75A400-FFB8-468A-A1BA-39E8265E7E39}" dt="2022-07-17T20:09:41.404" v="18" actId="20577"/>
      <pc:docMkLst>
        <pc:docMk/>
      </pc:docMkLst>
      <pc:sldChg chg="modSp mod">
        <pc:chgData name="Du Liu" userId="f6bbb955-1166-4a0c-a0ca-de04d0e558b9" providerId="ADAL" clId="{CE75A400-FFB8-468A-A1BA-39E8265E7E39}" dt="2022-07-17T20:09:41.404" v="18" actId="20577"/>
        <pc:sldMkLst>
          <pc:docMk/>
          <pc:sldMk cId="1938955519" sldId="276"/>
        </pc:sldMkLst>
        <pc:graphicFrameChg chg="modGraphic">
          <ac:chgData name="Du Liu" userId="f6bbb955-1166-4a0c-a0ca-de04d0e558b9" providerId="ADAL" clId="{CE75A400-FFB8-468A-A1BA-39E8265E7E39}" dt="2022-07-17T20:09:41.404" v="18" actId="20577"/>
          <ac:graphicFrameMkLst>
            <pc:docMk/>
            <pc:sldMk cId="1938955519" sldId="276"/>
            <ac:graphicFrameMk id="4" creationId="{1B4D27FD-655D-4F85-8B36-24D1F970BD50}"/>
          </ac:graphicFrameMkLst>
        </pc:graphicFrameChg>
      </pc:sldChg>
      <pc:sldMasterChg chg="modSp mod">
        <pc:chgData name="Du Liu" userId="f6bbb955-1166-4a0c-a0ca-de04d0e558b9" providerId="ADAL" clId="{CE75A400-FFB8-468A-A1BA-39E8265E7E39}" dt="2022-07-17T20:08:42.236" v="11" actId="20577"/>
        <pc:sldMasterMkLst>
          <pc:docMk/>
          <pc:sldMasterMk cId="2523064765" sldId="2147483660"/>
        </pc:sldMasterMkLst>
        <pc:spChg chg="mod">
          <ac:chgData name="Du Liu" userId="f6bbb955-1166-4a0c-a0ca-de04d0e558b9" providerId="ADAL" clId="{CE75A400-FFB8-468A-A1BA-39E8265E7E39}" dt="2022-07-17T20:08:42.236" v="11" actId="20577"/>
          <ac:spMkLst>
            <pc:docMk/>
            <pc:sldMasterMk cId="2523064765" sldId="2147483660"/>
            <ac:spMk id="5" creationId="{4D34DC33-B6A1-43EF-9A99-F7C83545B926}"/>
          </ac:spMkLst>
        </pc:spChg>
      </pc:sldMasterChg>
    </pc:docChg>
  </pc:docChgLst>
  <pc:docChgLst>
    <pc:chgData name="Du Liu" userId="f6bbb955-1166-4a0c-a0ca-de04d0e558b9" providerId="ADAL" clId="{8C30AA6B-32EB-49C5-A7B3-F6DD415B0F09}"/>
    <pc:docChg chg="undo custSel modSld sldOrd modMainMaster">
      <pc:chgData name="Du Liu" userId="f6bbb955-1166-4a0c-a0ca-de04d0e558b9" providerId="ADAL" clId="{8C30AA6B-32EB-49C5-A7B3-F6DD415B0F09}" dt="2022-07-19T14:33:02.853" v="53" actId="20577"/>
      <pc:docMkLst>
        <pc:docMk/>
      </pc:docMkLst>
      <pc:sldChg chg="modSp">
        <pc:chgData name="Du Liu" userId="f6bbb955-1166-4a0c-a0ca-de04d0e558b9" providerId="ADAL" clId="{8C30AA6B-32EB-49C5-A7B3-F6DD415B0F09}" dt="2022-07-18T07:34:49.970" v="32"/>
        <pc:sldMkLst>
          <pc:docMk/>
          <pc:sldMk cId="3788864468" sldId="274"/>
        </pc:sldMkLst>
        <pc:graphicFrameChg chg="mod">
          <ac:chgData name="Du Liu" userId="f6bbb955-1166-4a0c-a0ca-de04d0e558b9" providerId="ADAL" clId="{8C30AA6B-32EB-49C5-A7B3-F6DD415B0F09}" dt="2022-07-18T07:34:49.970" v="32"/>
          <ac:graphicFrameMkLst>
            <pc:docMk/>
            <pc:sldMk cId="3788864468" sldId="274"/>
            <ac:graphicFrameMk id="4" creationId="{3CF78FCF-405C-42EB-AA1D-F0184B7887EE}"/>
          </ac:graphicFrameMkLst>
        </pc:graphicFrameChg>
      </pc:sldChg>
      <pc:sldChg chg="modSp mod">
        <pc:chgData name="Du Liu" userId="f6bbb955-1166-4a0c-a0ca-de04d0e558b9" providerId="ADAL" clId="{8C30AA6B-32EB-49C5-A7B3-F6DD415B0F09}" dt="2022-07-18T07:45:40.052" v="38" actId="20577"/>
        <pc:sldMkLst>
          <pc:docMk/>
          <pc:sldMk cId="132042020" sldId="275"/>
        </pc:sldMkLst>
        <pc:spChg chg="mod">
          <ac:chgData name="Du Liu" userId="f6bbb955-1166-4a0c-a0ca-de04d0e558b9" providerId="ADAL" clId="{8C30AA6B-32EB-49C5-A7B3-F6DD415B0F09}" dt="2022-07-18T07:45:40.052" v="38" actId="20577"/>
          <ac:spMkLst>
            <pc:docMk/>
            <pc:sldMk cId="132042020" sldId="275"/>
            <ac:spMk id="22" creationId="{7535C336-2AF3-4B96-917E-10793C839091}"/>
          </ac:spMkLst>
        </pc:spChg>
        <pc:picChg chg="mod">
          <ac:chgData name="Du Liu" userId="f6bbb955-1166-4a0c-a0ca-de04d0e558b9" providerId="ADAL" clId="{8C30AA6B-32EB-49C5-A7B3-F6DD415B0F09}" dt="2022-07-17T20:49:33.869" v="25" actId="14826"/>
          <ac:picMkLst>
            <pc:docMk/>
            <pc:sldMk cId="132042020" sldId="275"/>
            <ac:picMk id="10" creationId="{C18D4D3E-DB27-40CF-93C4-AADC0E552870}"/>
          </ac:picMkLst>
        </pc:picChg>
      </pc:sldChg>
      <pc:sldChg chg="modSp mod ord">
        <pc:chgData name="Du Liu" userId="f6bbb955-1166-4a0c-a0ca-de04d0e558b9" providerId="ADAL" clId="{8C30AA6B-32EB-49C5-A7B3-F6DD415B0F09}" dt="2022-07-18T07:41:33.474" v="34"/>
        <pc:sldMkLst>
          <pc:docMk/>
          <pc:sldMk cId="3062455088" sldId="277"/>
        </pc:sldMkLst>
        <pc:graphicFrameChg chg="mod modGraphic">
          <ac:chgData name="Du Liu" userId="f6bbb955-1166-4a0c-a0ca-de04d0e558b9" providerId="ADAL" clId="{8C30AA6B-32EB-49C5-A7B3-F6DD415B0F09}" dt="2022-07-18T07:25:03.477" v="30" actId="20577"/>
          <ac:graphicFrameMkLst>
            <pc:docMk/>
            <pc:sldMk cId="3062455088" sldId="277"/>
            <ac:graphicFrameMk id="6" creationId="{B4EBC162-CEA4-44AA-B02F-9A53CE182BD2}"/>
          </ac:graphicFrameMkLst>
        </pc:graphicFrameChg>
      </pc:sldChg>
      <pc:sldChg chg="modSp mod">
        <pc:chgData name="Du Liu" userId="f6bbb955-1166-4a0c-a0ca-de04d0e558b9" providerId="ADAL" clId="{8C30AA6B-32EB-49C5-A7B3-F6DD415B0F09}" dt="2022-07-18T07:47:17.594" v="49" actId="20577"/>
        <pc:sldMkLst>
          <pc:docMk/>
          <pc:sldMk cId="1512927977" sldId="278"/>
        </pc:sldMkLst>
        <pc:spChg chg="mod">
          <ac:chgData name="Du Liu" userId="f6bbb955-1166-4a0c-a0ca-de04d0e558b9" providerId="ADAL" clId="{8C30AA6B-32EB-49C5-A7B3-F6DD415B0F09}" dt="2022-07-18T07:47:17.594" v="49" actId="20577"/>
          <ac:spMkLst>
            <pc:docMk/>
            <pc:sldMk cId="1512927977" sldId="278"/>
            <ac:spMk id="3" creationId="{D4398169-4279-4867-8853-7F13506DDCEF}"/>
          </ac:spMkLst>
        </pc:spChg>
      </pc:sldChg>
      <pc:sldChg chg="modSp mod">
        <pc:chgData name="Du Liu" userId="f6bbb955-1166-4a0c-a0ca-de04d0e558b9" providerId="ADAL" clId="{8C30AA6B-32EB-49C5-A7B3-F6DD415B0F09}" dt="2022-07-18T07:46:11.378" v="44" actId="20577"/>
        <pc:sldMkLst>
          <pc:docMk/>
          <pc:sldMk cId="462075611" sldId="280"/>
        </pc:sldMkLst>
        <pc:spChg chg="mod">
          <ac:chgData name="Du Liu" userId="f6bbb955-1166-4a0c-a0ca-de04d0e558b9" providerId="ADAL" clId="{8C30AA6B-32EB-49C5-A7B3-F6DD415B0F09}" dt="2022-07-18T07:46:11.378" v="44" actId="20577"/>
          <ac:spMkLst>
            <pc:docMk/>
            <pc:sldMk cId="462075611" sldId="280"/>
            <ac:spMk id="11" creationId="{06437693-2CC7-4810-966E-61C0B7C71518}"/>
          </ac:spMkLst>
        </pc:spChg>
      </pc:sldChg>
      <pc:sldMasterChg chg="modSp mod">
        <pc:chgData name="Du Liu" userId="f6bbb955-1166-4a0c-a0ca-de04d0e558b9" providerId="ADAL" clId="{8C30AA6B-32EB-49C5-A7B3-F6DD415B0F09}" dt="2022-07-19T14:33:02.853" v="53" actId="20577"/>
        <pc:sldMasterMkLst>
          <pc:docMk/>
          <pc:sldMasterMk cId="2523064765" sldId="2147483660"/>
        </pc:sldMasterMkLst>
        <pc:spChg chg="mod">
          <ac:chgData name="Du Liu" userId="f6bbb955-1166-4a0c-a0ca-de04d0e558b9" providerId="ADAL" clId="{8C30AA6B-32EB-49C5-A7B3-F6DD415B0F09}" dt="2022-07-19T14:33:02.853" v="53" actId="20577"/>
          <ac:spMkLst>
            <pc:docMk/>
            <pc:sldMasterMk cId="2523064765" sldId="2147483660"/>
            <ac:spMk id="5" creationId="{4D34DC33-B6A1-43EF-9A99-F7C83545B926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GB" dirty="0"/>
            </a:br>
            <a:r>
              <a:rPr lang="en-US" dirty="0"/>
              <a:t>Ericsson Hilda Black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D34DC33-B6A1-43EF-9A99-F7C83545B926}"/>
              </a:ext>
            </a:extLst>
          </p:cNvPr>
          <p:cNvSpPr txBox="1"/>
          <p:nvPr userDrawn="1"/>
        </p:nvSpPr>
        <p:spPr>
          <a:xfrm>
            <a:off x="421638" y="6524625"/>
            <a:ext cx="26401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ELIUDUX Du Liu  |  2022-07-12  |  Open  |  Page </a:t>
            </a:r>
            <a:fld id="{746B311E-5FD9-4C7B-A08E-7FEED7505CF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Relationship Id="rId4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B5EB3-75C3-44EF-993D-D509B4F339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476250"/>
            <a:ext cx="9601098" cy="3457576"/>
          </a:xfrm>
        </p:spPr>
        <p:txBody>
          <a:bodyPr/>
          <a:lstStyle/>
          <a:p>
            <a:r>
              <a:rPr lang="en-US" sz="4000" dirty="0"/>
              <a:t>JVET-AA0090</a:t>
            </a:r>
            <a:br>
              <a:rPr lang="en-US" sz="4000" dirty="0"/>
            </a:br>
            <a:r>
              <a:rPr lang="en-US" sz="4000" dirty="0"/>
              <a:t>EE1-related: One luma model with IPB and skip for filtering intra and inter luma slices</a:t>
            </a:r>
            <a:endParaRPr lang="en-SE" sz="4000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A12B2650-9D01-41A9-B784-C509578C3A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4" y="4149725"/>
            <a:ext cx="7671517" cy="2087563"/>
          </a:xfrm>
        </p:spPr>
        <p:txBody>
          <a:bodyPr/>
          <a:lstStyle/>
          <a:p>
            <a:r>
              <a:rPr lang="sv" sz="1800" dirty="0">
                <a:effectLst/>
                <a:ea typeface="Times New Roman" panose="02020603050405020304" pitchFamily="18" charset="0"/>
              </a:rPr>
              <a:t>Du Liu, Jacob Ström, Mitra Damghanian, Per Wennersten, Yun Li</a:t>
            </a:r>
            <a:endParaRPr lang="en-SE" sz="1800" dirty="0">
              <a:effectLst/>
              <a:ea typeface="Times New Roman" panose="02020603050405020304" pitchFamily="18" charset="0"/>
            </a:endParaRPr>
          </a:p>
          <a:p>
            <a:endParaRPr lang="en-SE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4679949"/>
          </a:xfrm>
        </p:spPr>
        <p:txBody>
          <a:bodyPr/>
          <a:lstStyle/>
          <a:p>
            <a:r>
              <a:rPr lang="en-US" sz="1800" dirty="0"/>
              <a:t>Propose to use one luma model with block type information and block skip information for NN-filtering</a:t>
            </a:r>
          </a:p>
          <a:p>
            <a:pPr lvl="1"/>
            <a:r>
              <a:rPr lang="en-US" sz="1800" dirty="0"/>
              <a:t>Block type information: I, P, B</a:t>
            </a:r>
          </a:p>
          <a:p>
            <a:pPr lvl="1"/>
            <a:r>
              <a:rPr lang="en-US" sz="1800" dirty="0"/>
              <a:t>Block skip information: bypassed or not</a:t>
            </a:r>
          </a:p>
          <a:p>
            <a:r>
              <a:rPr lang="en-US" sz="1800" dirty="0"/>
              <a:t>The proposed model is used for both intra luma and inter luma slices</a:t>
            </a:r>
          </a:p>
          <a:p>
            <a:r>
              <a:rPr lang="en-US" sz="1800" dirty="0"/>
              <a:t>Reduce the total number of models from 4 (JVET-Z0112) to 3</a:t>
            </a:r>
          </a:p>
          <a:p>
            <a:r>
              <a:rPr lang="en-US" sz="1800" dirty="0"/>
              <a:t>Reduce the total number of parameters from 6.24M (JVET-Z0112) to 4.70M</a:t>
            </a:r>
          </a:p>
          <a:p>
            <a:endParaRPr lang="en-US" sz="1800" dirty="0"/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/>
              <a:t>Test 1: Inter luma model from JVET-Z0112 retrained with only RA data and used only for inter luma slices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/>
              <a:t>Test 2: Inter luma model from JVET-Z0112 retrained with AI and RA data and used for intra and inter luma slices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/>
              <a:t>Test 3: </a:t>
            </a:r>
            <a:r>
              <a:rPr lang="en-US" sz="1800" dirty="0" err="1"/>
              <a:t>IPB+skip</a:t>
            </a:r>
            <a:r>
              <a:rPr lang="en-US" sz="1800" dirty="0"/>
              <a:t> model trained with AI and RA data and used for intra and inter luma slices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/>
              <a:t>Test 4: </a:t>
            </a:r>
            <a:r>
              <a:rPr lang="en-US" sz="1800" dirty="0" err="1"/>
              <a:t>IPB+skip</a:t>
            </a:r>
            <a:r>
              <a:rPr lang="en-US" sz="1800" dirty="0"/>
              <a:t> model tested on top of JVET-AA0111 (EE1-1.6.2, float32, combination with deblocking and SADL)</a:t>
            </a:r>
            <a:endParaRPr lang="en-SE" sz="1800" dirty="0"/>
          </a:p>
          <a:p>
            <a:endParaRPr lang="en-US" sz="1800" dirty="0"/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800" dirty="0">
              <a:effectLst/>
              <a:ea typeface="Times New Roman" panose="02020603050405020304" pitchFamily="18" charset="0"/>
            </a:endParaRPr>
          </a:p>
          <a:p>
            <a:endParaRPr lang="en-US" sz="1800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0EE9C-FE12-4978-9A33-EBECF6FC3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 structure with IPB and skip</a:t>
            </a:r>
            <a:endParaRPr lang="en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75A06D-8005-4FA9-B17D-3D1D665B934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79425" y="2475694"/>
            <a:ext cx="4304665" cy="34428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6D631D4-96DF-47CF-B41B-C552BFBF898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183844" y="3313899"/>
            <a:ext cx="3922682" cy="17664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3E50D5-859E-4B0C-9941-2B9DABE6A7E8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4599" y="3687921"/>
            <a:ext cx="2204085" cy="706120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1EBC12-6164-43E8-B7B7-8891F8998197}"/>
              </a:ext>
            </a:extLst>
          </p:cNvPr>
          <p:cNvSpPr txBox="1"/>
          <p:nvPr/>
        </p:nvSpPr>
        <p:spPr>
          <a:xfrm>
            <a:off x="1738859" y="1798820"/>
            <a:ext cx="2810656" cy="404734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Head of the network</a:t>
            </a:r>
            <a:endParaRPr kumimoji="0" lang="en-SE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970E09-2C82-4C2A-BAA5-194DBC0DB3EB}"/>
              </a:ext>
            </a:extLst>
          </p:cNvPr>
          <p:cNvSpPr txBox="1"/>
          <p:nvPr/>
        </p:nvSpPr>
        <p:spPr>
          <a:xfrm>
            <a:off x="5987058" y="1825053"/>
            <a:ext cx="2583305" cy="307298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Eight residual blocks</a:t>
            </a:r>
            <a:endParaRPr kumimoji="0" lang="en-SE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72E17D-D84F-4E2F-83FF-B512B3BFBA85}"/>
              </a:ext>
            </a:extLst>
          </p:cNvPr>
          <p:cNvSpPr txBox="1"/>
          <p:nvPr/>
        </p:nvSpPr>
        <p:spPr>
          <a:xfrm>
            <a:off x="9734599" y="1795072"/>
            <a:ext cx="2265027" cy="311045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Last part of the </a:t>
            </a: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network</a:t>
            </a:r>
            <a:endParaRPr kumimoji="0" lang="en-SE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AAB5993-C08A-487E-A5DC-8A2E0718812C}"/>
              </a:ext>
            </a:extLst>
          </p:cNvPr>
          <p:cNvCxnSpPr/>
          <p:nvPr/>
        </p:nvCxnSpPr>
        <p:spPr bwMode="auto">
          <a:xfrm>
            <a:off x="4729397" y="1978702"/>
            <a:ext cx="45444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4F41B66-DDA2-4AD5-AB79-DC3031977115}"/>
              </a:ext>
            </a:extLst>
          </p:cNvPr>
          <p:cNvCxnSpPr/>
          <p:nvPr/>
        </p:nvCxnSpPr>
        <p:spPr bwMode="auto">
          <a:xfrm>
            <a:off x="8941634" y="1988070"/>
            <a:ext cx="45444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602534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EB6CB-06C2-401D-8AD3-B98D84680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Summary of complexity and performance</a:t>
            </a:r>
            <a:endParaRPr lang="en-SE" sz="32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CF78FCF-405C-42EB-AA1D-F0184B7887EE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159713210"/>
              </p:ext>
            </p:extLst>
          </p:nvPr>
        </p:nvGraphicFramePr>
        <p:xfrm>
          <a:off x="306887" y="1255816"/>
          <a:ext cx="11536470" cy="37126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0181">
                  <a:extLst>
                    <a:ext uri="{9D8B030D-6E8A-4147-A177-3AD203B41FA5}">
                      <a16:colId xmlns:a16="http://schemas.microsoft.com/office/drawing/2014/main" val="2960912975"/>
                    </a:ext>
                  </a:extLst>
                </a:gridCol>
                <a:gridCol w="945442">
                  <a:extLst>
                    <a:ext uri="{9D8B030D-6E8A-4147-A177-3AD203B41FA5}">
                      <a16:colId xmlns:a16="http://schemas.microsoft.com/office/drawing/2014/main" val="2564628867"/>
                    </a:ext>
                  </a:extLst>
                </a:gridCol>
                <a:gridCol w="1340212">
                  <a:extLst>
                    <a:ext uri="{9D8B030D-6E8A-4147-A177-3AD203B41FA5}">
                      <a16:colId xmlns:a16="http://schemas.microsoft.com/office/drawing/2014/main" val="510543507"/>
                    </a:ext>
                  </a:extLst>
                </a:gridCol>
                <a:gridCol w="1067354">
                  <a:extLst>
                    <a:ext uri="{9D8B030D-6E8A-4147-A177-3AD203B41FA5}">
                      <a16:colId xmlns:a16="http://schemas.microsoft.com/office/drawing/2014/main" val="181782252"/>
                    </a:ext>
                  </a:extLst>
                </a:gridCol>
                <a:gridCol w="1040270">
                  <a:extLst>
                    <a:ext uri="{9D8B030D-6E8A-4147-A177-3AD203B41FA5}">
                      <a16:colId xmlns:a16="http://schemas.microsoft.com/office/drawing/2014/main" val="3348973785"/>
                    </a:ext>
                  </a:extLst>
                </a:gridCol>
                <a:gridCol w="915879">
                  <a:extLst>
                    <a:ext uri="{9D8B030D-6E8A-4147-A177-3AD203B41FA5}">
                      <a16:colId xmlns:a16="http://schemas.microsoft.com/office/drawing/2014/main" val="747512151"/>
                    </a:ext>
                  </a:extLst>
                </a:gridCol>
                <a:gridCol w="1088421">
                  <a:extLst>
                    <a:ext uri="{9D8B030D-6E8A-4147-A177-3AD203B41FA5}">
                      <a16:colId xmlns:a16="http://schemas.microsoft.com/office/drawing/2014/main" val="1764787351"/>
                    </a:ext>
                  </a:extLst>
                </a:gridCol>
                <a:gridCol w="1564919">
                  <a:extLst>
                    <a:ext uri="{9D8B030D-6E8A-4147-A177-3AD203B41FA5}">
                      <a16:colId xmlns:a16="http://schemas.microsoft.com/office/drawing/2014/main" val="136319124"/>
                    </a:ext>
                  </a:extLst>
                </a:gridCol>
                <a:gridCol w="1149614">
                  <a:extLst>
                    <a:ext uri="{9D8B030D-6E8A-4147-A177-3AD203B41FA5}">
                      <a16:colId xmlns:a16="http://schemas.microsoft.com/office/drawing/2014/main" val="3927123100"/>
                    </a:ext>
                  </a:extLst>
                </a:gridCol>
                <a:gridCol w="944178">
                  <a:extLst>
                    <a:ext uri="{9D8B030D-6E8A-4147-A177-3AD203B41FA5}">
                      <a16:colId xmlns:a16="http://schemas.microsoft.com/office/drawing/2014/main" val="625137756"/>
                    </a:ext>
                  </a:extLst>
                </a:gridCol>
              </a:tblGrid>
              <a:tr h="103827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Luma model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Number of luma models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effectLst/>
                          <a:latin typeface="+mn-lt"/>
                        </a:rPr>
                        <a:t>kMAC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/sample (Y)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kMAC/pix (YUV) for AI</a:t>
                      </a:r>
                      <a:endParaRPr lang="en-SE" sz="1200"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E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kMAC/pix (YUV) for RA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effectLst/>
                          <a:latin typeface="+mn-lt"/>
                        </a:rPr>
                        <a:t>kMAC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/pix (YUV) worst case (block basis)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Num. of param. of the inter luma model (10</a:t>
                      </a:r>
                      <a:r>
                        <a:rPr lang="en-US" sz="1200" baseline="30000" dirty="0">
                          <a:effectLst/>
                          <a:latin typeface="+mn-lt"/>
                        </a:rPr>
                        <a:t>6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)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Num. of parameters in total (10</a:t>
                      </a:r>
                      <a:r>
                        <a:rPr lang="en-US" sz="1200" baseline="30000" dirty="0">
                          <a:effectLst/>
                          <a:latin typeface="+mn-lt"/>
                        </a:rPr>
                        <a:t>6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)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Total memory (10</a:t>
                      </a:r>
                      <a:r>
                        <a:rPr lang="en-US" sz="1200" baseline="30000" dirty="0">
                          <a:effectLst/>
                          <a:latin typeface="+mn-lt"/>
                        </a:rPr>
                        <a:t>6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bytes)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RA BDR-Y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2290242"/>
                  </a:ext>
                </a:extLst>
              </a:tr>
              <a:tr h="69218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JVET-Z0112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429 for intra</a:t>
                      </a:r>
                      <a:br>
                        <a:rPr lang="en-US" sz="1200" dirty="0">
                          <a:effectLst/>
                          <a:latin typeface="+mn-lt"/>
                        </a:rPr>
                      </a:br>
                      <a:r>
                        <a:rPr lang="en-US" sz="1200" dirty="0">
                          <a:effectLst/>
                          <a:latin typeface="+mn-lt"/>
                        </a:rPr>
                        <a:t>418 for inter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649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632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649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1.551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200" dirty="0">
                          <a:effectLst/>
                          <a:latin typeface="+mn-lt"/>
                        </a:rPr>
                        <a:t>6.24 (luma inter + luma intra + chroma inter + chroma intra)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24.94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-9.78%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51363804"/>
                  </a:ext>
                </a:extLst>
              </a:tr>
              <a:tr h="69218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Test1: JVET-Z0112</a:t>
                      </a:r>
                      <a:br>
                        <a:rPr lang="en-US" sz="1200" dirty="0">
                          <a:effectLst/>
                          <a:latin typeface="+mn-lt"/>
                        </a:rPr>
                      </a:b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Inter luma model retrained with only RA data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429 for intra</a:t>
                      </a:r>
                      <a:br>
                        <a:rPr lang="en-US" sz="1200" dirty="0">
                          <a:effectLst/>
                          <a:latin typeface="+mn-lt"/>
                        </a:rPr>
                      </a:br>
                      <a:r>
                        <a:rPr lang="en-US" sz="1200" dirty="0">
                          <a:effectLst/>
                          <a:latin typeface="+mn-lt"/>
                        </a:rPr>
                        <a:t>418 for inter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649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632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649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1.551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200">
                          <a:effectLst/>
                          <a:latin typeface="+mn-lt"/>
                        </a:rPr>
                        <a:t>6.24 (luma inter + luma intra + chroma inter + chroma intra)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24.94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-10.09%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74356918"/>
                  </a:ext>
                </a:extLst>
              </a:tr>
              <a:tr h="69218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Test2: JVET-Z0112 </a:t>
                      </a: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Inter luma model retrained with AI and RA data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418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638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632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638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1.551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200">
                          <a:effectLst/>
                          <a:latin typeface="+mn-lt"/>
                        </a:rPr>
                        <a:t>4.67 (luma + chroma inter + chroma intra)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18.69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-9.64%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01079364"/>
                  </a:ext>
                </a:extLst>
              </a:tr>
              <a:tr h="51913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85344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Test3: Model with </a:t>
                      </a:r>
                      <a:r>
                        <a:rPr lang="en-US" sz="1200" dirty="0" err="1">
                          <a:effectLst/>
                          <a:latin typeface="+mn-lt"/>
                        </a:rPr>
                        <a:t>IPB+skip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85344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440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660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654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660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1.576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200" dirty="0">
                          <a:effectLst/>
                          <a:latin typeface="+mn-lt"/>
                        </a:rPr>
                        <a:t>4.70 (luma + chroma inter + chroma intra)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18.79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-9.99%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4898977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8DEB072-9F85-468B-9DC5-13F4C610941D}"/>
              </a:ext>
            </a:extLst>
          </p:cNvPr>
          <p:cNvSpPr txBox="1"/>
          <p:nvPr/>
        </p:nvSpPr>
        <p:spPr>
          <a:xfrm>
            <a:off x="6459166" y="6439711"/>
            <a:ext cx="5511855" cy="390903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900" dirty="0">
                <a:effectLst/>
                <a:latin typeface="+mn-lt"/>
                <a:ea typeface="Times New Roman" panose="02020603050405020304" pitchFamily="18" charset="0"/>
              </a:rPr>
              <a:t>The intra chroma model in JVET-Z0112 has a complexity of 110 </a:t>
            </a:r>
            <a:r>
              <a:rPr lang="en-US" sz="900" dirty="0" err="1">
                <a:effectLst/>
                <a:latin typeface="+mn-lt"/>
                <a:ea typeface="Times New Roman" panose="02020603050405020304" pitchFamily="18" charset="0"/>
              </a:rPr>
              <a:t>kMAC</a:t>
            </a:r>
            <a:r>
              <a:rPr lang="en-US" sz="900" dirty="0">
                <a:effectLst/>
                <a:latin typeface="+mn-lt"/>
                <a:ea typeface="Times New Roman" panose="02020603050405020304" pitchFamily="18" charset="0"/>
              </a:rPr>
              <a:t>/sample and 1.566M parameters. </a:t>
            </a:r>
            <a:br>
              <a:rPr lang="en-US" sz="900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en-US" sz="900" dirty="0">
                <a:effectLst/>
                <a:latin typeface="+mn-lt"/>
                <a:ea typeface="Times New Roman" panose="02020603050405020304" pitchFamily="18" charset="0"/>
              </a:rPr>
              <a:t>The inter chroma model in JVET-Z0112 has a complexity of 107 </a:t>
            </a:r>
            <a:r>
              <a:rPr lang="en-US" sz="900" dirty="0" err="1">
                <a:effectLst/>
                <a:latin typeface="+mn-lt"/>
                <a:ea typeface="Times New Roman" panose="02020603050405020304" pitchFamily="18" charset="0"/>
              </a:rPr>
              <a:t>kMAC</a:t>
            </a:r>
            <a:r>
              <a:rPr lang="en-US" sz="900" dirty="0">
                <a:effectLst/>
                <a:latin typeface="+mn-lt"/>
                <a:ea typeface="Times New Roman" panose="02020603050405020304" pitchFamily="18" charset="0"/>
              </a:rPr>
              <a:t>/sample and 1.555M parameters</a:t>
            </a:r>
            <a:endParaRPr kumimoji="0" lang="en-SE" sz="10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32F0CB1-93B0-449D-9A83-79B8C96C2E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892882"/>
              </p:ext>
            </p:extLst>
          </p:nvPr>
        </p:nvGraphicFramePr>
        <p:xfrm>
          <a:off x="306887" y="5358055"/>
          <a:ext cx="11536470" cy="1067777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480181">
                  <a:extLst>
                    <a:ext uri="{9D8B030D-6E8A-4147-A177-3AD203B41FA5}">
                      <a16:colId xmlns:a16="http://schemas.microsoft.com/office/drawing/2014/main" val="2821677549"/>
                    </a:ext>
                  </a:extLst>
                </a:gridCol>
                <a:gridCol w="945442">
                  <a:extLst>
                    <a:ext uri="{9D8B030D-6E8A-4147-A177-3AD203B41FA5}">
                      <a16:colId xmlns:a16="http://schemas.microsoft.com/office/drawing/2014/main" val="3136090120"/>
                    </a:ext>
                  </a:extLst>
                </a:gridCol>
                <a:gridCol w="1340212">
                  <a:extLst>
                    <a:ext uri="{9D8B030D-6E8A-4147-A177-3AD203B41FA5}">
                      <a16:colId xmlns:a16="http://schemas.microsoft.com/office/drawing/2014/main" val="2497472781"/>
                    </a:ext>
                  </a:extLst>
                </a:gridCol>
                <a:gridCol w="1067354">
                  <a:extLst>
                    <a:ext uri="{9D8B030D-6E8A-4147-A177-3AD203B41FA5}">
                      <a16:colId xmlns:a16="http://schemas.microsoft.com/office/drawing/2014/main" val="1076610068"/>
                    </a:ext>
                  </a:extLst>
                </a:gridCol>
                <a:gridCol w="1040270">
                  <a:extLst>
                    <a:ext uri="{9D8B030D-6E8A-4147-A177-3AD203B41FA5}">
                      <a16:colId xmlns:a16="http://schemas.microsoft.com/office/drawing/2014/main" val="2717630553"/>
                    </a:ext>
                  </a:extLst>
                </a:gridCol>
                <a:gridCol w="915879">
                  <a:extLst>
                    <a:ext uri="{9D8B030D-6E8A-4147-A177-3AD203B41FA5}">
                      <a16:colId xmlns:a16="http://schemas.microsoft.com/office/drawing/2014/main" val="3205729082"/>
                    </a:ext>
                  </a:extLst>
                </a:gridCol>
                <a:gridCol w="1088421">
                  <a:extLst>
                    <a:ext uri="{9D8B030D-6E8A-4147-A177-3AD203B41FA5}">
                      <a16:colId xmlns:a16="http://schemas.microsoft.com/office/drawing/2014/main" val="2259508486"/>
                    </a:ext>
                  </a:extLst>
                </a:gridCol>
                <a:gridCol w="1564919">
                  <a:extLst>
                    <a:ext uri="{9D8B030D-6E8A-4147-A177-3AD203B41FA5}">
                      <a16:colId xmlns:a16="http://schemas.microsoft.com/office/drawing/2014/main" val="1003572444"/>
                    </a:ext>
                  </a:extLst>
                </a:gridCol>
                <a:gridCol w="1149614">
                  <a:extLst>
                    <a:ext uri="{9D8B030D-6E8A-4147-A177-3AD203B41FA5}">
                      <a16:colId xmlns:a16="http://schemas.microsoft.com/office/drawing/2014/main" val="1402761233"/>
                    </a:ext>
                  </a:extLst>
                </a:gridCol>
                <a:gridCol w="944178">
                  <a:extLst>
                    <a:ext uri="{9D8B030D-6E8A-4147-A177-3AD203B41FA5}">
                      <a16:colId xmlns:a16="http://schemas.microsoft.com/office/drawing/2014/main" val="1878090026"/>
                    </a:ext>
                  </a:extLst>
                </a:gridCol>
              </a:tblGrid>
              <a:tr h="51913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JVET-AA0111</a:t>
                      </a:r>
                      <a:b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</a:b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EE1-1.6.2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</a:t>
                      </a:r>
                      <a:endParaRPr lang="en-SE" sz="1200" dirty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BD8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429 for intra</a:t>
                      </a:r>
                      <a:br>
                        <a:rPr lang="en-US" sz="1200" dirty="0">
                          <a:effectLst/>
                          <a:latin typeface="+mn-lt"/>
                        </a:rPr>
                      </a:br>
                      <a:r>
                        <a:rPr lang="en-US" sz="1200" dirty="0">
                          <a:effectLst/>
                          <a:latin typeface="+mn-lt"/>
                        </a:rPr>
                        <a:t>418 for inter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BD8F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539</a:t>
                      </a:r>
                      <a:endParaRPr lang="en-SE" sz="1200" dirty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BD8F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525</a:t>
                      </a:r>
                      <a:endParaRPr lang="en-SE" sz="1200" dirty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BD8F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539</a:t>
                      </a:r>
                      <a:endParaRPr lang="en-SE" sz="1200" dirty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BD8F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1.551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BD8F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200" dirty="0">
                          <a:effectLst/>
                          <a:latin typeface="+mn-lt"/>
                        </a:rPr>
                        <a:t>6.24 (luma inter + luma intra + chroma inter + chroma intra)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BD8F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24.94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BD8F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-10.19%</a:t>
                      </a:r>
                      <a:endParaRPr lang="en-SE" sz="1200" dirty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BD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0628477"/>
                  </a:ext>
                </a:extLst>
              </a:tr>
              <a:tr h="51913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85344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Test 4: </a:t>
                      </a:r>
                      <a:r>
                        <a:rPr lang="en-US" sz="12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IPB+skip</a:t>
                      </a: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on top </a:t>
                      </a:r>
                      <a:r>
                        <a:rPr lang="en-US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of EE1-1.6.2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85344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7ED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440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7EDF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550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7EDF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547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7EDF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550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7EDF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1.576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7EDF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200" dirty="0">
                          <a:effectLst/>
                          <a:latin typeface="+mn-lt"/>
                        </a:rPr>
                        <a:t>4.70 (luma + chroma inter + chroma intra)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7EDF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18.79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7EDF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-10.27%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7ED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1832054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27D9654-CA29-4F66-972F-EB4E8E74F3EE}"/>
              </a:ext>
            </a:extLst>
          </p:cNvPr>
          <p:cNvSpPr txBox="1"/>
          <p:nvPr/>
        </p:nvSpPr>
        <p:spPr>
          <a:xfrm>
            <a:off x="306887" y="5098317"/>
            <a:ext cx="3644238" cy="302359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4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Combined with deblocking and SADL (float32)</a:t>
            </a:r>
            <a:endParaRPr kumimoji="0" lang="en-SE" sz="14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8864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1BFBA-3FD1-4CD7-9337-9D2D596E3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</a:t>
            </a:r>
            <a:endParaRPr lang="en-SE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4EBC162-CEA4-44AA-B02F-9A53CE182B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034927"/>
              </p:ext>
            </p:extLst>
          </p:nvPr>
        </p:nvGraphicFramePr>
        <p:xfrm>
          <a:off x="2509736" y="388701"/>
          <a:ext cx="8414426" cy="6320812"/>
        </p:xfrm>
        <a:graphic>
          <a:graphicData uri="http://schemas.openxmlformats.org/drawingml/2006/table">
            <a:tbl>
              <a:tblPr firstRow="1" firstCol="1" bandRow="1"/>
              <a:tblGrid>
                <a:gridCol w="1351968">
                  <a:extLst>
                    <a:ext uri="{9D8B030D-6E8A-4147-A177-3AD203B41FA5}">
                      <a16:colId xmlns:a16="http://schemas.microsoft.com/office/drawing/2014/main" val="4096695196"/>
                    </a:ext>
                  </a:extLst>
                </a:gridCol>
                <a:gridCol w="2760311">
                  <a:extLst>
                    <a:ext uri="{9D8B030D-6E8A-4147-A177-3AD203B41FA5}">
                      <a16:colId xmlns:a16="http://schemas.microsoft.com/office/drawing/2014/main" val="2053938194"/>
                    </a:ext>
                  </a:extLst>
                </a:gridCol>
                <a:gridCol w="4302147">
                  <a:extLst>
                    <a:ext uri="{9D8B030D-6E8A-4147-A177-3AD203B41FA5}">
                      <a16:colId xmlns:a16="http://schemas.microsoft.com/office/drawing/2014/main" val="3043822452"/>
                    </a:ext>
                  </a:extLst>
                </a:gridCol>
              </a:tblGrid>
              <a:tr h="474558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Table 3. Network Information for NN-based video coding tool testing in training stage for the luma model. The intra chroma and inter chroma models are the same as in JVET-Z0112.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4010" marR="94010" marT="47005" marB="4700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6201608"/>
                  </a:ext>
                </a:extLst>
              </a:tr>
              <a:tr h="279983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Network Information in Training Stage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4010" marR="94010" marT="47005" marB="47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3717694"/>
                  </a:ext>
                </a:extLst>
              </a:tr>
              <a:tr h="162146">
                <a:tc row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Mandatory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4010" marR="94010" marT="47005" marB="47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 Type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GPU: NVIDIA A100-PCIE-40GB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1943428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Framework: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PyTorch v1.9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30460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GPUs per Task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5577140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264020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Epoch: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330 (Test 2 and Test 3)</a:t>
                      </a:r>
                      <a:b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705 (Test 1)</a:t>
                      </a: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016928"/>
                  </a:ext>
                </a:extLst>
              </a:tr>
              <a:tr h="74316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Batch size: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 (L1) and 16 (L2) for the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IPB+skip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model (Test3)</a:t>
                      </a:r>
                      <a:b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 (L1) and 32 (L2) for the retrained JVET-Z0112 model (Test2)</a:t>
                      </a:r>
                      <a:b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 (L1) and 16 (L2) for the retrained JVET-Z0112 model only RA (Test1)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45246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Loss function: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Weighted L1 and L2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389617"/>
                  </a:ext>
                </a:extLst>
              </a:tr>
              <a:tr h="42879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time: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 days (Test3) </a:t>
                      </a:r>
                      <a:b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 days (Test2) </a:t>
                      </a:r>
                      <a:b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 days (Test1)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8749047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data information: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DIV2K, BVI-DVC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470500"/>
                  </a:ext>
                </a:extLst>
              </a:tr>
              <a:tr h="486438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configurations for generating compressed training data (if different to VTM CTC):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VTM-11.0 + new MCTF, qp {17, 22, 27, 32, 37, 42}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81849"/>
                  </a:ext>
                </a:extLst>
              </a:tr>
              <a:tr h="162146">
                <a:tc rowSpan="9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Optional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4010" marR="94010" marT="47005" marB="47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0916187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iterations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02213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Patch size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256x256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46517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Learning rate: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1e-4 and 1e-5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4701819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Optimizer: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ADAM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038242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Preprocessing: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487901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Mini-batch selection process: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1274167"/>
                  </a:ext>
                </a:extLst>
              </a:tr>
              <a:tr h="1135022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Other information: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Since the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IPB+skip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model is larger, it does not fit in the GPU memory using a batch size of 64, so a batch size of 32 is used for L1 training. However, the same number of patches (and samples) are trained in both cases.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160984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8164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2455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11D34-E281-4017-A2A5-D73EB1336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Inference</a:t>
            </a:r>
            <a:endParaRPr lang="en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B4D27FD-655D-4F85-8B36-24D1F970B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386809"/>
              </p:ext>
            </p:extLst>
          </p:nvPr>
        </p:nvGraphicFramePr>
        <p:xfrm>
          <a:off x="2782111" y="1065591"/>
          <a:ext cx="6444334" cy="4726818"/>
        </p:xfrm>
        <a:graphic>
          <a:graphicData uri="http://schemas.openxmlformats.org/drawingml/2006/table">
            <a:tbl>
              <a:tblPr firstRow="1" firstCol="1" bandRow="1"/>
              <a:tblGrid>
                <a:gridCol w="1896276">
                  <a:extLst>
                    <a:ext uri="{9D8B030D-6E8A-4147-A177-3AD203B41FA5}">
                      <a16:colId xmlns:a16="http://schemas.microsoft.com/office/drawing/2014/main" val="3608297606"/>
                    </a:ext>
                  </a:extLst>
                </a:gridCol>
                <a:gridCol w="2357519">
                  <a:extLst>
                    <a:ext uri="{9D8B030D-6E8A-4147-A177-3AD203B41FA5}">
                      <a16:colId xmlns:a16="http://schemas.microsoft.com/office/drawing/2014/main" val="3094642328"/>
                    </a:ext>
                  </a:extLst>
                </a:gridCol>
                <a:gridCol w="2190539">
                  <a:extLst>
                    <a:ext uri="{9D8B030D-6E8A-4147-A177-3AD203B41FA5}">
                      <a16:colId xmlns:a16="http://schemas.microsoft.com/office/drawing/2014/main" val="3307378903"/>
                    </a:ext>
                  </a:extLst>
                </a:gridCol>
              </a:tblGrid>
              <a:tr h="479020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Table 4. Network Information for NN-based video coding tool testing in inference stage for the luma model. The intra chroma and inter chroma models are the same as in JVET-Z0112.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039" marR="94039" marT="47019" marB="470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3303890"/>
                  </a:ext>
                </a:extLst>
              </a:tr>
              <a:tr h="282304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u="sng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Network Information in Inference Stage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039" marR="94039" marT="47019" marB="4701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844666"/>
                  </a:ext>
                </a:extLst>
              </a:tr>
              <a:tr h="282304">
                <a:tc rowSpan="9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Mandatory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039" marR="94039" marT="47019" marB="4701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HW environment: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039" marR="94039" marT="47019" marB="4701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1985505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GPU Type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379079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Framework: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Libtorch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v1.9.1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3805714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GPUs per Task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625376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5495189"/>
                  </a:ext>
                </a:extLst>
              </a:tr>
              <a:tr h="16920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Parameter Number</a:t>
                      </a:r>
                      <a:endParaRPr lang="en-SE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See Slide 4</a:t>
                      </a:r>
                      <a:endParaRPr lang="en-SE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0898965"/>
                  </a:ext>
                </a:extLst>
              </a:tr>
              <a:tr h="16920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 Precision (Bits)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Fp32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05952"/>
                  </a:ext>
                </a:extLst>
              </a:tr>
              <a:tr h="16920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Memory Parameter (MB)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See Slide 4</a:t>
                      </a:r>
                      <a:endParaRPr lang="en-SE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737911"/>
                  </a:ext>
                </a:extLst>
              </a:tr>
              <a:tr h="16920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Multiplay Accumulate (MAC)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See Slide 4</a:t>
                      </a:r>
                      <a:endParaRPr lang="en-SE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729743"/>
                  </a:ext>
                </a:extLst>
              </a:tr>
              <a:tr h="163929">
                <a:tc rowSpan="1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Optional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039" marR="94039" marT="47019" marB="4701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7498351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Conv. Layers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3956704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FC Layers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56199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Memory (MB)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7555522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Batch size: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757448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Patch size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128x128, 256x256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0854470"/>
                  </a:ext>
                </a:extLst>
              </a:tr>
              <a:tr h="49179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Changes to network configuration or weights required to generate rate points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935162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Peak Memory Usage (Total)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0663517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Peak Memory Usage (per Model)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0093586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Border handling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655135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 information: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8424408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85584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8955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891E7-6398-4720-AB3A-6619A1670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  <a:endParaRPr lang="en-SE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3058246-5857-4CD8-ADCC-F23CFB91D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282" y="4640894"/>
            <a:ext cx="3960639" cy="168777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535C336-2AF3-4B96-917E-10793C839091}"/>
              </a:ext>
            </a:extLst>
          </p:cNvPr>
          <p:cNvSpPr txBox="1"/>
          <p:nvPr/>
        </p:nvSpPr>
        <p:spPr>
          <a:xfrm>
            <a:off x="479425" y="4065091"/>
            <a:ext cx="11244937" cy="329005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r>
              <a:rPr lang="en-US" dirty="0">
                <a:effectLst/>
                <a:latin typeface="+mn-lt"/>
              </a:rPr>
              <a:t>Test 2: JVET-Z0112 </a:t>
            </a:r>
            <a:r>
              <a:rPr lang="en-US" dirty="0">
                <a:effectLst/>
                <a:latin typeface="+mn-lt"/>
                <a:ea typeface="Times New Roman" panose="02020603050405020304" pitchFamily="18" charset="0"/>
              </a:rPr>
              <a:t>Inter luma model retrained with AI and RA data and used for both intra and inter luma slices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88F5C05-E7EC-4ECF-8A66-A959AAF591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5328" y="4540501"/>
            <a:ext cx="4135197" cy="181244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BCABC6E-FE89-40C3-875A-D0BD46284B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10525" y="4509616"/>
            <a:ext cx="4170062" cy="182739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B3A8290-DB57-4AD6-9769-3BAFFA08324E}"/>
              </a:ext>
            </a:extLst>
          </p:cNvPr>
          <p:cNvSpPr txBox="1"/>
          <p:nvPr/>
        </p:nvSpPr>
        <p:spPr>
          <a:xfrm>
            <a:off x="479424" y="1372672"/>
            <a:ext cx="102365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effectLst/>
                <a:latin typeface="+mn-lt"/>
              </a:rPr>
              <a:t>Test 1: JVET-Z0112 </a:t>
            </a:r>
            <a:r>
              <a:rPr lang="en-US" sz="1800" dirty="0">
                <a:effectLst/>
                <a:latin typeface="+mn-lt"/>
                <a:ea typeface="Times New Roman" panose="02020603050405020304" pitchFamily="18" charset="0"/>
              </a:rPr>
              <a:t>Inter luma model retrained with only RA data and used only for inter luma slices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9D8365-E5F3-4FA4-B9D3-2DA90A48DF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4" y="1907033"/>
            <a:ext cx="3916136" cy="19310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57D9FBE-6716-4A7B-9200-57F3CF081B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9357" y="1857814"/>
            <a:ext cx="4005263" cy="19307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18D4D3E-DB27-40CF-93C4-AADC0E55287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77861" y="1861251"/>
            <a:ext cx="4143580" cy="1966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42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A2A9F-3BEB-41FA-B62A-F9BCDF7A1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  <a:endParaRPr lang="en-S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003F35-F3D7-45E4-82E5-C4E37D0B7A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60" y="4338764"/>
            <a:ext cx="4030151" cy="19531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38227F8-3846-4AEA-9B43-BE8618CB1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111" y="4236799"/>
            <a:ext cx="4165887" cy="20364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39B61AB-251D-46FE-BA22-6549B194E5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960" y="1898641"/>
            <a:ext cx="3832367" cy="16797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90BD281-4387-4F93-B63C-0E87B731D3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5327" y="1757748"/>
            <a:ext cx="4052805" cy="18299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F65CAA-84FC-47FF-A37E-3B4E0D0548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8132" y="1708917"/>
            <a:ext cx="4263868" cy="188219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6437693-2CC7-4810-966E-61C0B7C71518}"/>
              </a:ext>
            </a:extLst>
          </p:cNvPr>
          <p:cNvSpPr txBox="1"/>
          <p:nvPr/>
        </p:nvSpPr>
        <p:spPr>
          <a:xfrm>
            <a:off x="479425" y="1221288"/>
            <a:ext cx="10299222" cy="327416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Test 3: </a:t>
            </a:r>
            <a:r>
              <a:rPr kumimoji="0" lang="en-US" b="0" i="0" u="none" strike="noStrike" kern="1000" cap="none" spc="-3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IPB+skip</a:t>
            </a:r>
            <a:r>
              <a:rPr kumimoji="0" lang="en-US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model</a:t>
            </a:r>
            <a:r>
              <a:rPr lang="en-US" dirty="0">
                <a:effectLst/>
                <a:latin typeface="+mn-lt"/>
                <a:ea typeface="Times New Roman" panose="02020603050405020304" pitchFamily="18" charset="0"/>
              </a:rPr>
              <a:t> trained with AI and RA data and used for both intra and inter luma slices</a:t>
            </a:r>
            <a:endParaRPr kumimoji="0" lang="en-SE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D1F373-42EC-4E74-8054-9427F13DDB9D}"/>
              </a:ext>
            </a:extLst>
          </p:cNvPr>
          <p:cNvSpPr txBox="1"/>
          <p:nvPr/>
        </p:nvSpPr>
        <p:spPr>
          <a:xfrm>
            <a:off x="480826" y="3782704"/>
            <a:ext cx="9972144" cy="370264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algn="l" rtl="0" fontAlgn="base">
              <a:spcBef>
                <a:spcPts val="800"/>
              </a:spcBef>
              <a:spcAft>
                <a:spcPct val="0"/>
              </a:spcAft>
            </a:pPr>
            <a:r>
              <a:rPr lang="en-US" dirty="0">
                <a:effectLst/>
                <a:latin typeface="+mn-lt"/>
                <a:ea typeface="Times New Roman" panose="02020603050405020304" pitchFamily="18" charset="0"/>
              </a:rPr>
              <a:t>Test 4: </a:t>
            </a:r>
            <a:r>
              <a:rPr lang="en-US" dirty="0" err="1">
                <a:effectLst/>
                <a:latin typeface="+mn-lt"/>
                <a:ea typeface="Times New Roman" panose="02020603050405020304" pitchFamily="18" charset="0"/>
              </a:rPr>
              <a:t>IPB+skip</a:t>
            </a:r>
            <a:r>
              <a:rPr lang="en-US" dirty="0">
                <a:effectLst/>
                <a:latin typeface="+mn-lt"/>
                <a:ea typeface="Times New Roman" panose="02020603050405020304" pitchFamily="18" charset="0"/>
              </a:rPr>
              <a:t> on top of JVET-Z-EE1-1.6.2 (float32, with combination of deblocking and SADL)</a:t>
            </a:r>
            <a:endParaRPr lang="en-SE" dirty="0">
              <a:effectLst/>
              <a:latin typeface="+mn-lt"/>
              <a:ea typeface="Times New Roman" panose="02020603050405020304" pitchFamily="18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EB82E08-1573-42FA-AE22-74A50DBA57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38999" y="4384190"/>
            <a:ext cx="3953002" cy="1889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075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890B8-A1F4-41D1-9319-F1138144D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398169-4279-4867-8853-7F13506DDCE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600" dirty="0"/>
              <a:t>This contribution proposes to use one luma model with additional IPB and skip inputs for NN-filtering of intra luma and inter luma slices. </a:t>
            </a:r>
          </a:p>
          <a:p>
            <a:r>
              <a:rPr lang="en-US" sz="1600" dirty="0"/>
              <a:t>With additional IPB and skip inputs, the model gives 0.35% (= 9.99% − 9.64%) higher luma gain for RA than the model without IPB or skip inputs in the tests carried out in the contribution. </a:t>
            </a:r>
          </a:p>
          <a:p>
            <a:r>
              <a:rPr lang="en-US" sz="1600" dirty="0"/>
              <a:t>It is also shown that the proposed </a:t>
            </a:r>
            <a:r>
              <a:rPr lang="en-US" sz="1600" dirty="0" err="1"/>
              <a:t>IPB+skip</a:t>
            </a:r>
            <a:r>
              <a:rPr lang="en-US" sz="1600" dirty="0"/>
              <a:t> model has a minor loss of 0.1% comparing to using separate intra luma and inter luma models. </a:t>
            </a:r>
          </a:p>
          <a:p>
            <a:r>
              <a:rPr lang="en-US" sz="1600" dirty="0"/>
              <a:t>The </a:t>
            </a:r>
            <a:r>
              <a:rPr lang="en-US" sz="1600" dirty="0" err="1"/>
              <a:t>IPB+skip</a:t>
            </a:r>
            <a:r>
              <a:rPr lang="en-US" sz="1600" dirty="0"/>
              <a:t> model tested on top of JVET-AA0111 EE1-1.6.2 (a combination of deblocking and SADL) gives a luma gain of 10.27% for RA</a:t>
            </a:r>
          </a:p>
          <a:p>
            <a:r>
              <a:rPr lang="en-US" sz="1600" dirty="0"/>
              <a:t>The contribution proposes to further study the </a:t>
            </a:r>
            <a:r>
              <a:rPr lang="en-US" sz="1600" dirty="0" err="1"/>
              <a:t>IPB+skip</a:t>
            </a:r>
            <a:r>
              <a:rPr lang="en-US" sz="1600" dirty="0"/>
              <a:t> model for NN loop filters in an exploration experiment and study if we can get the same gain using just IPB or just skip as an input</a:t>
            </a:r>
          </a:p>
          <a:p>
            <a:endParaRPr lang="en-US" sz="1600" dirty="0"/>
          </a:p>
          <a:p>
            <a:pPr marL="0" indent="0">
              <a:buNone/>
            </a:pPr>
            <a:r>
              <a:rPr lang="en-US" sz="1600" dirty="0"/>
              <a:t>Thanks to Tencent for cross-checking!</a:t>
            </a:r>
          </a:p>
          <a:p>
            <a:endParaRPr lang="en-SE" sz="1600" dirty="0"/>
          </a:p>
        </p:txBody>
      </p:sp>
    </p:spTree>
    <p:extLst>
      <p:ext uri="{BB962C8B-B14F-4D97-AF65-F5344CB8AC3E}">
        <p14:creationId xmlns:p14="http://schemas.microsoft.com/office/powerpoint/2010/main" val="1512927977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3.xml><?xml version="1.0" encoding="utf-8"?>
<TemplafySlideFormConfiguration><![CDATA[{"formFields":[],"formDataEntries":[]}]]></TemplafySlideFormConfiguration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4.xml><?xml version="1.0" encoding="utf-8"?>
<TemplafySlideFormConfiguration><![CDATA[{"formFields":[],"formDataEntries":[]}]]></TemplafySlideFormConfiguration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OIc6xOQTpNrTwhT3RbLS1g=="},{"name":"ConfidentialityClass","value":"cT/FOwTWaPknrhRlNMh4SQ=="},{"name":"LanguageCode","value":"5wlu7ZdPxHQj1W0w+yTNSg=="},{"name":"Date","value":"zMseTDPxPgOHw+Ou3HSkPQ=="},{"name":"TemplateType","value":"5wlu7ZdPxHQj1W0w+yTNSg=="},{"name":"DocTitle","value":"5wlu7ZdPxHQj1W0w+yTNSg=="},{"name":"TotalPageNo","value":"5wlu7ZdPxHQj1W0w+yTNSg=="},{"name":"Prepared","value":"6Sk0OrBIaPoK+QDuosYnNQ=="}]}]]></TemplafyFormConfiguration>
</file>

<file path=customXml/item7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10.xml><?xml version="1.0" encoding="utf-8"?>
<ds:datastoreItem xmlns:ds="http://schemas.openxmlformats.org/officeDocument/2006/customXml" ds:itemID="{822D38AD-8010-4CD3-BD6B-117CB8DF70A4}">
  <ds:schemaRefs/>
</ds:datastoreItem>
</file>

<file path=customXml/itemProps11.xml><?xml version="1.0" encoding="utf-8"?>
<ds:datastoreItem xmlns:ds="http://schemas.openxmlformats.org/officeDocument/2006/customXml" ds:itemID="{683FEB75-8CFA-449C-A6B1-B1E4A86A58A1}">
  <ds:schemaRefs/>
</ds:datastoreItem>
</file>

<file path=customXml/itemProps12.xml><?xml version="1.0" encoding="utf-8"?>
<ds:datastoreItem xmlns:ds="http://schemas.openxmlformats.org/officeDocument/2006/customXml" ds:itemID="{1CE36EA9-2186-4EB1-871A-8AE59C2A13BB}">
  <ds:schemaRefs/>
</ds:datastoreItem>
</file>

<file path=customXml/itemProps13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7958A4E-FAB1-42E4-B6B5-29B01F63F87B}">
  <ds:schemaRefs/>
</ds:datastoreItem>
</file>

<file path=customXml/itemProps4.xml><?xml version="1.0" encoding="utf-8"?>
<ds:datastoreItem xmlns:ds="http://schemas.openxmlformats.org/officeDocument/2006/customXml" ds:itemID="{B9AEDDE3-EA02-4A8F-B8F8-0606A0AA45FC}">
  <ds:schemaRefs/>
</ds:datastoreItem>
</file>

<file path=customXml/itemProps5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6.xml><?xml version="1.0" encoding="utf-8"?>
<ds:datastoreItem xmlns:ds="http://schemas.openxmlformats.org/officeDocument/2006/customXml" ds:itemID="{D92C3DF5-A179-4E2D-BD20-07044B39171F}">
  <ds:schemaRefs/>
</ds:datastoreItem>
</file>

<file path=customXml/itemProps7.xml><?xml version="1.0" encoding="utf-8"?>
<ds:datastoreItem xmlns:ds="http://schemas.openxmlformats.org/officeDocument/2006/customXml" ds:itemID="{C09F197C-6A49-47D0-B877-F88807989676}">
  <ds:schemaRefs/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5332</TotalTime>
  <Words>1207</Words>
  <Application>Microsoft Office PowerPoint</Application>
  <PresentationFormat>Widescreen</PresentationFormat>
  <Paragraphs>194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Ericsson Hilda</vt:lpstr>
      <vt:lpstr>Ericsson Technical Icons</vt:lpstr>
      <vt:lpstr>Times New Roman</vt:lpstr>
      <vt:lpstr>Ericsson Hilda Light</vt:lpstr>
      <vt:lpstr>Ericsson Hilda ExtraLight</vt:lpstr>
      <vt:lpstr>Ericsson Hilda ExtraBold</vt:lpstr>
      <vt:lpstr>PresentationTemplate2021</vt:lpstr>
      <vt:lpstr>JVET-AA0090 EE1-related: One luma model with IPB and skip for filtering intra and inter luma slices</vt:lpstr>
      <vt:lpstr>Overview</vt:lpstr>
      <vt:lpstr>NN structure with IPB and skip</vt:lpstr>
      <vt:lpstr>Summary of complexity and performance</vt:lpstr>
      <vt:lpstr>Training</vt:lpstr>
      <vt:lpstr>Inference</vt:lpstr>
      <vt:lpstr>Results</vt:lpstr>
      <vt:lpstr>Results</vt:lpstr>
      <vt:lpstr>Conclusions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JVET-AA0090</dc:title>
  <dc:creator>ELIUDUX Du Liu</dc:creator>
  <cp:keywords/>
  <dc:description> 
Rev </dc:description>
  <cp:lastModifiedBy>Du Liu</cp:lastModifiedBy>
  <cp:revision>150</cp:revision>
  <dcterms:created xsi:type="dcterms:W3CDTF">2019-04-23T15:12:54Z</dcterms:created>
  <dcterms:modified xsi:type="dcterms:W3CDTF">2022-07-19T14:33:11Z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637104409670771103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ELIUDUX Du Liu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2022-07-12</vt:lpwstr>
  </property>
  <property fmtid="{D5CDD505-2E9C-101B-9397-08002B2CF9AE}" pid="21" name="Reference">
    <vt:lpwstr/>
  </property>
  <property fmtid="{D5CDD505-2E9C-101B-9397-08002B2CF9AE}" pid="22" name="Title">
    <vt:lpwstr>JVET-AA0090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