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7"/>
  </p:notesMasterIdLst>
  <p:handoutMasterIdLst>
    <p:handoutMasterId r:id="rId8"/>
  </p:handoutMasterIdLst>
  <p:sldIdLst>
    <p:sldId id="328" r:id="rId2"/>
    <p:sldId id="448" r:id="rId3"/>
    <p:sldId id="735" r:id="rId4"/>
    <p:sldId id="736" r:id="rId5"/>
    <p:sldId id="737" r:id="rId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912947D-5DCB-4B23-A0C2-50348436056F}">
          <p14:sldIdLst>
            <p14:sldId id="328"/>
            <p14:sldId id="448"/>
            <p14:sldId id="735"/>
            <p14:sldId id="736"/>
            <p14:sldId id="7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ong Lim" initials="WL" lastIdx="2" clrIdx="0">
    <p:extLst>
      <p:ext uri="{19B8F6BF-5375-455C-9EA6-DF929625EA0E}">
        <p15:presenceInfo xmlns:p15="http://schemas.microsoft.com/office/powerpoint/2012/main" userId="f4f0974f677403d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83E63"/>
    <a:srgbClr val="A50021"/>
    <a:srgbClr val="9A9538"/>
    <a:srgbClr val="660033"/>
    <a:srgbClr val="FFFFFF"/>
    <a:srgbClr val="2262A2"/>
    <a:srgbClr val="0F2055"/>
    <a:srgbClr val="060D22"/>
    <a:srgbClr val="0F2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2" autoAdjust="0"/>
    <p:restoredTop sz="96552" autoAdjust="0"/>
  </p:normalViewPr>
  <p:slideViewPr>
    <p:cSldViewPr snapToGrid="0" showGuides="1">
      <p:cViewPr>
        <p:scale>
          <a:sx n="148" d="100"/>
          <a:sy n="148" d="100"/>
        </p:scale>
        <p:origin x="816" y="168"/>
      </p:cViewPr>
      <p:guideLst>
        <p:guide orient="horz" pos="2183"/>
        <p:guide pos="3840"/>
        <p:guide orient="horz" pos="754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>
        <p:scale>
          <a:sx n="125" d="100"/>
          <a:sy n="125" d="100"/>
        </p:scale>
        <p:origin x="3012" y="-10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77779-EB9F-4707-9D48-656FF5E8ED57}" type="datetimeFigureOut">
              <a:rPr lang="ko-KR" altLang="en-US" smtClean="0"/>
              <a:t>2022-07-13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54980-C2A3-433D-8F32-E8822B83458A}" type="datetimeFigureOut">
              <a:rPr lang="ko-KR" altLang="en-US" smtClean="0"/>
              <a:t>2022-07-13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CAEAC-757E-40A0-9284-C341B3665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62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49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637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7814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612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ore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99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2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8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24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20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9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0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8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16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4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2DE0755-77E6-4D51-86A7-F9FC6A2EE2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47" t="17927" r="1703" b="75697"/>
          <a:stretch/>
        </p:blipFill>
        <p:spPr>
          <a:xfrm>
            <a:off x="0" y="1"/>
            <a:ext cx="12192000" cy="89887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06E0564-6EBA-48A4-BF2C-9D395F0707A7}"/>
              </a:ext>
            </a:extLst>
          </p:cNvPr>
          <p:cNvSpPr/>
          <p:nvPr userDrawn="1"/>
        </p:nvSpPr>
        <p:spPr>
          <a:xfrm>
            <a:off x="0" y="-1119"/>
            <a:ext cx="12192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    </a:t>
            </a:r>
            <a:endParaRPr lang="ko-KR" altLang="en-US" sz="1800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7BD5E34E-30C6-471E-900F-4DAE9FDD90B5}"/>
              </a:ext>
            </a:extLst>
          </p:cNvPr>
          <p:cNvSpPr/>
          <p:nvPr userDrawn="1"/>
        </p:nvSpPr>
        <p:spPr>
          <a:xfrm>
            <a:off x="8328456" y="59225"/>
            <a:ext cx="3863545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279393D0-F65B-4D0A-AD51-16CDBE4FA1EF}"/>
              </a:ext>
            </a:extLst>
          </p:cNvPr>
          <p:cNvSpPr/>
          <p:nvPr userDrawn="1"/>
        </p:nvSpPr>
        <p:spPr>
          <a:xfrm>
            <a:off x="9712413" y="59225"/>
            <a:ext cx="2479588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88984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12192000" cy="90334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10711330" cy="893102"/>
            <a:chOff x="-60651300" y="173125"/>
            <a:chExt cx="6582198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AFDE5CC-3DCC-48E2-B404-AF2E4B2BB1AB}"/>
                </a:ext>
              </a:extLst>
            </p:cNvPr>
            <p:cNvSpPr/>
            <p:nvPr/>
          </p:nvSpPr>
          <p:spPr>
            <a:xfrm>
              <a:off x="-60651300" y="259494"/>
              <a:ext cx="6276292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244" y="296350"/>
            <a:ext cx="763322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43337" y="30613"/>
            <a:ext cx="583372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8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7" r:id="rId2"/>
    <p:sldLayoutId id="2147483688" r:id="rId3"/>
    <p:sldLayoutId id="2147483673" r:id="rId4"/>
    <p:sldLayoutId id="214748367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5079412" y="12371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100" b="17125"/>
          <a:stretch/>
        </p:blipFill>
        <p:spPr>
          <a:xfrm flipH="1">
            <a:off x="-4" y="650204"/>
            <a:ext cx="6697366" cy="6207796"/>
          </a:xfrm>
          <a:prstGeom prst="rect">
            <a:avLst/>
          </a:prstGeom>
        </p:spPr>
      </p:pic>
      <p:sp>
        <p:nvSpPr>
          <p:cNvPr id="20" name="Rectangle 98">
            <a:extLst>
              <a:ext uri="{FF2B5EF4-FFF2-40B4-BE49-F238E27FC236}">
                <a16:creationId xmlns:a16="http://schemas.microsoft.com/office/drawing/2014/main" id="{00D2FA7C-951C-481C-BB9E-36895ACAF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887" y="4569792"/>
            <a:ext cx="3246464" cy="553998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 defTabSz="881063">
              <a:defRPr/>
            </a:pPr>
            <a:r>
              <a:rPr lang="en-US" altLang="ko-KR" sz="3600" b="1" spc="-150" dirty="0">
                <a:solidFill>
                  <a:schemeClr val="bg1"/>
                </a:solidFill>
                <a:latin typeface="+mj-ea"/>
                <a:ea typeface="+mj-ea"/>
              </a:rPr>
              <a:t>Woong Lim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9"/>
            <a:ext cx="12192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92D55956-6F4D-43AD-AD0E-EAF701C7C89D}"/>
              </a:ext>
            </a:extLst>
          </p:cNvPr>
          <p:cNvSpPr/>
          <p:nvPr/>
        </p:nvSpPr>
        <p:spPr>
          <a:xfrm>
            <a:off x="-5" y="1802198"/>
            <a:ext cx="12192005" cy="1853634"/>
          </a:xfrm>
          <a:custGeom>
            <a:avLst/>
            <a:gdLst>
              <a:gd name="connsiteX0" fmla="*/ 0 w 12192005"/>
              <a:gd name="connsiteY0" fmla="*/ 0 h 1853634"/>
              <a:gd name="connsiteX1" fmla="*/ 1524007 w 12192005"/>
              <a:gd name="connsiteY1" fmla="*/ 0 h 1853634"/>
              <a:gd name="connsiteX2" fmla="*/ 1817130 w 12192005"/>
              <a:gd name="connsiteY2" fmla="*/ 0 h 1853634"/>
              <a:gd name="connsiteX3" fmla="*/ 3025353 w 12192005"/>
              <a:gd name="connsiteY3" fmla="*/ 0 h 1853634"/>
              <a:gd name="connsiteX4" fmla="*/ 3047998 w 12192005"/>
              <a:gd name="connsiteY4" fmla="*/ 0 h 1853634"/>
              <a:gd name="connsiteX5" fmla="*/ 5017413 w 12192005"/>
              <a:gd name="connsiteY5" fmla="*/ 0 h 1853634"/>
              <a:gd name="connsiteX6" fmla="*/ 5310538 w 12192005"/>
              <a:gd name="connsiteY6" fmla="*/ 238235 h 1853634"/>
              <a:gd name="connsiteX7" fmla="*/ 10668004 w 12192005"/>
              <a:gd name="connsiteY7" fmla="*/ 238235 h 1853634"/>
              <a:gd name="connsiteX8" fmla="*/ 10668004 w 12192005"/>
              <a:gd name="connsiteY8" fmla="*/ 239493 h 1853634"/>
              <a:gd name="connsiteX9" fmla="*/ 12192005 w 12192005"/>
              <a:gd name="connsiteY9" fmla="*/ 239493 h 1853634"/>
              <a:gd name="connsiteX10" fmla="*/ 12192005 w 12192005"/>
              <a:gd name="connsiteY10" fmla="*/ 1853634 h 1853634"/>
              <a:gd name="connsiteX11" fmla="*/ 10273019 w 12192005"/>
              <a:gd name="connsiteY11" fmla="*/ 1853634 h 1853634"/>
              <a:gd name="connsiteX12" fmla="*/ 9144007 w 12192005"/>
              <a:gd name="connsiteY12" fmla="*/ 1853634 h 1853634"/>
              <a:gd name="connsiteX13" fmla="*/ 6948193 w 12192005"/>
              <a:gd name="connsiteY13" fmla="*/ 1853634 h 1853634"/>
              <a:gd name="connsiteX14" fmla="*/ 6553206 w 12192005"/>
              <a:gd name="connsiteY14" fmla="*/ 1532611 h 1853634"/>
              <a:gd name="connsiteX15" fmla="*/ 1524004 w 12192005"/>
              <a:gd name="connsiteY15" fmla="*/ 1532611 h 1853634"/>
              <a:gd name="connsiteX16" fmla="*/ 1524004 w 12192005"/>
              <a:gd name="connsiteY16" fmla="*/ 1531551 h 1853634"/>
              <a:gd name="connsiteX17" fmla="*/ 0 w 12192005"/>
              <a:gd name="connsiteY17" fmla="*/ 1531551 h 185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5" h="1853634">
                <a:moveTo>
                  <a:pt x="0" y="0"/>
                </a:moveTo>
                <a:lnTo>
                  <a:pt x="1524007" y="0"/>
                </a:lnTo>
                <a:lnTo>
                  <a:pt x="1817130" y="0"/>
                </a:lnTo>
                <a:lnTo>
                  <a:pt x="3025353" y="0"/>
                </a:lnTo>
                <a:lnTo>
                  <a:pt x="3047998" y="0"/>
                </a:lnTo>
                <a:lnTo>
                  <a:pt x="5017413" y="0"/>
                </a:lnTo>
                <a:lnTo>
                  <a:pt x="5310538" y="238235"/>
                </a:lnTo>
                <a:lnTo>
                  <a:pt x="10668004" y="238235"/>
                </a:lnTo>
                <a:lnTo>
                  <a:pt x="10668004" y="239493"/>
                </a:lnTo>
                <a:lnTo>
                  <a:pt x="12192005" y="239493"/>
                </a:lnTo>
                <a:lnTo>
                  <a:pt x="12192005" y="1853634"/>
                </a:lnTo>
                <a:lnTo>
                  <a:pt x="10273019" y="1853634"/>
                </a:lnTo>
                <a:lnTo>
                  <a:pt x="9144007" y="1853634"/>
                </a:lnTo>
                <a:lnTo>
                  <a:pt x="6948193" y="1853634"/>
                </a:lnTo>
                <a:lnTo>
                  <a:pt x="6553206" y="1532611"/>
                </a:lnTo>
                <a:lnTo>
                  <a:pt x="1524004" y="1532611"/>
                </a:lnTo>
                <a:lnTo>
                  <a:pt x="1524004" y="1531551"/>
                </a:lnTo>
                <a:lnTo>
                  <a:pt x="0" y="1531551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98">
            <a:extLst>
              <a:ext uri="{FF2B5EF4-FFF2-40B4-BE49-F238E27FC236}">
                <a16:creationId xmlns:a16="http://schemas.microsoft.com/office/drawing/2014/main" id="{2528035B-9331-4B1E-AC61-A79C1229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1532" y="1819761"/>
            <a:ext cx="2077108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r" defTabSz="881063">
              <a:defRPr/>
            </a:pPr>
            <a:r>
              <a:rPr lang="en-US" altLang="ko-KR" sz="2800" b="1" spc="-150" dirty="0">
                <a:solidFill>
                  <a:srgbClr val="FFC000"/>
                </a:solidFill>
                <a:latin typeface="+mj-ea"/>
                <a:ea typeface="+mj-ea"/>
              </a:rPr>
              <a:t>JVET-AA0053</a:t>
            </a:r>
            <a:endParaRPr lang="en-US" altLang="ko-KR" sz="28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65" y="6206758"/>
            <a:ext cx="1542308" cy="560129"/>
          </a:xfrm>
          <a:prstGeom prst="rect">
            <a:avLst/>
          </a:prstGeom>
        </p:spPr>
      </p:pic>
      <p:sp>
        <p:nvSpPr>
          <p:cNvPr id="11" name="Rectangle 98">
            <a:extLst>
              <a:ext uri="{FF2B5EF4-FFF2-40B4-BE49-F238E27FC236}">
                <a16:creationId xmlns:a16="http://schemas.microsoft.com/office/drawing/2014/main" id="{2528035B-9331-4B1E-AC61-A79C1229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725" y="2565843"/>
            <a:ext cx="10356543" cy="492443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 defTabSz="881063">
              <a:defRPr/>
            </a:pPr>
            <a:r>
              <a:rPr lang="en-CA" altLang="ko-Kore-KR" sz="3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AHG12: Using block vector derived from </a:t>
            </a:r>
            <a:r>
              <a:rPr lang="en-CA" altLang="ko-Kore-KR" sz="32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IntraTMP</a:t>
            </a:r>
            <a:r>
              <a:rPr lang="en-CA" altLang="ko-Kore-KR" sz="3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 for IBC</a:t>
            </a:r>
            <a:r>
              <a:rPr lang="ko-Kore-KR" altLang="ko-Kore-KR" sz="3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 </a:t>
            </a:r>
            <a:endParaRPr lang="en-US" altLang="ko-KR" sz="32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9635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en-US" dirty="0"/>
              <a:t>Summary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250B63-9BC6-404D-B36E-5C7E0FD048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CA" altLang="ko-Kore-KR" dirty="0"/>
              <a:t>Motivation</a:t>
            </a:r>
          </a:p>
          <a:p>
            <a:pPr lvl="1"/>
            <a:r>
              <a:rPr lang="en-CA" altLang="ko-Kore-KR" dirty="0"/>
              <a:t>In ECM-5.0, </a:t>
            </a:r>
            <a:r>
              <a:rPr lang="en-CA" altLang="ko-Kore-KR" dirty="0" err="1"/>
              <a:t>IntraTMP</a:t>
            </a:r>
            <a:r>
              <a:rPr lang="en-CA" altLang="ko-Kore-KR" dirty="0"/>
              <a:t> block vector (BV) can be simply stored, but it is not exploited in the IBC mode despite </a:t>
            </a:r>
            <a:r>
              <a:rPr lang="en-CA" altLang="ko-Kore-KR" dirty="0" err="1"/>
              <a:t>IntraTMP</a:t>
            </a:r>
            <a:r>
              <a:rPr lang="en-CA" altLang="ko-Kore-KR" dirty="0"/>
              <a:t> BV can be added to IBC BV candidate list to improve coding efficiency.</a:t>
            </a:r>
            <a:endParaRPr lang="en-US" altLang="ko-Kore-KR" dirty="0"/>
          </a:p>
          <a:p>
            <a:pPr lvl="1"/>
            <a:endParaRPr lang="en-CA" altLang="ko-Kore-KR" dirty="0"/>
          </a:p>
          <a:p>
            <a:r>
              <a:rPr lang="en-CA" altLang="ko-Kore-KR" dirty="0"/>
              <a:t>Proposed Method</a:t>
            </a:r>
          </a:p>
          <a:p>
            <a:pPr lvl="1"/>
            <a:r>
              <a:rPr lang="en-CA" altLang="ko-Kore-KR" dirty="0"/>
              <a:t>To use BVs from </a:t>
            </a:r>
            <a:r>
              <a:rPr lang="en-CA" altLang="ko-Kore-KR" dirty="0" err="1"/>
              <a:t>IntraTMP</a:t>
            </a:r>
            <a:r>
              <a:rPr lang="en-CA" altLang="ko-Kore-KR" dirty="0"/>
              <a:t> as spatial candidates for IBC mode.</a:t>
            </a:r>
          </a:p>
          <a:p>
            <a:pPr lvl="1"/>
            <a:endParaRPr lang="en-CA" altLang="ko-Kore-KR" dirty="0"/>
          </a:p>
          <a:p>
            <a:r>
              <a:rPr lang="en-CA" altLang="ko-Kore-KR" dirty="0"/>
              <a:t>Experimental Results</a:t>
            </a:r>
          </a:p>
          <a:p>
            <a:pPr lvl="1"/>
            <a:r>
              <a:rPr lang="en-CA" altLang="ko-Kore-KR" dirty="0"/>
              <a:t>AI: -0.13% for class F, -0.17% for TGM</a:t>
            </a:r>
          </a:p>
          <a:p>
            <a:pPr lvl="1"/>
            <a:r>
              <a:rPr lang="en-CA" altLang="ko-Kore-KR" dirty="0"/>
              <a:t>RA: -0.06% for class F, -0.04% for TGM</a:t>
            </a:r>
          </a:p>
          <a:p>
            <a:endParaRPr lang="en-CA" altLang="ko-Kore-KR" dirty="0"/>
          </a:p>
        </p:txBody>
      </p:sp>
    </p:spTree>
    <p:extLst>
      <p:ext uri="{BB962C8B-B14F-4D97-AF65-F5344CB8AC3E}">
        <p14:creationId xmlns:p14="http://schemas.microsoft.com/office/powerpoint/2010/main" val="266758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92AB978-A500-CBEC-9F8C-8CC0970B1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ore-KR" dirty="0"/>
              <a:t>Proposed method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hangingPunct="0"/>
            <a:r>
              <a:rPr lang="en-CA" altLang="ko-Kore-KR" dirty="0" err="1"/>
              <a:t>IntraTMP</a:t>
            </a:r>
            <a:r>
              <a:rPr lang="en-CA" altLang="ko-Kore-KR" dirty="0"/>
              <a:t> BVs are stored in IBC BV buffer and added to IBC BV candidate list.</a:t>
            </a:r>
          </a:p>
          <a:p>
            <a:pPr lvl="1" hangingPunct="0"/>
            <a:r>
              <a:rPr lang="en-US" altLang="ko-Kore-KR" dirty="0"/>
              <a:t>In </a:t>
            </a:r>
            <a:r>
              <a:rPr lang="en-US" altLang="ko-Kore-KR" dirty="0" err="1"/>
              <a:t>IntraTMP</a:t>
            </a:r>
            <a:r>
              <a:rPr lang="en-US" altLang="ko-Kore-KR" dirty="0"/>
              <a:t> mode</a:t>
            </a:r>
            <a:r>
              <a:rPr lang="en-CA" altLang="ko-Kore-KR" dirty="0"/>
              <a:t>, BVs are simply stored.</a:t>
            </a:r>
          </a:p>
          <a:p>
            <a:pPr lvl="1" hangingPunct="0"/>
            <a:r>
              <a:rPr lang="en-CA" altLang="ko-Kore-KR" dirty="0"/>
              <a:t>In IBC mode, </a:t>
            </a:r>
            <a:r>
              <a:rPr lang="en-CA" altLang="ko-Kore-KR" dirty="0" err="1"/>
              <a:t>IntraTMP</a:t>
            </a:r>
            <a:r>
              <a:rPr lang="en-CA" altLang="ko-Kore-KR" dirty="0"/>
              <a:t> BVs are added to IBC BV candidate list as spatial candidates.</a:t>
            </a:r>
            <a:endParaRPr lang="ko-Kore-KR" altLang="ko-Kore-KR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1109EA-5182-8F70-DB0A-681D47E5EE86}"/>
              </a:ext>
            </a:extLst>
          </p:cNvPr>
          <p:cNvSpPr/>
          <p:nvPr/>
        </p:nvSpPr>
        <p:spPr>
          <a:xfrm>
            <a:off x="2899900" y="4437225"/>
            <a:ext cx="552077" cy="5118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A35519F-F853-3B1F-CCAD-31AD481C70A7}"/>
              </a:ext>
            </a:extLst>
          </p:cNvPr>
          <p:cNvSpPr/>
          <p:nvPr/>
        </p:nvSpPr>
        <p:spPr>
          <a:xfrm>
            <a:off x="2899900" y="4084384"/>
            <a:ext cx="1019467" cy="3686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71FCDF5-0E3A-86EB-6B88-C1CE4C9BACB1}"/>
              </a:ext>
            </a:extLst>
          </p:cNvPr>
          <p:cNvSpPr/>
          <p:nvPr/>
        </p:nvSpPr>
        <p:spPr>
          <a:xfrm>
            <a:off x="423233" y="2618303"/>
            <a:ext cx="5252148" cy="14651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C0EFD16-D858-54B5-9BEE-4D61197565A8}"/>
              </a:ext>
            </a:extLst>
          </p:cNvPr>
          <p:cNvSpPr/>
          <p:nvPr/>
        </p:nvSpPr>
        <p:spPr>
          <a:xfrm>
            <a:off x="423232" y="4081792"/>
            <a:ext cx="2571916" cy="15281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000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136433B-84F3-CC04-BCF3-6DB84D522B8C}"/>
              </a:ext>
            </a:extLst>
          </p:cNvPr>
          <p:cNvGrpSpPr/>
          <p:nvPr/>
        </p:nvGrpSpPr>
        <p:grpSpPr>
          <a:xfrm>
            <a:off x="1489306" y="3581585"/>
            <a:ext cx="671961" cy="682355"/>
            <a:chOff x="3275856" y="4569617"/>
            <a:chExt cx="671961" cy="682355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199A6BD4-8234-0785-FE55-4EA67F5155F4}"/>
                </a:ext>
              </a:extLst>
            </p:cNvPr>
            <p:cNvSpPr/>
            <p:nvPr/>
          </p:nvSpPr>
          <p:spPr>
            <a:xfrm rot="16200000">
              <a:off x="3130076" y="4891060"/>
              <a:ext cx="509061" cy="21276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b="1" i="1" dirty="0"/>
            </a:p>
          </p:txBody>
        </p:sp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9980DE5A-882B-CF60-8413-2A313BCB3BDC}"/>
                </a:ext>
              </a:extLst>
            </p:cNvPr>
            <p:cNvSpPr/>
            <p:nvPr/>
          </p:nvSpPr>
          <p:spPr>
            <a:xfrm>
              <a:off x="3275856" y="4569617"/>
              <a:ext cx="671961" cy="21824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b="1" i="1" dirty="0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CA834D8C-815B-A3D5-65E3-76F7A7B3C54E}"/>
                </a:ext>
              </a:extLst>
            </p:cNvPr>
            <p:cNvSpPr/>
            <p:nvPr/>
          </p:nvSpPr>
          <p:spPr>
            <a:xfrm>
              <a:off x="3275856" y="4570526"/>
              <a:ext cx="671961" cy="677471"/>
            </a:xfrm>
            <a:prstGeom prst="rect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35D8AF68-8CB1-8B1C-BC71-72F9162E86BA}"/>
              </a:ext>
            </a:extLst>
          </p:cNvPr>
          <p:cNvGrpSpPr/>
          <p:nvPr/>
        </p:nvGrpSpPr>
        <p:grpSpPr>
          <a:xfrm>
            <a:off x="3247407" y="4263932"/>
            <a:ext cx="671961" cy="682355"/>
            <a:chOff x="3275856" y="4569617"/>
            <a:chExt cx="671961" cy="682355"/>
          </a:xfrm>
        </p:grpSpPr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45E79E90-D2F1-EB58-20D1-32D4AF0D8786}"/>
                </a:ext>
              </a:extLst>
            </p:cNvPr>
            <p:cNvSpPr/>
            <p:nvPr/>
          </p:nvSpPr>
          <p:spPr>
            <a:xfrm rot="16200000">
              <a:off x="3130076" y="4891060"/>
              <a:ext cx="509061" cy="212763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b="1" i="1" dirty="0"/>
            </a:p>
          </p:txBody>
        </p:sp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C2292393-0438-04B0-57DB-2017AF4167D8}"/>
                </a:ext>
              </a:extLst>
            </p:cNvPr>
            <p:cNvSpPr/>
            <p:nvPr/>
          </p:nvSpPr>
          <p:spPr>
            <a:xfrm>
              <a:off x="3275856" y="4569617"/>
              <a:ext cx="671961" cy="21824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b="1" i="1" dirty="0"/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6FCA050C-4867-9095-AE3A-B7C2CA5D17C1}"/>
                </a:ext>
              </a:extLst>
            </p:cNvPr>
            <p:cNvSpPr/>
            <p:nvPr/>
          </p:nvSpPr>
          <p:spPr>
            <a:xfrm>
              <a:off x="3275856" y="4570526"/>
              <a:ext cx="671961" cy="677471"/>
            </a:xfrm>
            <a:prstGeom prst="rect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sz="1000" dirty="0"/>
            </a:p>
          </p:txBody>
        </p:sp>
      </p:grp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12393D8C-3E22-ED60-AEE0-F67F4DC259F0}"/>
              </a:ext>
            </a:extLst>
          </p:cNvPr>
          <p:cNvSpPr/>
          <p:nvPr/>
        </p:nvSpPr>
        <p:spPr>
          <a:xfrm>
            <a:off x="3121766" y="4855483"/>
            <a:ext cx="72008" cy="8682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ko-Kore-KR" altLang="en-US" sz="1000" dirty="0"/>
          </a:p>
        </p:txBody>
      </p: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id="{4F8B4225-7450-E8F9-8CEF-30654E63F974}"/>
              </a:ext>
            </a:extLst>
          </p:cNvPr>
          <p:cNvCxnSpPr>
            <a:cxnSpLocks/>
          </p:cNvCxnSpPr>
          <p:nvPr/>
        </p:nvCxnSpPr>
        <p:spPr>
          <a:xfrm flipH="1" flipV="1">
            <a:off x="1704438" y="3803571"/>
            <a:ext cx="1772208" cy="68503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A743CE5-1763-A11A-DEAD-440A13846202}"/>
              </a:ext>
            </a:extLst>
          </p:cNvPr>
          <p:cNvSpPr txBox="1"/>
          <p:nvPr/>
        </p:nvSpPr>
        <p:spPr>
          <a:xfrm>
            <a:off x="3421346" y="4489533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/>
              <a:t>Cur</a:t>
            </a:r>
          </a:p>
          <a:p>
            <a:pPr algn="ctr"/>
            <a:r>
              <a:rPr kumimoji="1" lang="en-US" altLang="ko-Kore-KR" sz="1200" dirty="0"/>
              <a:t>block</a:t>
            </a:r>
            <a:endParaRPr kumimoji="1" lang="ko-Kore-KR" altLang="en-US" sz="12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53FD564-DBED-5CA3-7182-BF50A3A21F56}"/>
              </a:ext>
            </a:extLst>
          </p:cNvPr>
          <p:cNvSpPr txBox="1"/>
          <p:nvPr/>
        </p:nvSpPr>
        <p:spPr>
          <a:xfrm>
            <a:off x="3193015" y="4234653"/>
            <a:ext cx="761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/>
              <a:t>Template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23C8D94-B1FB-7E0D-033F-E955C0FBE134}"/>
              </a:ext>
            </a:extLst>
          </p:cNvPr>
          <p:cNvSpPr txBox="1"/>
          <p:nvPr/>
        </p:nvSpPr>
        <p:spPr>
          <a:xfrm>
            <a:off x="2279471" y="3863389"/>
            <a:ext cx="9637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 err="1"/>
              <a:t>intraTMP</a:t>
            </a:r>
            <a:r>
              <a:rPr kumimoji="1" lang="en-US" altLang="ko-Kore-KR" sz="1200" dirty="0"/>
              <a:t> BV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BE3BD70-FF33-B3FE-39ED-05F17F77FEC8}"/>
              </a:ext>
            </a:extLst>
          </p:cNvPr>
          <p:cNvSpPr txBox="1"/>
          <p:nvPr/>
        </p:nvSpPr>
        <p:spPr>
          <a:xfrm>
            <a:off x="1651499" y="3811993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/>
              <a:t>Ref</a:t>
            </a:r>
          </a:p>
          <a:p>
            <a:pPr algn="ctr"/>
            <a:r>
              <a:rPr kumimoji="1" lang="en-US" altLang="ko-Kore-KR" sz="1200" dirty="0"/>
              <a:t>block</a:t>
            </a:r>
            <a:endParaRPr kumimoji="1" lang="ko-Kore-KR" altLang="en-US" sz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14F166-FE87-D99E-C611-C5B66C7DC74D}"/>
              </a:ext>
            </a:extLst>
          </p:cNvPr>
          <p:cNvSpPr txBox="1"/>
          <p:nvPr/>
        </p:nvSpPr>
        <p:spPr>
          <a:xfrm>
            <a:off x="1468907" y="2921628"/>
            <a:ext cx="1069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/>
              <a:t>Best matching</a:t>
            </a:r>
          </a:p>
          <a:p>
            <a:pPr algn="ctr"/>
            <a:r>
              <a:rPr kumimoji="1" lang="en-US" altLang="ko-Kore-KR" sz="1200" dirty="0"/>
              <a:t>Template</a:t>
            </a:r>
          </a:p>
        </p:txBody>
      </p:sp>
      <p:cxnSp>
        <p:nvCxnSpPr>
          <p:cNvPr id="52" name="직선 화살표 연결선 51">
            <a:extLst>
              <a:ext uri="{FF2B5EF4-FFF2-40B4-BE49-F238E27FC236}">
                <a16:creationId xmlns:a16="http://schemas.microsoft.com/office/drawing/2014/main" id="{D4F15FF1-DC2B-07CE-0159-04874D010E52}"/>
              </a:ext>
            </a:extLst>
          </p:cNvPr>
          <p:cNvCxnSpPr>
            <a:stCxn id="14" idx="0"/>
            <a:endCxn id="50" idx="2"/>
          </p:cNvCxnSpPr>
          <p:nvPr/>
        </p:nvCxnSpPr>
        <p:spPr>
          <a:xfrm flipV="1">
            <a:off x="1825287" y="3383293"/>
            <a:ext cx="178286" cy="19920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54045E0-CE1E-CFC0-0F44-2B303FD7BD79}"/>
              </a:ext>
            </a:extLst>
          </p:cNvPr>
          <p:cNvSpPr txBox="1"/>
          <p:nvPr/>
        </p:nvSpPr>
        <p:spPr>
          <a:xfrm>
            <a:off x="3676579" y="3106269"/>
            <a:ext cx="13951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1200" dirty="0"/>
              <a:t>Reconstructed area</a:t>
            </a:r>
            <a:endParaRPr kumimoji="1" lang="ko-Kore-KR" altLang="en-US" sz="1200" dirty="0"/>
          </a:p>
        </p:txBody>
      </p:sp>
      <p:graphicFrame>
        <p:nvGraphicFramePr>
          <p:cNvPr id="56" name="표 56">
            <a:extLst>
              <a:ext uri="{FF2B5EF4-FFF2-40B4-BE49-F238E27FC236}">
                <a16:creationId xmlns:a16="http://schemas.microsoft.com/office/drawing/2014/main" id="{6A611F61-176E-EA60-ADF8-3F36EAE13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763754"/>
              </p:ext>
            </p:extLst>
          </p:nvPr>
        </p:nvGraphicFramePr>
        <p:xfrm>
          <a:off x="423232" y="2618303"/>
          <a:ext cx="6199542" cy="33388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99542">
                  <a:extLst>
                    <a:ext uri="{9D8B030D-6E8A-4147-A177-3AD203B41FA5}">
                      <a16:colId xmlns:a16="http://schemas.microsoft.com/office/drawing/2014/main" val="2831520401"/>
                    </a:ext>
                  </a:extLst>
                </a:gridCol>
              </a:tblGrid>
              <a:tr h="3338898">
                <a:tc>
                  <a:txBody>
                    <a:bodyPr/>
                    <a:lstStyle/>
                    <a:p>
                      <a:endParaRPr lang="ko-Kore-KR" altLang="en-US" dirty="0"/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58390"/>
                  </a:ext>
                </a:extLst>
              </a:tr>
            </a:tbl>
          </a:graphicData>
        </a:graphic>
      </p:graphicFrame>
      <p:graphicFrame>
        <p:nvGraphicFramePr>
          <p:cNvPr id="27" name="표 33">
            <a:extLst>
              <a:ext uri="{FF2B5EF4-FFF2-40B4-BE49-F238E27FC236}">
                <a16:creationId xmlns:a16="http://schemas.microsoft.com/office/drawing/2014/main" id="{360DD3DF-CE8D-F32B-2164-52B470CCCC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896620"/>
              </p:ext>
            </p:extLst>
          </p:nvPr>
        </p:nvGraphicFramePr>
        <p:xfrm>
          <a:off x="7301570" y="3556821"/>
          <a:ext cx="405853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634">
                  <a:extLst>
                    <a:ext uri="{9D8B030D-6E8A-4147-A177-3AD203B41FA5}">
                      <a16:colId xmlns:a16="http://schemas.microsoft.com/office/drawing/2014/main" val="2220410248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1982752727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4238753860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2384526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BV</a:t>
                      </a:r>
                      <a:r>
                        <a:rPr lang="en-US" altLang="ko-Kore-KR" baseline="-25000" dirty="0"/>
                        <a:t>IBC</a:t>
                      </a:r>
                      <a:endParaRPr lang="ko-Kore-KR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BV</a:t>
                      </a:r>
                      <a:r>
                        <a:rPr lang="en-US" altLang="ko-Kore-KR" baseline="-25000" dirty="0"/>
                        <a:t>IBC</a:t>
                      </a:r>
                      <a:endParaRPr lang="ko-Kore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BV</a:t>
                      </a:r>
                      <a:r>
                        <a:rPr lang="en-US" altLang="ko-Kore-KR" baseline="-25000" dirty="0"/>
                        <a:t>IBC</a:t>
                      </a:r>
                      <a:endParaRPr lang="ko-Kore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…</a:t>
                      </a:r>
                      <a:endParaRPr lang="ko-Kore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487143"/>
                  </a:ext>
                </a:extLst>
              </a:tr>
            </a:tbl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C2E81A03-19A5-4211-76CA-E0CFC6939B00}"/>
              </a:ext>
            </a:extLst>
          </p:cNvPr>
          <p:cNvSpPr txBox="1"/>
          <p:nvPr/>
        </p:nvSpPr>
        <p:spPr>
          <a:xfrm>
            <a:off x="8195916" y="3187489"/>
            <a:ext cx="2130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/>
              <a:t>IBC BV candidate list</a:t>
            </a:r>
            <a:endParaRPr kumimoji="1" lang="ko-Kore-KR" altLang="en-US" b="1" dirty="0"/>
          </a:p>
        </p:txBody>
      </p:sp>
      <p:graphicFrame>
        <p:nvGraphicFramePr>
          <p:cNvPr id="29" name="표 33">
            <a:extLst>
              <a:ext uri="{FF2B5EF4-FFF2-40B4-BE49-F238E27FC236}">
                <a16:creationId xmlns:a16="http://schemas.microsoft.com/office/drawing/2014/main" id="{86A0ABB6-EAD7-DF5A-4C71-5DC22C07F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567806"/>
              </p:ext>
            </p:extLst>
          </p:nvPr>
        </p:nvGraphicFramePr>
        <p:xfrm>
          <a:off x="7301570" y="4864545"/>
          <a:ext cx="4058536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634">
                  <a:extLst>
                    <a:ext uri="{9D8B030D-6E8A-4147-A177-3AD203B41FA5}">
                      <a16:colId xmlns:a16="http://schemas.microsoft.com/office/drawing/2014/main" val="2220410248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1982752727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4238753860"/>
                    </a:ext>
                  </a:extLst>
                </a:gridCol>
                <a:gridCol w="1014634">
                  <a:extLst>
                    <a:ext uri="{9D8B030D-6E8A-4147-A177-3AD203B41FA5}">
                      <a16:colId xmlns:a16="http://schemas.microsoft.com/office/drawing/2014/main" val="2384526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BV</a:t>
                      </a:r>
                      <a:r>
                        <a:rPr lang="en-US" altLang="ko-Kore-KR" baseline="-25000" dirty="0"/>
                        <a:t>IBC</a:t>
                      </a:r>
                      <a:endParaRPr lang="ko-Kore-KR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 err="1"/>
                        <a:t>BV</a:t>
                      </a:r>
                      <a:r>
                        <a:rPr lang="en-US" altLang="ko-Kore-KR" baseline="-25000" dirty="0" err="1"/>
                        <a:t>intraTMP</a:t>
                      </a:r>
                      <a:endParaRPr lang="ko-Kore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BV</a:t>
                      </a:r>
                      <a:r>
                        <a:rPr lang="en-US" altLang="ko-Kore-KR" baseline="-25000" dirty="0"/>
                        <a:t>IBC</a:t>
                      </a:r>
                      <a:endParaRPr lang="ko-Kore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…</a:t>
                      </a:r>
                      <a:endParaRPr lang="ko-Kore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487143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ACC058C3-7839-D02F-4803-3B3983E6AAB1}"/>
              </a:ext>
            </a:extLst>
          </p:cNvPr>
          <p:cNvSpPr txBox="1"/>
          <p:nvPr/>
        </p:nvSpPr>
        <p:spPr>
          <a:xfrm>
            <a:off x="8192037" y="4452373"/>
            <a:ext cx="213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/>
              <a:t>IBC BV candidate list</a:t>
            </a:r>
            <a:endParaRPr kumimoji="1" lang="ko-Kore-KR" altLang="en-US" b="1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F274A622-11D3-C52C-4EDA-5AB9C94B1CB1}"/>
              </a:ext>
            </a:extLst>
          </p:cNvPr>
          <p:cNvSpPr/>
          <p:nvPr/>
        </p:nvSpPr>
        <p:spPr>
          <a:xfrm>
            <a:off x="1467961" y="5871979"/>
            <a:ext cx="27609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ore-KR" sz="1400" dirty="0">
                <a:ea typeface="Malgun Gothic" panose="020B0503020000020004" pitchFamily="34" charset="-127"/>
              </a:rPr>
              <a:t>Figure 1. Derivation of </a:t>
            </a:r>
            <a:r>
              <a:rPr lang="en-CA" altLang="ko-Kore-KR" sz="1400" dirty="0" err="1">
                <a:ea typeface="Malgun Gothic" panose="020B0503020000020004" pitchFamily="34" charset="-127"/>
              </a:rPr>
              <a:t>IntraTMP</a:t>
            </a:r>
            <a:r>
              <a:rPr lang="en-CA" altLang="ko-Kore-KR" sz="1400" dirty="0">
                <a:ea typeface="Malgun Gothic" panose="020B0503020000020004" pitchFamily="34" charset="-127"/>
              </a:rPr>
              <a:t> </a:t>
            </a:r>
            <a:r>
              <a:rPr lang="en-US" altLang="ko-Kore-KR" sz="1400" dirty="0">
                <a:ea typeface="Malgun Gothic" panose="020B0503020000020004" pitchFamily="34" charset="-127"/>
              </a:rPr>
              <a:t>BV</a:t>
            </a:r>
            <a:endParaRPr lang="ko-Kore-KR" altLang="en-US" sz="1400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70B21CD1-9823-BD3C-F4F0-AB2CF4EC6694}"/>
              </a:ext>
            </a:extLst>
          </p:cNvPr>
          <p:cNvSpPr/>
          <p:nvPr/>
        </p:nvSpPr>
        <p:spPr>
          <a:xfrm>
            <a:off x="6465417" y="5595620"/>
            <a:ext cx="5433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ko-Kore-KR" sz="1400" dirty="0">
                <a:ea typeface="Malgun Gothic" panose="020B0503020000020004" pitchFamily="34" charset="-127"/>
              </a:rPr>
              <a:t>Figure 2. Examples of IBC BV candidate list existing (a) only IBC BVs and (b) both IBC and </a:t>
            </a:r>
            <a:r>
              <a:rPr lang="en-CA" altLang="ko-Kore-KR" sz="1400" dirty="0" err="1">
                <a:ea typeface="Malgun Gothic" panose="020B0503020000020004" pitchFamily="34" charset="-127"/>
              </a:rPr>
              <a:t>IntraTMP</a:t>
            </a:r>
            <a:r>
              <a:rPr lang="en-CA" altLang="ko-Kore-KR" sz="1400" dirty="0">
                <a:ea typeface="Malgun Gothic" panose="020B0503020000020004" pitchFamily="34" charset="-127"/>
              </a:rPr>
              <a:t> BVs</a:t>
            </a:r>
            <a:r>
              <a:rPr lang="ko-Kore-KR" altLang="ko-Kore-KR" sz="1400" dirty="0"/>
              <a:t> </a:t>
            </a:r>
            <a:endParaRPr lang="ko-Kore-KR" altLang="en-US" sz="1400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BAD7AB6-8BC9-F2BB-7DD3-B039AC3955F8}"/>
              </a:ext>
            </a:extLst>
          </p:cNvPr>
          <p:cNvSpPr/>
          <p:nvPr/>
        </p:nvSpPr>
        <p:spPr>
          <a:xfrm>
            <a:off x="9150263" y="3936624"/>
            <a:ext cx="49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ore-KR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(a)</a:t>
            </a:r>
            <a:r>
              <a:rPr lang="ko-Kore-KR" altLang="ko-Kore-KR" dirty="0"/>
              <a:t> </a:t>
            </a:r>
            <a:endParaRPr lang="ko-Kore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AE0B77E-0283-54A2-5E40-DDFCDB30EB4F}"/>
              </a:ext>
            </a:extLst>
          </p:cNvPr>
          <p:cNvSpPr/>
          <p:nvPr/>
        </p:nvSpPr>
        <p:spPr>
          <a:xfrm>
            <a:off x="9235959" y="5238084"/>
            <a:ext cx="506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ore-KR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(b)</a:t>
            </a:r>
            <a:r>
              <a:rPr lang="ko-Kore-KR" altLang="ko-Kore-KR" dirty="0"/>
              <a:t> </a:t>
            </a:r>
            <a:endParaRPr lang="ko-Kore-KR" altLang="en-US" dirty="0"/>
          </a:p>
        </p:txBody>
      </p:sp>
    </p:spTree>
    <p:extLst>
      <p:ext uri="{BB962C8B-B14F-4D97-AF65-F5344CB8AC3E}">
        <p14:creationId xmlns:p14="http://schemas.microsoft.com/office/powerpoint/2010/main" val="3211679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92AB978-A500-CBEC-9F8C-8CC0970B1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ore-KR" dirty="0"/>
              <a:t>Experimental results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ko-Kore-KR" dirty="0"/>
              <a:t>Anchor: ECM-5.0 under CTC</a:t>
            </a:r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  <a:p>
            <a:pPr hangingPunct="0"/>
            <a:endParaRPr lang="en-US" altLang="ko-Kore-KR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2CEC07E-B822-35F9-1BA1-6261E7A697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683318"/>
              </p:ext>
            </p:extLst>
          </p:nvPr>
        </p:nvGraphicFramePr>
        <p:xfrm>
          <a:off x="623440" y="1803296"/>
          <a:ext cx="5322062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7732">
                  <a:extLst>
                    <a:ext uri="{9D8B030D-6E8A-4147-A177-3AD203B41FA5}">
                      <a16:colId xmlns:a16="http://schemas.microsoft.com/office/drawing/2014/main" val="2300379543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2113806570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1093085154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1077622281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1801946480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4243365350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All Intra Main 10</a:t>
                      </a: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115943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 ECM-5.0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05104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V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46860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F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-0.13%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-0.13%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-0.13%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5743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TGM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-0.17%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-0.13%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-0.14%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97%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80839475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219C4BE-CC8A-3CB2-0A65-59DB3E5479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768631"/>
              </p:ext>
            </p:extLst>
          </p:nvPr>
        </p:nvGraphicFramePr>
        <p:xfrm>
          <a:off x="623440" y="3749793"/>
          <a:ext cx="5322062" cy="1371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57732">
                  <a:extLst>
                    <a:ext uri="{9D8B030D-6E8A-4147-A177-3AD203B41FA5}">
                      <a16:colId xmlns:a16="http://schemas.microsoft.com/office/drawing/2014/main" val="1670378421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2706617419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2640024150"/>
                    </a:ext>
                  </a:extLst>
                </a:gridCol>
                <a:gridCol w="849630">
                  <a:extLst>
                    <a:ext uri="{9D8B030D-6E8A-4147-A177-3AD203B41FA5}">
                      <a16:colId xmlns:a16="http://schemas.microsoft.com/office/drawing/2014/main" val="1160127522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2871542919"/>
                    </a:ext>
                  </a:extLst>
                </a:gridCol>
                <a:gridCol w="807720">
                  <a:extLst>
                    <a:ext uri="{9D8B030D-6E8A-4147-A177-3AD203B41FA5}">
                      <a16:colId xmlns:a16="http://schemas.microsoft.com/office/drawing/2014/main" val="3194755869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Random Access Main 10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981930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 ECM-5.0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ore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38828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ko-Kore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ko-Kore-KR" sz="18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8461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F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-0.06%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-0.08%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0.09%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87745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TGM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-0.04%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-0.01%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-0.02%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100%</a:t>
                      </a:r>
                      <a:endParaRPr lang="ko-Kore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83046895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A02A627-5738-4BD1-8ED8-CDFAE51BA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73265"/>
              </p:ext>
            </p:extLst>
          </p:nvPr>
        </p:nvGraphicFramePr>
        <p:xfrm>
          <a:off x="6317544" y="1783721"/>
          <a:ext cx="5540021" cy="3155680"/>
        </p:xfrm>
        <a:graphic>
          <a:graphicData uri="http://schemas.openxmlformats.org/drawingml/2006/table">
            <a:tbl>
              <a:tblPr/>
              <a:tblGrid>
                <a:gridCol w="1085119">
                  <a:extLst>
                    <a:ext uri="{9D8B030D-6E8A-4147-A177-3AD203B41FA5}">
                      <a16:colId xmlns:a16="http://schemas.microsoft.com/office/drawing/2014/main" val="3451132400"/>
                    </a:ext>
                  </a:extLst>
                </a:gridCol>
                <a:gridCol w="1728247">
                  <a:extLst>
                    <a:ext uri="{9D8B030D-6E8A-4147-A177-3AD203B41FA5}">
                      <a16:colId xmlns:a16="http://schemas.microsoft.com/office/drawing/2014/main" val="3729795482"/>
                    </a:ext>
                  </a:extLst>
                </a:gridCol>
                <a:gridCol w="908885">
                  <a:extLst>
                    <a:ext uri="{9D8B030D-6E8A-4147-A177-3AD203B41FA5}">
                      <a16:colId xmlns:a16="http://schemas.microsoft.com/office/drawing/2014/main" val="1110224475"/>
                    </a:ext>
                  </a:extLst>
                </a:gridCol>
                <a:gridCol w="908885">
                  <a:extLst>
                    <a:ext uri="{9D8B030D-6E8A-4147-A177-3AD203B41FA5}">
                      <a16:colId xmlns:a16="http://schemas.microsoft.com/office/drawing/2014/main" val="2955049466"/>
                    </a:ext>
                  </a:extLst>
                </a:gridCol>
                <a:gridCol w="908885">
                  <a:extLst>
                    <a:ext uri="{9D8B030D-6E8A-4147-A177-3AD203B41FA5}">
                      <a16:colId xmlns:a16="http://schemas.microsoft.com/office/drawing/2014/main" val="2253959924"/>
                    </a:ext>
                  </a:extLst>
                </a:gridCol>
              </a:tblGrid>
              <a:tr h="315568"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  <a:p>
                      <a:pPr algn="ctr" fontAlgn="b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ko-KR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BD-rate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226823"/>
                  </a:ext>
                </a:extLst>
              </a:tr>
              <a:tr h="315568">
                <a:tc gridSpan="2" vMerge="1">
                  <a:txBody>
                    <a:bodyPr/>
                    <a:lstStyle/>
                    <a:p>
                      <a:pPr algn="ctr" fontAlgn="b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b"/>
                      <a:r>
                        <a:rPr lang="ko-KR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735449"/>
                  </a:ext>
                </a:extLst>
              </a:tr>
              <a:tr h="31556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BasketballDrillText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5209171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ArenaOfValor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846486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SlideEditing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631508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SlideShow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711184"/>
                  </a:ext>
                </a:extLst>
              </a:tr>
              <a:tr h="31556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FlyingGraphic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858868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Desktop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376287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Console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986995"/>
                  </a:ext>
                </a:extLst>
              </a:tr>
              <a:tr h="315568"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826" marR="7826" marT="782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ChineseEditing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826" marR="7826" marT="78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61263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8CD0A16-63EB-7104-E5F2-57A5BF0527B8}"/>
              </a:ext>
            </a:extLst>
          </p:cNvPr>
          <p:cNvSpPr txBox="1"/>
          <p:nvPr/>
        </p:nvSpPr>
        <p:spPr>
          <a:xfrm>
            <a:off x="6929719" y="4976855"/>
            <a:ext cx="43156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sz="1600" dirty="0"/>
              <a:t>Per-sequence coding performance of All intra test</a:t>
            </a:r>
            <a:endParaRPr kumimoji="1" lang="ko-Kore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62839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92AB978-A500-CBEC-9F8C-8CC0970B1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ore-KR" dirty="0"/>
              <a:t>Conclusions</a:t>
            </a:r>
            <a:endParaRPr kumimoji="1" lang="ko-Kore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CA" altLang="ko-Kore-KR" dirty="0"/>
              <a:t>Proposed to store and use </a:t>
            </a:r>
            <a:r>
              <a:rPr lang="en-CA" altLang="ko-Kore-KR" dirty="0" err="1"/>
              <a:t>IntraTMP</a:t>
            </a:r>
            <a:r>
              <a:rPr lang="en-CA" altLang="ko-Kore-KR" dirty="0"/>
              <a:t> BV for IBC.</a:t>
            </a:r>
          </a:p>
          <a:p>
            <a:endParaRPr lang="en-CA" altLang="ko-Kore-KR" dirty="0"/>
          </a:p>
          <a:p>
            <a:r>
              <a:rPr lang="en-CA" altLang="ko-Kore-KR" dirty="0"/>
              <a:t>Negligible complexity impact and n</a:t>
            </a:r>
            <a:r>
              <a:rPr lang="en-US" altLang="ko-Kore-KR" dirty="0"/>
              <a:t>o additional memory for storing BVs.</a:t>
            </a:r>
          </a:p>
          <a:p>
            <a:endParaRPr lang="en-CA" altLang="ko-Kore-KR" dirty="0"/>
          </a:p>
          <a:p>
            <a:r>
              <a:rPr lang="en-CA" altLang="ko-Kore-KR" dirty="0"/>
              <a:t>Suggested to include this proposal into the next version of ECM.</a:t>
            </a:r>
          </a:p>
          <a:p>
            <a:endParaRPr lang="en-CA" altLang="ko-Kore-KR" dirty="0"/>
          </a:p>
          <a:p>
            <a:r>
              <a:rPr lang="en-US" altLang="ko-Kore-KR" dirty="0"/>
              <a:t>Thanks to Xiaomi for cross-check (JVET-AA0155).</a:t>
            </a:r>
            <a:endParaRPr lang="en-CA" altLang="ko-Kore-KR" dirty="0"/>
          </a:p>
        </p:txBody>
      </p:sp>
    </p:spTree>
    <p:extLst>
      <p:ext uri="{BB962C8B-B14F-4D97-AF65-F5344CB8AC3E}">
        <p14:creationId xmlns:p14="http://schemas.microsoft.com/office/powerpoint/2010/main" val="1599124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123222</TotalTime>
  <Words>442</Words>
  <Application>Microsoft Office PowerPoint</Application>
  <PresentationFormat>와이드스크린</PresentationFormat>
  <Paragraphs>143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PowerPoint 프레젠테이션</vt:lpstr>
      <vt:lpstr>Summary</vt:lpstr>
      <vt:lpstr>Proposed method</vt:lpstr>
      <vt:lpstr>Experimental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Sung-Chang</cp:lastModifiedBy>
  <cp:revision>600</cp:revision>
  <dcterms:created xsi:type="dcterms:W3CDTF">2020-01-05T07:56:35Z</dcterms:created>
  <dcterms:modified xsi:type="dcterms:W3CDTF">2022-07-13T03:47:12Z</dcterms:modified>
</cp:coreProperties>
</file>