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60" r:id="rId18"/>
  </p:sldMasterIdLst>
  <p:notesMasterIdLst>
    <p:notesMasterId r:id="rId52"/>
  </p:notesMasterIdLst>
  <p:handoutMasterIdLst>
    <p:handoutMasterId r:id="rId53"/>
  </p:handoutMasterIdLst>
  <p:sldIdLst>
    <p:sldId id="259" r:id="rId19"/>
    <p:sldId id="728" r:id="rId20"/>
    <p:sldId id="731" r:id="rId21"/>
    <p:sldId id="732" r:id="rId22"/>
    <p:sldId id="734" r:id="rId23"/>
    <p:sldId id="735" r:id="rId24"/>
    <p:sldId id="733" r:id="rId25"/>
    <p:sldId id="738" r:id="rId26"/>
    <p:sldId id="739" r:id="rId27"/>
    <p:sldId id="737" r:id="rId28"/>
    <p:sldId id="736" r:id="rId29"/>
    <p:sldId id="740" r:id="rId30"/>
    <p:sldId id="747" r:id="rId31"/>
    <p:sldId id="742" r:id="rId32"/>
    <p:sldId id="743" r:id="rId33"/>
    <p:sldId id="744" r:id="rId34"/>
    <p:sldId id="745" r:id="rId35"/>
    <p:sldId id="748" r:id="rId36"/>
    <p:sldId id="749" r:id="rId37"/>
    <p:sldId id="751" r:id="rId38"/>
    <p:sldId id="752" r:id="rId39"/>
    <p:sldId id="754" r:id="rId40"/>
    <p:sldId id="757" r:id="rId41"/>
    <p:sldId id="758" r:id="rId42"/>
    <p:sldId id="759" r:id="rId43"/>
    <p:sldId id="760" r:id="rId44"/>
    <p:sldId id="761" r:id="rId45"/>
    <p:sldId id="762" r:id="rId46"/>
    <p:sldId id="763" r:id="rId47"/>
    <p:sldId id="750" r:id="rId48"/>
    <p:sldId id="753" r:id="rId49"/>
    <p:sldId id="727" r:id="rId50"/>
    <p:sldId id="741" r:id="rId51"/>
  </p:sldIdLst>
  <p:sldSz cx="12192000" cy="6858000"/>
  <p:notesSz cx="6858000" cy="9144000"/>
  <p:embeddedFontLst>
    <p:embeddedFont>
      <p:font typeface="Ericsson Hilda" pitchFamily="2" charset="0"/>
      <p:regular r:id="rId54"/>
      <p:bold r:id="rId55"/>
      <p:italic r:id="rId56"/>
      <p:boldItalic r:id="rId57"/>
    </p:embeddedFont>
    <p:embeddedFont>
      <p:font typeface="Ericsson Hilda Light" pitchFamily="2" charset="0"/>
      <p:regular r:id="rId58"/>
      <p:italic r:id="rId59"/>
    </p:embeddedFont>
    <p:embeddedFont>
      <p:font typeface="Ericsson Technical Icons" pitchFamily="2" charset="0"/>
      <p:regular r:id="rId6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cob Ström" initials="JS" lastIdx="1" clrIdx="0">
    <p:extLst>
      <p:ext uri="{19B8F6BF-5375-455C-9EA6-DF929625EA0E}">
        <p15:presenceInfo xmlns:p15="http://schemas.microsoft.com/office/powerpoint/2012/main" userId="S::jacob.strom@ericsson.com::94a859b3-bd05-472a-a1d4-1b71f567761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8080"/>
    <a:srgbClr val="BA60FF"/>
    <a:srgbClr val="7F00FF"/>
    <a:srgbClr val="36FF3B"/>
    <a:srgbClr val="FF00FF"/>
    <a:srgbClr val="5F47FF"/>
    <a:srgbClr val="018300"/>
    <a:srgbClr val="19BF1A"/>
    <a:srgbClr val="CED04A"/>
    <a:srgbClr val="22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EED714-0E62-47D6-A3DD-FBA285F91E3C}" v="66" dt="2022-04-11T11:34:03.061"/>
    <p1510:client id="{3FEFBA06-0643-DD4D-9A4B-201E1131AAE6}" v="1253" dt="2022-04-11T12:24:27.296"/>
    <p1510:client id="{5D092017-77E1-BBB7-1665-DC22AF406E84}" v="13" dt="2022-04-11T11:49:46.764"/>
    <p1510:client id="{87A46640-0523-7D15-B6A1-A2AF9B96867D}" v="12" dt="2022-04-11T08:56:21.4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68"/>
    <p:restoredTop sz="94770"/>
  </p:normalViewPr>
  <p:slideViewPr>
    <p:cSldViewPr snapToGrid="0">
      <p:cViewPr varScale="1">
        <p:scale>
          <a:sx n="126" d="100"/>
          <a:sy n="126" d="100"/>
        </p:scale>
        <p:origin x="200" y="8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8.xml"/><Relationship Id="rId21" Type="http://schemas.openxmlformats.org/officeDocument/2006/relationships/slide" Target="slides/slide3.xml"/><Relationship Id="rId34" Type="http://schemas.openxmlformats.org/officeDocument/2006/relationships/slide" Target="slides/slide16.xml"/><Relationship Id="rId42" Type="http://schemas.openxmlformats.org/officeDocument/2006/relationships/slide" Target="slides/slide24.xml"/><Relationship Id="rId47" Type="http://schemas.openxmlformats.org/officeDocument/2006/relationships/slide" Target="slides/slide29.xml"/><Relationship Id="rId50" Type="http://schemas.openxmlformats.org/officeDocument/2006/relationships/slide" Target="slides/slide32.xml"/><Relationship Id="rId55" Type="http://schemas.openxmlformats.org/officeDocument/2006/relationships/font" Target="fonts/font2.fntdata"/><Relationship Id="rId63" Type="http://schemas.openxmlformats.org/officeDocument/2006/relationships/viewProps" Target="viewProps.xml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slide" Target="slides/slide11.xml"/><Relationship Id="rId11" Type="http://schemas.openxmlformats.org/officeDocument/2006/relationships/customXml" Target="../customXml/item11.xml"/><Relationship Id="rId24" Type="http://schemas.openxmlformats.org/officeDocument/2006/relationships/slide" Target="slides/slide6.xml"/><Relationship Id="rId32" Type="http://schemas.openxmlformats.org/officeDocument/2006/relationships/slide" Target="slides/slide14.xml"/><Relationship Id="rId37" Type="http://schemas.openxmlformats.org/officeDocument/2006/relationships/slide" Target="slides/slide19.xml"/><Relationship Id="rId40" Type="http://schemas.openxmlformats.org/officeDocument/2006/relationships/slide" Target="slides/slide22.xml"/><Relationship Id="rId45" Type="http://schemas.openxmlformats.org/officeDocument/2006/relationships/slide" Target="slides/slide27.xml"/><Relationship Id="rId53" Type="http://schemas.openxmlformats.org/officeDocument/2006/relationships/handoutMaster" Target="handoutMasters/handoutMaster1.xml"/><Relationship Id="rId58" Type="http://schemas.openxmlformats.org/officeDocument/2006/relationships/font" Target="fonts/font5.fntdata"/><Relationship Id="rId66" Type="http://schemas.microsoft.com/office/2015/10/relationships/revisionInfo" Target="revisionInfo.xml"/><Relationship Id="rId5" Type="http://schemas.openxmlformats.org/officeDocument/2006/relationships/customXml" Target="../customXml/item5.xml"/><Relationship Id="rId61" Type="http://schemas.openxmlformats.org/officeDocument/2006/relationships/commentAuthors" Target="commentAuthors.xml"/><Relationship Id="rId19" Type="http://schemas.openxmlformats.org/officeDocument/2006/relationships/slide" Target="slides/slide1.xml"/><Relationship Id="rId14" Type="http://schemas.openxmlformats.org/officeDocument/2006/relationships/customXml" Target="../customXml/item14.xml"/><Relationship Id="rId22" Type="http://schemas.openxmlformats.org/officeDocument/2006/relationships/slide" Target="slides/slide4.xml"/><Relationship Id="rId27" Type="http://schemas.openxmlformats.org/officeDocument/2006/relationships/slide" Target="slides/slide9.xml"/><Relationship Id="rId30" Type="http://schemas.openxmlformats.org/officeDocument/2006/relationships/slide" Target="slides/slide12.xml"/><Relationship Id="rId35" Type="http://schemas.openxmlformats.org/officeDocument/2006/relationships/slide" Target="slides/slide17.xml"/><Relationship Id="rId43" Type="http://schemas.openxmlformats.org/officeDocument/2006/relationships/slide" Target="slides/slide25.xml"/><Relationship Id="rId48" Type="http://schemas.openxmlformats.org/officeDocument/2006/relationships/slide" Target="slides/slide30.xml"/><Relationship Id="rId56" Type="http://schemas.openxmlformats.org/officeDocument/2006/relationships/font" Target="fonts/font3.fntdata"/><Relationship Id="rId64" Type="http://schemas.openxmlformats.org/officeDocument/2006/relationships/theme" Target="theme/theme1.xml"/><Relationship Id="rId8" Type="http://schemas.openxmlformats.org/officeDocument/2006/relationships/customXml" Target="../customXml/item8.xml"/><Relationship Id="rId51" Type="http://schemas.openxmlformats.org/officeDocument/2006/relationships/slide" Target="slides/slide33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slide" Target="slides/slide7.xml"/><Relationship Id="rId33" Type="http://schemas.openxmlformats.org/officeDocument/2006/relationships/slide" Target="slides/slide15.xml"/><Relationship Id="rId38" Type="http://schemas.openxmlformats.org/officeDocument/2006/relationships/slide" Target="slides/slide20.xml"/><Relationship Id="rId46" Type="http://schemas.openxmlformats.org/officeDocument/2006/relationships/slide" Target="slides/slide28.xml"/><Relationship Id="rId59" Type="http://schemas.openxmlformats.org/officeDocument/2006/relationships/font" Target="fonts/font6.fntdata"/><Relationship Id="rId20" Type="http://schemas.openxmlformats.org/officeDocument/2006/relationships/slide" Target="slides/slide2.xml"/><Relationship Id="rId41" Type="http://schemas.openxmlformats.org/officeDocument/2006/relationships/slide" Target="slides/slide23.xml"/><Relationship Id="rId54" Type="http://schemas.openxmlformats.org/officeDocument/2006/relationships/font" Target="fonts/font1.fntdata"/><Relationship Id="rId62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slide" Target="slides/slide5.xml"/><Relationship Id="rId28" Type="http://schemas.openxmlformats.org/officeDocument/2006/relationships/slide" Target="slides/slide10.xml"/><Relationship Id="rId36" Type="http://schemas.openxmlformats.org/officeDocument/2006/relationships/slide" Target="slides/slide18.xml"/><Relationship Id="rId49" Type="http://schemas.openxmlformats.org/officeDocument/2006/relationships/slide" Target="slides/slide31.xml"/><Relationship Id="rId57" Type="http://schemas.openxmlformats.org/officeDocument/2006/relationships/font" Target="fonts/font4.fntdata"/><Relationship Id="rId10" Type="http://schemas.openxmlformats.org/officeDocument/2006/relationships/customXml" Target="../customXml/item10.xml"/><Relationship Id="rId31" Type="http://schemas.openxmlformats.org/officeDocument/2006/relationships/slide" Target="slides/slide13.xml"/><Relationship Id="rId44" Type="http://schemas.openxmlformats.org/officeDocument/2006/relationships/slide" Target="slides/slide26.xml"/><Relationship Id="rId52" Type="http://schemas.openxmlformats.org/officeDocument/2006/relationships/notesMaster" Target="notesMasters/notesMaster1.xml"/><Relationship Id="rId60" Type="http://schemas.openxmlformats.org/officeDocument/2006/relationships/font" Target="fonts/font7.fntdata"/><Relationship Id="rId65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slideMaster" Target="slideMasters/slideMaster1.xml"/><Relationship Id="rId39" Type="http://schemas.openxmlformats.org/officeDocument/2006/relationships/slide" Target="slides/slide2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9DD1CB-DD7E-47C0-8C73-DFDF434617D9}" type="slidenum">
              <a:rPr lang="en-US" smtClean="0"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Chapter/section, </a:t>
            </a:r>
            <a:br>
              <a:rPr lang="en-US"/>
            </a:br>
            <a:r>
              <a:rPr lang="en-US"/>
              <a:t>Ericsson Hilda Light 60pt, 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Slide Number Placeholder 2">
            <a:extLst>
              <a:ext uri="{FF2B5EF4-FFF2-40B4-BE49-F238E27FC236}">
                <a16:creationId xmlns:a16="http://schemas.microsoft.com/office/drawing/2014/main" id="{029E01B2-45FA-F84F-A090-D9900A1E10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48800" y="65341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BF531C-186E-C442-940C-204E157681B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Eric. Hilda Light 40pt, </a:t>
            </a:r>
            <a:r>
              <a:rPr lang="en-US" err="1"/>
              <a:t>Eri</a:t>
            </a:r>
            <a:r>
              <a:rPr lang="en-US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White,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/>
              <a:t>Ericsson </a:t>
            </a:r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</a:rPr>
              <a:t>abcdefghijklmnopqrstuvwxyz</a:t>
            </a:r>
            <a:r>
              <a:rPr lang="en-US" sz="140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</a:rPr>
              <a:t>ẀẁẃẄẅỲỳ</a:t>
            </a:r>
            <a:r>
              <a:rPr lang="en-US" sz="140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</a:rPr>
              <a:t>ẀẁẃẄẅỲỳ</a:t>
            </a:r>
            <a:r>
              <a:rPr lang="en-US" sz="1400" b="1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D287-7107-41C8-A81E-1B3D8B7CE4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34E60E-E2D8-477E-8A36-2B32D24D13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74B43B-2B73-4DD4-B01B-3E340B2BFD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D6EB4-133D-4926-8695-3B8A087844C2}" type="datetimeFigureOut">
              <a:rPr lang="sv-SE" smtClean="0"/>
              <a:t>2022-04-21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D7AD7F-436C-4544-B5AC-9FCEA461F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D96291-F6A5-4706-BA5C-F6F907C36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66DE-E29B-4D74-BD20-C9D85ACE979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594530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2481806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02520771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473190"/>
            <a:ext cx="11233149" cy="6068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bg1"/>
                </a:solidFill>
              </a:rPr>
              <a:t>Characters for Embedded characters: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bg1"/>
                </a:solidFill>
              </a:rPr>
              <a:t>!"#$%&amp;'()*+,./0123456789:;&lt;=&gt;?@</a:t>
            </a:r>
            <a:r>
              <a:rPr lang="en-US" sz="1400" err="1">
                <a:solidFill>
                  <a:schemeClr val="bg1"/>
                </a:solidFill>
              </a:rPr>
              <a:t>ABCDEFGHIJKLMNOPQRSTUVWXYZ</a:t>
            </a:r>
            <a:r>
              <a:rPr lang="en-US" sz="1400">
                <a:solidFill>
                  <a:schemeClr val="bg1"/>
                </a:solidFill>
              </a:rPr>
              <a:t>[\]^_`</a:t>
            </a:r>
            <a:r>
              <a:rPr lang="en-US" sz="1400" err="1">
                <a:solidFill>
                  <a:schemeClr val="bg1"/>
                </a:solidFill>
              </a:rPr>
              <a:t>abcdefghijklmnopqrstuvwxyz</a:t>
            </a:r>
            <a:r>
              <a:rPr lang="en-US" sz="1400">
                <a:solidFill>
                  <a:schemeClr val="bg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bg1"/>
                </a:solidFill>
              </a:rPr>
              <a:t>ẀẁẃẄẅỲỳ</a:t>
            </a:r>
            <a:r>
              <a:rPr lang="en-US" sz="1400">
                <a:solidFill>
                  <a:schemeClr val="bg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bg1"/>
                </a:solidFill>
              </a:rPr>
              <a:t>ﬁﬂΆΈΉΊΌΎΏΐΑΒΓΕΖΗΘΙΚΛΜΝΞΟΠΡΣΤΥΦΧΨΪΫΆΈΉΊΰ</a:t>
            </a:r>
            <a:r>
              <a:rPr lang="en-US" sz="1400">
                <a:solidFill>
                  <a:schemeClr val="bg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bg1"/>
                </a:solidFill>
              </a:rPr>
              <a:t>!"#$%&amp;'()*+,./0123456789:;&lt;=&gt;?@</a:t>
            </a:r>
            <a:r>
              <a:rPr lang="en-US" sz="1400" b="1" err="1">
                <a:solidFill>
                  <a:schemeClr val="bg1"/>
                </a:solidFill>
              </a:rPr>
              <a:t>ABCDEFGHIJKLMNOPQRSTUVWXYZ</a:t>
            </a:r>
            <a:r>
              <a:rPr lang="en-US" sz="1400" b="1">
                <a:solidFill>
                  <a:schemeClr val="bg1"/>
                </a:solidFill>
              </a:rPr>
              <a:t>[\]^_`</a:t>
            </a:r>
            <a:r>
              <a:rPr lang="en-US" sz="1400" b="1" err="1">
                <a:solidFill>
                  <a:schemeClr val="bg1"/>
                </a:solidFill>
              </a:rPr>
              <a:t>abcdefghijklmnopqrstuvwxyz</a:t>
            </a:r>
            <a:r>
              <a:rPr lang="en-US" sz="1400" b="1">
                <a:solidFill>
                  <a:schemeClr val="bg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bg1"/>
                </a:solidFill>
              </a:rPr>
              <a:t>ẀẁẃẄẅỲỳ</a:t>
            </a:r>
            <a:r>
              <a:rPr lang="en-US" sz="1400" b="1">
                <a:solidFill>
                  <a:schemeClr val="bg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bg1"/>
                </a:solidFill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bg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>
                <a:solidFill>
                  <a:schemeClr val="bg1"/>
                </a:solidFill>
                <a:latin typeface="+mj-lt"/>
              </a:rPr>
              <a:t>!"#$%&amp;'()*+,./0123456789:;&lt;=&gt;?@</a:t>
            </a:r>
            <a:r>
              <a:rPr lang="en-US" sz="1400" err="1">
                <a:solidFill>
                  <a:schemeClr val="bg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bg1"/>
                </a:solidFill>
                <a:latin typeface="+mj-lt"/>
              </a:rPr>
              <a:t>[\]^_`</a:t>
            </a:r>
            <a:r>
              <a:rPr lang="en-US" sz="1400" err="1">
                <a:solidFill>
                  <a:schemeClr val="bg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bg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bg1"/>
                </a:solidFill>
                <a:latin typeface="+mj-lt"/>
              </a:rPr>
              <a:t>ẀẁẃẄẅỲỳ</a:t>
            </a:r>
            <a:r>
              <a:rPr lang="en-US" sz="1400">
                <a:solidFill>
                  <a:schemeClr val="bg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bg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>
                <a:solidFill>
                  <a:schemeClr val="bg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bg1"/>
                </a:solidFill>
                <a:latin typeface="+mj-lt"/>
              </a:rPr>
              <a:t>!"#$%&amp;'()*+,./0123456789:;&lt;=&gt;?@</a:t>
            </a:r>
            <a:r>
              <a:rPr lang="en-US" sz="1400" b="1" err="1">
                <a:solidFill>
                  <a:schemeClr val="bg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bg1"/>
                </a:solidFill>
                <a:latin typeface="+mj-lt"/>
              </a:rPr>
              <a:t>[\]^_`</a:t>
            </a:r>
            <a:r>
              <a:rPr lang="en-US" sz="1400" b="1" err="1">
                <a:solidFill>
                  <a:schemeClr val="bg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bg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bg1"/>
                </a:solidFill>
                <a:latin typeface="+mj-lt"/>
              </a:rPr>
              <a:t>ẀẁẃẄẅỲỳ</a:t>
            </a:r>
            <a:r>
              <a:rPr lang="en-US" sz="1400" b="1">
                <a:solidFill>
                  <a:schemeClr val="bg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bg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bg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9071CE-F2DE-431D-A304-302D376E09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3309" y="2866608"/>
            <a:ext cx="865383" cy="1145569"/>
          </a:xfrm>
          <a:prstGeom prst="rect">
            <a:avLst/>
          </a:prstGeom>
          <a:ln>
            <a:noFill/>
          </a:ln>
        </p:spPr>
      </p:pic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err="1"/>
              <a:t>Ericsson.com</a:t>
            </a:r>
            <a:r>
              <a:rPr lang="en-US"/>
              <a:t>/related-</a:t>
            </a:r>
            <a:r>
              <a:rPr lang="en-US" err="1"/>
              <a:t>url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893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Keynote cover cage,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image" Target="../media/image2.sv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2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837E934-0591-7A4F-B841-88CB207411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615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BF531C-186E-C442-940C-204E157681B4}" type="slidenum">
              <a:rPr lang="sv-SE" smtClean="0"/>
              <a:t>‹#›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1452B6-D3D2-7846-8A5E-130E88C89A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  <p:sldLayoutId id="2147483706" r:id="rId46"/>
    <p:sldLayoutId id="2147483707" r:id="rId47"/>
    <p:sldLayoutId id="2147483708" r:id="rId48"/>
    <p:sldLayoutId id="2147483709" r:id="rId49"/>
  </p:sldLayoutIdLst>
  <p:hf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65DB9-990D-42FA-8A96-AE9E2B1A33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425" y="476250"/>
            <a:ext cx="10406748" cy="3457576"/>
          </a:xfrm>
        </p:spPr>
        <p:txBody>
          <a:bodyPr/>
          <a:lstStyle/>
          <a:p>
            <a:r>
              <a:rPr lang="en-US" dirty="0"/>
              <a:t>EE1-related: Reduced complexity NN loop filter and ablation study</a:t>
            </a:r>
            <a:br>
              <a:rPr lang="en-US" dirty="0"/>
            </a:br>
            <a:br>
              <a:rPr lang="en-US" dirty="0"/>
            </a:br>
            <a:r>
              <a:rPr lang="en-US" sz="3200" dirty="0"/>
              <a:t>JVET-Z0106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1DC945-4710-4796-AC34-0832F26E36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SE" dirty="0"/>
              <a:t>Jacob Ström, Du Liu, Mitra Damghanian, Kenneth Andersson, Yun Li, </a:t>
            </a:r>
            <a:br>
              <a:rPr lang="en-SE" dirty="0"/>
            </a:br>
            <a:r>
              <a:rPr lang="en-SE" dirty="0"/>
              <a:t>Per Wennersten and Ruoyang Yu, </a:t>
            </a:r>
          </a:p>
          <a:p>
            <a:endParaRPr lang="en-SE" dirty="0"/>
          </a:p>
          <a:p>
            <a:r>
              <a:rPr lang="en-SE" dirty="0"/>
              <a:t>Ericsson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A7152E-1193-42D5-AAAE-792423D8573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Jacob </a:t>
            </a:r>
            <a:r>
              <a:rPr lang="en-US" dirty="0" err="1"/>
              <a:t>Ström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86FD49-9B2F-4208-8540-5F97918FA12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6FD6E6-EB04-48C7-AAF4-64C6EAFFEBA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2022-04-20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CA6A88-0E62-474B-9620-24084304436B}"/>
              </a:ext>
            </a:extLst>
          </p:cNvPr>
          <p:cNvSpPr txBox="1"/>
          <p:nvPr/>
        </p:nvSpPr>
        <p:spPr bwMode="auto">
          <a:xfrm>
            <a:off x="1888177" y="4417621"/>
            <a:ext cx="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endParaRPr lang="en-SE" sz="2000"/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E3C13-9BFE-921B-1594-BB310D3F8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Structure of network in JVET-Y0143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7B00D2D-B967-55EC-A000-05FF5AA06CCD}"/>
              </a:ext>
            </a:extLst>
          </p:cNvPr>
          <p:cNvSpPr/>
          <p:nvPr/>
        </p:nvSpPr>
        <p:spPr bwMode="auto">
          <a:xfrm>
            <a:off x="2463610" y="1761423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024B31-E760-2CE1-4DCC-6654DA7F0BE3}"/>
              </a:ext>
            </a:extLst>
          </p:cNvPr>
          <p:cNvSpPr txBox="1"/>
          <p:nvPr/>
        </p:nvSpPr>
        <p:spPr bwMode="auto">
          <a:xfrm>
            <a:off x="2430397" y="176623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head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F925269-F8B0-859A-DBAB-E2444A213319}"/>
              </a:ext>
            </a:extLst>
          </p:cNvPr>
          <p:cNvGrpSpPr/>
          <p:nvPr/>
        </p:nvGrpSpPr>
        <p:grpSpPr>
          <a:xfrm>
            <a:off x="4119190" y="1744539"/>
            <a:ext cx="1010653" cy="555896"/>
            <a:chOff x="4759325" y="1744539"/>
            <a:chExt cx="1010653" cy="55589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A7B51E1-36A8-8407-79AA-D72F40B86B56}"/>
                </a:ext>
              </a:extLst>
            </p:cNvPr>
            <p:cNvSpPr/>
            <p:nvPr/>
          </p:nvSpPr>
          <p:spPr bwMode="auto">
            <a:xfrm>
              <a:off x="4759325" y="1761422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4BE3A4B-012B-ED8A-F698-BA15C2BB254C}"/>
                </a:ext>
              </a:extLst>
            </p:cNvPr>
            <p:cNvSpPr txBox="1"/>
            <p:nvPr/>
          </p:nvSpPr>
          <p:spPr bwMode="auto">
            <a:xfrm>
              <a:off x="4807451" y="1744539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0</a:t>
              </a:r>
            </a:p>
          </p:txBody>
        </p:sp>
      </p:grp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23FEAC4-E766-E6FA-F53B-238CE54570E7}"/>
              </a:ext>
            </a:extLst>
          </p:cNvPr>
          <p:cNvCxnSpPr>
            <a:cxnSpLocks/>
            <a:endCxn id="10" idx="1"/>
          </p:cNvCxnSpPr>
          <p:nvPr/>
        </p:nvCxnSpPr>
        <p:spPr bwMode="auto">
          <a:xfrm>
            <a:off x="3474263" y="1992428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58E6946E-74E9-0474-E308-074B6848FC06}"/>
              </a:ext>
            </a:extLst>
          </p:cNvPr>
          <p:cNvSpPr/>
          <p:nvPr/>
        </p:nvSpPr>
        <p:spPr bwMode="auto">
          <a:xfrm>
            <a:off x="5291050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26F246-55C6-438F-91E7-7B7DA8DDEC4F}"/>
              </a:ext>
            </a:extLst>
          </p:cNvPr>
          <p:cNvSpPr txBox="1"/>
          <p:nvPr/>
        </p:nvSpPr>
        <p:spPr bwMode="auto">
          <a:xfrm>
            <a:off x="5339176" y="1744539"/>
            <a:ext cx="914400" cy="5558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esidual </a:t>
            </a:r>
            <a:br>
              <a:rPr lang="en-SE" sz="1400" dirty="0"/>
            </a:br>
            <a:r>
              <a:rPr lang="en-SE" sz="1400" dirty="0"/>
              <a:t>block 1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5F8AFDC-9E7A-5625-3922-26643E73DAF5}"/>
              </a:ext>
            </a:extLst>
          </p:cNvPr>
          <p:cNvCxnSpPr>
            <a:cxnSpLocks/>
          </p:cNvCxnSpPr>
          <p:nvPr/>
        </p:nvCxnSpPr>
        <p:spPr bwMode="auto">
          <a:xfrm>
            <a:off x="5129843" y="1992428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D9F134C4-FBC5-9A60-6EEA-239A581B21EA}"/>
              </a:ext>
            </a:extLst>
          </p:cNvPr>
          <p:cNvSpPr txBox="1"/>
          <p:nvPr/>
        </p:nvSpPr>
        <p:spPr bwMode="auto">
          <a:xfrm>
            <a:off x="6283066" y="184002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…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3842F9A-6F20-8488-0CA4-C7FAD3ACA32C}"/>
              </a:ext>
            </a:extLst>
          </p:cNvPr>
          <p:cNvGrpSpPr/>
          <p:nvPr/>
        </p:nvGrpSpPr>
        <p:grpSpPr>
          <a:xfrm>
            <a:off x="6911896" y="1744539"/>
            <a:ext cx="1010653" cy="555896"/>
            <a:chOff x="8000651" y="2041155"/>
            <a:chExt cx="1010653" cy="555896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CAAF0F1-F464-32A3-BF45-62A75CA1C180}"/>
                </a:ext>
              </a:extLst>
            </p:cNvPr>
            <p:cNvSpPr/>
            <p:nvPr/>
          </p:nvSpPr>
          <p:spPr bwMode="auto">
            <a:xfrm>
              <a:off x="8000651" y="2058038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5E48861-4ECF-D97B-15D2-F48A8417E4A1}"/>
                </a:ext>
              </a:extLst>
            </p:cNvPr>
            <p:cNvSpPr txBox="1"/>
            <p:nvPr/>
          </p:nvSpPr>
          <p:spPr bwMode="auto">
            <a:xfrm>
              <a:off x="8048777" y="2041155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7</a:t>
              </a:r>
            </a:p>
          </p:txBody>
        </p:sp>
      </p:grp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941D73E4-CD56-D03C-18B6-B7F07DB38436}"/>
              </a:ext>
            </a:extLst>
          </p:cNvPr>
          <p:cNvCxnSpPr>
            <a:cxnSpLocks/>
          </p:cNvCxnSpPr>
          <p:nvPr/>
        </p:nvCxnSpPr>
        <p:spPr bwMode="auto">
          <a:xfrm>
            <a:off x="6302470" y="1992004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5AC4B56-479B-E91C-EFA6-39AFC8F47812}"/>
              </a:ext>
            </a:extLst>
          </p:cNvPr>
          <p:cNvCxnSpPr>
            <a:cxnSpLocks/>
          </p:cNvCxnSpPr>
          <p:nvPr/>
        </p:nvCxnSpPr>
        <p:spPr bwMode="auto">
          <a:xfrm>
            <a:off x="6738224" y="1998419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FF81FFAB-9C6F-9A72-3743-082059E1BCE3}"/>
              </a:ext>
            </a:extLst>
          </p:cNvPr>
          <p:cNvSpPr/>
          <p:nvPr/>
        </p:nvSpPr>
        <p:spPr bwMode="auto">
          <a:xfrm>
            <a:off x="8569119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EC88288-2F68-79F9-4BA5-35910EDF0018}"/>
              </a:ext>
            </a:extLst>
          </p:cNvPr>
          <p:cNvSpPr txBox="1"/>
          <p:nvPr/>
        </p:nvSpPr>
        <p:spPr bwMode="auto">
          <a:xfrm>
            <a:off x="8535906" y="176623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tail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975ACD90-0658-730E-1EA2-5EB17DAE41F3}"/>
              </a:ext>
            </a:extLst>
          </p:cNvPr>
          <p:cNvCxnSpPr>
            <a:cxnSpLocks/>
          </p:cNvCxnSpPr>
          <p:nvPr/>
        </p:nvCxnSpPr>
        <p:spPr bwMode="auto">
          <a:xfrm>
            <a:off x="7922548" y="1992427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6F8C50A6-D57A-E173-E876-15234F1A6641}"/>
              </a:ext>
            </a:extLst>
          </p:cNvPr>
          <p:cNvCxnSpPr>
            <a:cxnSpLocks/>
          </p:cNvCxnSpPr>
          <p:nvPr/>
        </p:nvCxnSpPr>
        <p:spPr bwMode="auto">
          <a:xfrm>
            <a:off x="9594614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5CFEE618-40AB-DFAC-FC8B-DD64722CDC93}"/>
              </a:ext>
            </a:extLst>
          </p:cNvPr>
          <p:cNvCxnSpPr/>
          <p:nvPr/>
        </p:nvCxnSpPr>
        <p:spPr bwMode="auto">
          <a:xfrm>
            <a:off x="1666519" y="1990020"/>
            <a:ext cx="76760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9EBCB124-3F77-048A-6BF7-63245C63F0EF}"/>
              </a:ext>
            </a:extLst>
          </p:cNvPr>
          <p:cNvSpPr txBox="1"/>
          <p:nvPr/>
        </p:nvSpPr>
        <p:spPr bwMode="auto">
          <a:xfrm>
            <a:off x="1101140" y="182387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input</a:t>
            </a:r>
            <a:endParaRPr lang="en-SE" sz="2000" dirty="0"/>
          </a:p>
        </p:txBody>
      </p:sp>
    </p:spTree>
    <p:extLst>
      <p:ext uri="{BB962C8B-B14F-4D97-AF65-F5344CB8AC3E}">
        <p14:creationId xmlns:p14="http://schemas.microsoft.com/office/powerpoint/2010/main" val="12281290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E3C13-9BFE-921B-1594-BB310D3F8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Structure of network in JVET-Y0143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7B00D2D-B967-55EC-A000-05FF5AA06CCD}"/>
              </a:ext>
            </a:extLst>
          </p:cNvPr>
          <p:cNvSpPr/>
          <p:nvPr/>
        </p:nvSpPr>
        <p:spPr bwMode="auto">
          <a:xfrm>
            <a:off x="2463610" y="1761423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024B31-E760-2CE1-4DCC-6654DA7F0BE3}"/>
              </a:ext>
            </a:extLst>
          </p:cNvPr>
          <p:cNvSpPr txBox="1"/>
          <p:nvPr/>
        </p:nvSpPr>
        <p:spPr bwMode="auto">
          <a:xfrm>
            <a:off x="2430397" y="176623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head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F925269-F8B0-859A-DBAB-E2444A213319}"/>
              </a:ext>
            </a:extLst>
          </p:cNvPr>
          <p:cNvGrpSpPr/>
          <p:nvPr/>
        </p:nvGrpSpPr>
        <p:grpSpPr>
          <a:xfrm>
            <a:off x="4119190" y="1744539"/>
            <a:ext cx="1010653" cy="555896"/>
            <a:chOff x="4759325" y="1744539"/>
            <a:chExt cx="1010653" cy="55589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A7B51E1-36A8-8407-79AA-D72F40B86B56}"/>
                </a:ext>
              </a:extLst>
            </p:cNvPr>
            <p:cNvSpPr/>
            <p:nvPr/>
          </p:nvSpPr>
          <p:spPr bwMode="auto">
            <a:xfrm>
              <a:off x="4759325" y="1761422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4BE3A4B-012B-ED8A-F698-BA15C2BB254C}"/>
                </a:ext>
              </a:extLst>
            </p:cNvPr>
            <p:cNvSpPr txBox="1"/>
            <p:nvPr/>
          </p:nvSpPr>
          <p:spPr bwMode="auto">
            <a:xfrm>
              <a:off x="4807451" y="1744539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0</a:t>
              </a:r>
            </a:p>
          </p:txBody>
        </p:sp>
      </p:grp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23FEAC4-E766-E6FA-F53B-238CE54570E7}"/>
              </a:ext>
            </a:extLst>
          </p:cNvPr>
          <p:cNvCxnSpPr>
            <a:cxnSpLocks/>
            <a:endCxn id="10" idx="1"/>
          </p:cNvCxnSpPr>
          <p:nvPr/>
        </p:nvCxnSpPr>
        <p:spPr bwMode="auto">
          <a:xfrm>
            <a:off x="3474263" y="1992428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58E6946E-74E9-0474-E308-074B6848FC06}"/>
              </a:ext>
            </a:extLst>
          </p:cNvPr>
          <p:cNvSpPr/>
          <p:nvPr/>
        </p:nvSpPr>
        <p:spPr bwMode="auto">
          <a:xfrm>
            <a:off x="5291050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26F246-55C6-438F-91E7-7B7DA8DDEC4F}"/>
              </a:ext>
            </a:extLst>
          </p:cNvPr>
          <p:cNvSpPr txBox="1"/>
          <p:nvPr/>
        </p:nvSpPr>
        <p:spPr bwMode="auto">
          <a:xfrm>
            <a:off x="5339176" y="1744539"/>
            <a:ext cx="914400" cy="5558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esidual </a:t>
            </a:r>
            <a:br>
              <a:rPr lang="en-SE" sz="1400" dirty="0"/>
            </a:br>
            <a:r>
              <a:rPr lang="en-SE" sz="1400" dirty="0"/>
              <a:t>block 1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5F8AFDC-9E7A-5625-3922-26643E73DAF5}"/>
              </a:ext>
            </a:extLst>
          </p:cNvPr>
          <p:cNvCxnSpPr>
            <a:cxnSpLocks/>
          </p:cNvCxnSpPr>
          <p:nvPr/>
        </p:nvCxnSpPr>
        <p:spPr bwMode="auto">
          <a:xfrm>
            <a:off x="5129843" y="1992428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D9F134C4-FBC5-9A60-6EEA-239A581B21EA}"/>
              </a:ext>
            </a:extLst>
          </p:cNvPr>
          <p:cNvSpPr txBox="1"/>
          <p:nvPr/>
        </p:nvSpPr>
        <p:spPr bwMode="auto">
          <a:xfrm>
            <a:off x="6283066" y="184002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…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3842F9A-6F20-8488-0CA4-C7FAD3ACA32C}"/>
              </a:ext>
            </a:extLst>
          </p:cNvPr>
          <p:cNvGrpSpPr/>
          <p:nvPr/>
        </p:nvGrpSpPr>
        <p:grpSpPr>
          <a:xfrm>
            <a:off x="6911896" y="1744539"/>
            <a:ext cx="1010653" cy="555896"/>
            <a:chOff x="8000651" y="2041155"/>
            <a:chExt cx="1010653" cy="555896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CAAF0F1-F464-32A3-BF45-62A75CA1C180}"/>
                </a:ext>
              </a:extLst>
            </p:cNvPr>
            <p:cNvSpPr/>
            <p:nvPr/>
          </p:nvSpPr>
          <p:spPr bwMode="auto">
            <a:xfrm>
              <a:off x="8000651" y="2058038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5E48861-4ECF-D97B-15D2-F48A8417E4A1}"/>
                </a:ext>
              </a:extLst>
            </p:cNvPr>
            <p:cNvSpPr txBox="1"/>
            <p:nvPr/>
          </p:nvSpPr>
          <p:spPr bwMode="auto">
            <a:xfrm>
              <a:off x="8048777" y="2041155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7</a:t>
              </a:r>
            </a:p>
          </p:txBody>
        </p:sp>
      </p:grp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941D73E4-CD56-D03C-18B6-B7F07DB38436}"/>
              </a:ext>
            </a:extLst>
          </p:cNvPr>
          <p:cNvCxnSpPr>
            <a:cxnSpLocks/>
          </p:cNvCxnSpPr>
          <p:nvPr/>
        </p:nvCxnSpPr>
        <p:spPr bwMode="auto">
          <a:xfrm>
            <a:off x="6302470" y="1992004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5AC4B56-479B-E91C-EFA6-39AFC8F47812}"/>
              </a:ext>
            </a:extLst>
          </p:cNvPr>
          <p:cNvCxnSpPr>
            <a:cxnSpLocks/>
          </p:cNvCxnSpPr>
          <p:nvPr/>
        </p:nvCxnSpPr>
        <p:spPr bwMode="auto">
          <a:xfrm>
            <a:off x="6738224" y="1998419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FF81FFAB-9C6F-9A72-3743-082059E1BCE3}"/>
              </a:ext>
            </a:extLst>
          </p:cNvPr>
          <p:cNvSpPr/>
          <p:nvPr/>
        </p:nvSpPr>
        <p:spPr bwMode="auto">
          <a:xfrm>
            <a:off x="8569119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EC88288-2F68-79F9-4BA5-35910EDF0018}"/>
              </a:ext>
            </a:extLst>
          </p:cNvPr>
          <p:cNvSpPr txBox="1"/>
          <p:nvPr/>
        </p:nvSpPr>
        <p:spPr bwMode="auto">
          <a:xfrm>
            <a:off x="8535906" y="176623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tail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975ACD90-0658-730E-1EA2-5EB17DAE41F3}"/>
              </a:ext>
            </a:extLst>
          </p:cNvPr>
          <p:cNvCxnSpPr>
            <a:cxnSpLocks/>
          </p:cNvCxnSpPr>
          <p:nvPr/>
        </p:nvCxnSpPr>
        <p:spPr bwMode="auto">
          <a:xfrm>
            <a:off x="7922548" y="1992427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6F8C50A6-D57A-E173-E876-15234F1A6641}"/>
              </a:ext>
            </a:extLst>
          </p:cNvPr>
          <p:cNvCxnSpPr>
            <a:cxnSpLocks/>
          </p:cNvCxnSpPr>
          <p:nvPr/>
        </p:nvCxnSpPr>
        <p:spPr bwMode="auto">
          <a:xfrm>
            <a:off x="9594614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id="{1C50C068-6EA9-CEB2-DDFB-164F3EDC292F}"/>
              </a:ext>
            </a:extLst>
          </p:cNvPr>
          <p:cNvSpPr/>
          <p:nvPr/>
        </p:nvSpPr>
        <p:spPr bwMode="auto">
          <a:xfrm>
            <a:off x="10254384" y="1750974"/>
            <a:ext cx="797938" cy="478092"/>
          </a:xfrm>
          <a:prstGeom prst="round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BEE352B-2553-A975-CE59-16B6AEE1FA4B}"/>
              </a:ext>
            </a:extLst>
          </p:cNvPr>
          <p:cNvSpPr txBox="1"/>
          <p:nvPr/>
        </p:nvSpPr>
        <p:spPr bwMode="auto">
          <a:xfrm>
            <a:off x="10263086" y="174454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m</a:t>
            </a:r>
            <a:r>
              <a:rPr lang="en-SE" sz="1400" dirty="0"/>
              <a:t>ix with </a:t>
            </a:r>
            <a:br>
              <a:rPr lang="en-SE" sz="1400" dirty="0"/>
            </a:br>
            <a:r>
              <a:rPr lang="en-SE" sz="1400" dirty="0"/>
              <a:t>rec.</a:t>
            </a: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5CFEE618-40AB-DFAC-FC8B-DD64722CDC93}"/>
              </a:ext>
            </a:extLst>
          </p:cNvPr>
          <p:cNvCxnSpPr/>
          <p:nvPr/>
        </p:nvCxnSpPr>
        <p:spPr bwMode="auto">
          <a:xfrm>
            <a:off x="1666519" y="1990020"/>
            <a:ext cx="76760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9EBCB124-3F77-048A-6BF7-63245C63F0EF}"/>
              </a:ext>
            </a:extLst>
          </p:cNvPr>
          <p:cNvSpPr txBox="1"/>
          <p:nvPr/>
        </p:nvSpPr>
        <p:spPr bwMode="auto">
          <a:xfrm>
            <a:off x="1101140" y="182387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input</a:t>
            </a:r>
            <a:endParaRPr lang="en-SE" sz="20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77EA1DF-5944-25F5-DDEE-5A9D2308E631}"/>
              </a:ext>
            </a:extLst>
          </p:cNvPr>
          <p:cNvSpPr txBox="1"/>
          <p:nvPr/>
        </p:nvSpPr>
        <p:spPr bwMode="auto">
          <a:xfrm>
            <a:off x="11167322" y="171406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t</a:t>
            </a:r>
            <a:r>
              <a:rPr lang="en-SE" sz="1400" dirty="0"/>
              <a:t>o ALF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15F8CD80-441A-4783-E71A-CB3E9C0083D3}"/>
              </a:ext>
            </a:extLst>
          </p:cNvPr>
          <p:cNvCxnSpPr>
            <a:cxnSpLocks/>
          </p:cNvCxnSpPr>
          <p:nvPr/>
        </p:nvCxnSpPr>
        <p:spPr bwMode="auto">
          <a:xfrm>
            <a:off x="11048442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40647957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E3C13-9BFE-921B-1594-BB310D3F8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Structure of network in JVET-Y0143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E68F53-3140-C9E8-C6BA-52792C7CB0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11</a:t>
            </a:fld>
            <a:endParaRPr lang="sv-SE"/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170375E-0ABB-47B2-C3B1-CB693F35CC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058" y="3080868"/>
            <a:ext cx="4413421" cy="330087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7B00D2D-B967-55EC-A000-05FF5AA06CCD}"/>
              </a:ext>
            </a:extLst>
          </p:cNvPr>
          <p:cNvSpPr/>
          <p:nvPr/>
        </p:nvSpPr>
        <p:spPr bwMode="auto">
          <a:xfrm>
            <a:off x="2463610" y="1761423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024B31-E760-2CE1-4DCC-6654DA7F0BE3}"/>
              </a:ext>
            </a:extLst>
          </p:cNvPr>
          <p:cNvSpPr txBox="1"/>
          <p:nvPr/>
        </p:nvSpPr>
        <p:spPr bwMode="auto">
          <a:xfrm>
            <a:off x="2430397" y="176623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head</a:t>
            </a:r>
          </a:p>
        </p:txBody>
      </p:sp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46D5738D-F6FE-0148-176B-0A21DDCEAD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3600" y="3894653"/>
            <a:ext cx="5009239" cy="248708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AF925269-F8B0-859A-DBAB-E2444A213319}"/>
              </a:ext>
            </a:extLst>
          </p:cNvPr>
          <p:cNvGrpSpPr/>
          <p:nvPr/>
        </p:nvGrpSpPr>
        <p:grpSpPr>
          <a:xfrm>
            <a:off x="4119190" y="1744539"/>
            <a:ext cx="1010653" cy="555896"/>
            <a:chOff x="4759325" y="1744539"/>
            <a:chExt cx="1010653" cy="55589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A7B51E1-36A8-8407-79AA-D72F40B86B56}"/>
                </a:ext>
              </a:extLst>
            </p:cNvPr>
            <p:cNvSpPr/>
            <p:nvPr/>
          </p:nvSpPr>
          <p:spPr bwMode="auto">
            <a:xfrm>
              <a:off x="4759325" y="1761422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4BE3A4B-012B-ED8A-F698-BA15C2BB254C}"/>
                </a:ext>
              </a:extLst>
            </p:cNvPr>
            <p:cNvSpPr txBox="1"/>
            <p:nvPr/>
          </p:nvSpPr>
          <p:spPr bwMode="auto">
            <a:xfrm>
              <a:off x="4807451" y="1744539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0</a:t>
              </a:r>
            </a:p>
          </p:txBody>
        </p:sp>
      </p:grp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23FEAC4-E766-E6FA-F53B-238CE54570E7}"/>
              </a:ext>
            </a:extLst>
          </p:cNvPr>
          <p:cNvCxnSpPr>
            <a:cxnSpLocks/>
            <a:endCxn id="10" idx="1"/>
          </p:cNvCxnSpPr>
          <p:nvPr/>
        </p:nvCxnSpPr>
        <p:spPr bwMode="auto">
          <a:xfrm>
            <a:off x="3474263" y="1992428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58E6946E-74E9-0474-E308-074B6848FC06}"/>
              </a:ext>
            </a:extLst>
          </p:cNvPr>
          <p:cNvSpPr/>
          <p:nvPr/>
        </p:nvSpPr>
        <p:spPr bwMode="auto">
          <a:xfrm>
            <a:off x="5291050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26F246-55C6-438F-91E7-7B7DA8DDEC4F}"/>
              </a:ext>
            </a:extLst>
          </p:cNvPr>
          <p:cNvSpPr txBox="1"/>
          <p:nvPr/>
        </p:nvSpPr>
        <p:spPr bwMode="auto">
          <a:xfrm>
            <a:off x="5339176" y="1744539"/>
            <a:ext cx="914400" cy="5558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esidual </a:t>
            </a:r>
            <a:br>
              <a:rPr lang="en-SE" sz="1400" dirty="0"/>
            </a:br>
            <a:r>
              <a:rPr lang="en-SE" sz="1400" dirty="0"/>
              <a:t>block 1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5F8AFDC-9E7A-5625-3922-26643E73DAF5}"/>
              </a:ext>
            </a:extLst>
          </p:cNvPr>
          <p:cNvCxnSpPr>
            <a:cxnSpLocks/>
          </p:cNvCxnSpPr>
          <p:nvPr/>
        </p:nvCxnSpPr>
        <p:spPr bwMode="auto">
          <a:xfrm>
            <a:off x="5129843" y="1992428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D9F134C4-FBC5-9A60-6EEA-239A581B21EA}"/>
              </a:ext>
            </a:extLst>
          </p:cNvPr>
          <p:cNvSpPr txBox="1"/>
          <p:nvPr/>
        </p:nvSpPr>
        <p:spPr bwMode="auto">
          <a:xfrm>
            <a:off x="6283066" y="184002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…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3842F9A-6F20-8488-0CA4-C7FAD3ACA32C}"/>
              </a:ext>
            </a:extLst>
          </p:cNvPr>
          <p:cNvGrpSpPr/>
          <p:nvPr/>
        </p:nvGrpSpPr>
        <p:grpSpPr>
          <a:xfrm>
            <a:off x="6911896" y="1744539"/>
            <a:ext cx="1010653" cy="555896"/>
            <a:chOff x="8000651" y="2041155"/>
            <a:chExt cx="1010653" cy="555896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CAAF0F1-F464-32A3-BF45-62A75CA1C180}"/>
                </a:ext>
              </a:extLst>
            </p:cNvPr>
            <p:cNvSpPr/>
            <p:nvPr/>
          </p:nvSpPr>
          <p:spPr bwMode="auto">
            <a:xfrm>
              <a:off x="8000651" y="2058038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5E48861-4ECF-D97B-15D2-F48A8417E4A1}"/>
                </a:ext>
              </a:extLst>
            </p:cNvPr>
            <p:cNvSpPr txBox="1"/>
            <p:nvPr/>
          </p:nvSpPr>
          <p:spPr bwMode="auto">
            <a:xfrm>
              <a:off x="8048777" y="2041155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7</a:t>
              </a:r>
            </a:p>
          </p:txBody>
        </p:sp>
      </p:grp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941D73E4-CD56-D03C-18B6-B7F07DB38436}"/>
              </a:ext>
            </a:extLst>
          </p:cNvPr>
          <p:cNvCxnSpPr>
            <a:cxnSpLocks/>
          </p:cNvCxnSpPr>
          <p:nvPr/>
        </p:nvCxnSpPr>
        <p:spPr bwMode="auto">
          <a:xfrm>
            <a:off x="6302470" y="1992004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5AC4B56-479B-E91C-EFA6-39AFC8F47812}"/>
              </a:ext>
            </a:extLst>
          </p:cNvPr>
          <p:cNvCxnSpPr>
            <a:cxnSpLocks/>
          </p:cNvCxnSpPr>
          <p:nvPr/>
        </p:nvCxnSpPr>
        <p:spPr bwMode="auto">
          <a:xfrm>
            <a:off x="6738224" y="1998419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6E48F6B-22A7-BF0F-6398-A1C63072D2BA}"/>
              </a:ext>
            </a:extLst>
          </p:cNvPr>
          <p:cNvCxnSpPr/>
          <p:nvPr/>
        </p:nvCxnSpPr>
        <p:spPr bwMode="auto">
          <a:xfrm flipH="1">
            <a:off x="838229" y="2237088"/>
            <a:ext cx="1577423" cy="85743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AFED9116-A0B2-0CB7-8877-A92212C825F6}"/>
              </a:ext>
            </a:extLst>
          </p:cNvPr>
          <p:cNvCxnSpPr>
            <a:cxnSpLocks/>
          </p:cNvCxnSpPr>
          <p:nvPr/>
        </p:nvCxnSpPr>
        <p:spPr bwMode="auto">
          <a:xfrm>
            <a:off x="3483887" y="2250704"/>
            <a:ext cx="320095" cy="171490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FF81FFAB-9C6F-9A72-3743-082059E1BCE3}"/>
              </a:ext>
            </a:extLst>
          </p:cNvPr>
          <p:cNvSpPr/>
          <p:nvPr/>
        </p:nvSpPr>
        <p:spPr bwMode="auto">
          <a:xfrm>
            <a:off x="8569119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EC88288-2F68-79F9-4BA5-35910EDF0018}"/>
              </a:ext>
            </a:extLst>
          </p:cNvPr>
          <p:cNvSpPr txBox="1"/>
          <p:nvPr/>
        </p:nvSpPr>
        <p:spPr bwMode="auto">
          <a:xfrm>
            <a:off x="8535906" y="176623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tail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975ACD90-0658-730E-1EA2-5EB17DAE41F3}"/>
              </a:ext>
            </a:extLst>
          </p:cNvPr>
          <p:cNvCxnSpPr>
            <a:cxnSpLocks/>
          </p:cNvCxnSpPr>
          <p:nvPr/>
        </p:nvCxnSpPr>
        <p:spPr bwMode="auto">
          <a:xfrm>
            <a:off x="7922548" y="1992427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124E3E1B-6671-3283-0E9D-9566783B8189}"/>
              </a:ext>
            </a:extLst>
          </p:cNvPr>
          <p:cNvCxnSpPr>
            <a:cxnSpLocks/>
          </p:cNvCxnSpPr>
          <p:nvPr/>
        </p:nvCxnSpPr>
        <p:spPr bwMode="auto">
          <a:xfrm flipH="1">
            <a:off x="4677692" y="2261346"/>
            <a:ext cx="608506" cy="170426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57E711C-7F8E-C445-FD72-917DE11A0144}"/>
              </a:ext>
            </a:extLst>
          </p:cNvPr>
          <p:cNvCxnSpPr>
            <a:cxnSpLocks/>
          </p:cNvCxnSpPr>
          <p:nvPr/>
        </p:nvCxnSpPr>
        <p:spPr bwMode="auto">
          <a:xfrm>
            <a:off x="6295694" y="2249790"/>
            <a:ext cx="2271781" cy="168395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6F8C50A6-D57A-E173-E876-15234F1A6641}"/>
              </a:ext>
            </a:extLst>
          </p:cNvPr>
          <p:cNvCxnSpPr>
            <a:cxnSpLocks/>
          </p:cNvCxnSpPr>
          <p:nvPr/>
        </p:nvCxnSpPr>
        <p:spPr bwMode="auto">
          <a:xfrm>
            <a:off x="9594614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id="{1C50C068-6EA9-CEB2-DDFB-164F3EDC292F}"/>
              </a:ext>
            </a:extLst>
          </p:cNvPr>
          <p:cNvSpPr/>
          <p:nvPr/>
        </p:nvSpPr>
        <p:spPr bwMode="auto">
          <a:xfrm>
            <a:off x="10254384" y="1750974"/>
            <a:ext cx="797938" cy="478092"/>
          </a:xfrm>
          <a:prstGeom prst="round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BEE352B-2553-A975-CE59-16B6AEE1FA4B}"/>
              </a:ext>
            </a:extLst>
          </p:cNvPr>
          <p:cNvSpPr txBox="1"/>
          <p:nvPr/>
        </p:nvSpPr>
        <p:spPr bwMode="auto">
          <a:xfrm>
            <a:off x="10263086" y="174454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m</a:t>
            </a:r>
            <a:r>
              <a:rPr lang="en-SE" sz="1400" dirty="0"/>
              <a:t>ix with </a:t>
            </a:r>
            <a:br>
              <a:rPr lang="en-SE" sz="1400" dirty="0"/>
            </a:br>
            <a:r>
              <a:rPr lang="en-SE" sz="1400" dirty="0"/>
              <a:t>rec.</a:t>
            </a: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5CFEE618-40AB-DFAC-FC8B-DD64722CDC93}"/>
              </a:ext>
            </a:extLst>
          </p:cNvPr>
          <p:cNvCxnSpPr/>
          <p:nvPr/>
        </p:nvCxnSpPr>
        <p:spPr bwMode="auto">
          <a:xfrm>
            <a:off x="1666519" y="1990020"/>
            <a:ext cx="76760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9EBCB124-3F77-048A-6BF7-63245C63F0EF}"/>
              </a:ext>
            </a:extLst>
          </p:cNvPr>
          <p:cNvSpPr txBox="1"/>
          <p:nvPr/>
        </p:nvSpPr>
        <p:spPr bwMode="auto">
          <a:xfrm>
            <a:off x="1101140" y="182387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input</a:t>
            </a:r>
            <a:endParaRPr lang="en-SE" sz="20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77EA1DF-5944-25F5-DDEE-5A9D2308E631}"/>
              </a:ext>
            </a:extLst>
          </p:cNvPr>
          <p:cNvSpPr txBox="1"/>
          <p:nvPr/>
        </p:nvSpPr>
        <p:spPr bwMode="auto">
          <a:xfrm>
            <a:off x="11167322" y="171406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t</a:t>
            </a:r>
            <a:r>
              <a:rPr lang="en-SE" sz="1400" dirty="0"/>
              <a:t>o ALF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15F8CD80-441A-4783-E71A-CB3E9C0083D3}"/>
              </a:ext>
            </a:extLst>
          </p:cNvPr>
          <p:cNvCxnSpPr>
            <a:cxnSpLocks/>
          </p:cNvCxnSpPr>
          <p:nvPr/>
        </p:nvCxnSpPr>
        <p:spPr bwMode="auto">
          <a:xfrm>
            <a:off x="11048442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46" name="Picture 45" descr="Diagram&#10;&#10;Description automatically generated">
            <a:extLst>
              <a:ext uri="{FF2B5EF4-FFF2-40B4-BE49-F238E27FC236}">
                <a16:creationId xmlns:a16="http://schemas.microsoft.com/office/drawing/2014/main" id="{F27C4943-2685-556D-FC36-6CCAF581666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1043" t="34383" b="48893"/>
          <a:stretch/>
        </p:blipFill>
        <p:spPr>
          <a:xfrm>
            <a:off x="8878272" y="4749800"/>
            <a:ext cx="448689" cy="41592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C310D93-8E1D-C230-C097-5C0D645808C4}"/>
              </a:ext>
            </a:extLst>
          </p:cNvPr>
          <p:cNvSpPr/>
          <p:nvPr/>
        </p:nvSpPr>
        <p:spPr bwMode="auto">
          <a:xfrm>
            <a:off x="9220200" y="4781550"/>
            <a:ext cx="273050" cy="32067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49" name="Picture 48" descr="Diagram&#10;&#10;Description automatically generated">
            <a:extLst>
              <a:ext uri="{FF2B5EF4-FFF2-40B4-BE49-F238E27FC236}">
                <a16:creationId xmlns:a16="http://schemas.microsoft.com/office/drawing/2014/main" id="{071BC263-9303-4FFD-2D3D-358D2F29C2E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3" t="42426" r="92894" b="15865"/>
          <a:stretch/>
        </p:blipFill>
        <p:spPr>
          <a:xfrm>
            <a:off x="4429199" y="4855556"/>
            <a:ext cx="448689" cy="1352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6539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E3C13-9BFE-921B-1594-BB310D3F8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Structure of network in JVET-Y0143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E68F53-3140-C9E8-C6BA-52792C7CB0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12</a:t>
            </a:fld>
            <a:endParaRPr lang="sv-SE"/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170375E-0ABB-47B2-C3B1-CB693F35CC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058" y="3080868"/>
            <a:ext cx="4413421" cy="330087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7B00D2D-B967-55EC-A000-05FF5AA06CCD}"/>
              </a:ext>
            </a:extLst>
          </p:cNvPr>
          <p:cNvSpPr/>
          <p:nvPr/>
        </p:nvSpPr>
        <p:spPr bwMode="auto">
          <a:xfrm>
            <a:off x="2463610" y="1761423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024B31-E760-2CE1-4DCC-6654DA7F0BE3}"/>
              </a:ext>
            </a:extLst>
          </p:cNvPr>
          <p:cNvSpPr txBox="1"/>
          <p:nvPr/>
        </p:nvSpPr>
        <p:spPr bwMode="auto">
          <a:xfrm>
            <a:off x="2430397" y="176623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head</a:t>
            </a:r>
          </a:p>
        </p:txBody>
      </p:sp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46D5738D-F6FE-0148-176B-0A21DDCEAD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3600" y="3894653"/>
            <a:ext cx="5009239" cy="248708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AF925269-F8B0-859A-DBAB-E2444A213319}"/>
              </a:ext>
            </a:extLst>
          </p:cNvPr>
          <p:cNvGrpSpPr/>
          <p:nvPr/>
        </p:nvGrpSpPr>
        <p:grpSpPr>
          <a:xfrm>
            <a:off x="4119190" y="1744539"/>
            <a:ext cx="1010653" cy="555896"/>
            <a:chOff x="4759325" y="1744539"/>
            <a:chExt cx="1010653" cy="55589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A7B51E1-36A8-8407-79AA-D72F40B86B56}"/>
                </a:ext>
              </a:extLst>
            </p:cNvPr>
            <p:cNvSpPr/>
            <p:nvPr/>
          </p:nvSpPr>
          <p:spPr bwMode="auto">
            <a:xfrm>
              <a:off x="4759325" y="1761422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4BE3A4B-012B-ED8A-F698-BA15C2BB254C}"/>
                </a:ext>
              </a:extLst>
            </p:cNvPr>
            <p:cNvSpPr txBox="1"/>
            <p:nvPr/>
          </p:nvSpPr>
          <p:spPr bwMode="auto">
            <a:xfrm>
              <a:off x="4807451" y="1744539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0</a:t>
              </a:r>
            </a:p>
          </p:txBody>
        </p:sp>
      </p:grp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23FEAC4-E766-E6FA-F53B-238CE54570E7}"/>
              </a:ext>
            </a:extLst>
          </p:cNvPr>
          <p:cNvCxnSpPr>
            <a:cxnSpLocks/>
            <a:endCxn id="10" idx="1"/>
          </p:cNvCxnSpPr>
          <p:nvPr/>
        </p:nvCxnSpPr>
        <p:spPr bwMode="auto">
          <a:xfrm>
            <a:off x="3474263" y="1992428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58E6946E-74E9-0474-E308-074B6848FC06}"/>
              </a:ext>
            </a:extLst>
          </p:cNvPr>
          <p:cNvSpPr/>
          <p:nvPr/>
        </p:nvSpPr>
        <p:spPr bwMode="auto">
          <a:xfrm>
            <a:off x="5291050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26F246-55C6-438F-91E7-7B7DA8DDEC4F}"/>
              </a:ext>
            </a:extLst>
          </p:cNvPr>
          <p:cNvSpPr txBox="1"/>
          <p:nvPr/>
        </p:nvSpPr>
        <p:spPr bwMode="auto">
          <a:xfrm>
            <a:off x="5339176" y="1744539"/>
            <a:ext cx="914400" cy="5558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esidual </a:t>
            </a:r>
            <a:br>
              <a:rPr lang="en-SE" sz="1400" dirty="0"/>
            </a:br>
            <a:r>
              <a:rPr lang="en-SE" sz="1400" dirty="0"/>
              <a:t>block 1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5F8AFDC-9E7A-5625-3922-26643E73DAF5}"/>
              </a:ext>
            </a:extLst>
          </p:cNvPr>
          <p:cNvCxnSpPr>
            <a:cxnSpLocks/>
          </p:cNvCxnSpPr>
          <p:nvPr/>
        </p:nvCxnSpPr>
        <p:spPr bwMode="auto">
          <a:xfrm>
            <a:off x="5129843" y="1992428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D9F134C4-FBC5-9A60-6EEA-239A581B21EA}"/>
              </a:ext>
            </a:extLst>
          </p:cNvPr>
          <p:cNvSpPr txBox="1"/>
          <p:nvPr/>
        </p:nvSpPr>
        <p:spPr bwMode="auto">
          <a:xfrm>
            <a:off x="6283066" y="184002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…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3842F9A-6F20-8488-0CA4-C7FAD3ACA32C}"/>
              </a:ext>
            </a:extLst>
          </p:cNvPr>
          <p:cNvGrpSpPr/>
          <p:nvPr/>
        </p:nvGrpSpPr>
        <p:grpSpPr>
          <a:xfrm>
            <a:off x="6911896" y="1744539"/>
            <a:ext cx="1010653" cy="555896"/>
            <a:chOff x="8000651" y="2041155"/>
            <a:chExt cx="1010653" cy="555896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CAAF0F1-F464-32A3-BF45-62A75CA1C180}"/>
                </a:ext>
              </a:extLst>
            </p:cNvPr>
            <p:cNvSpPr/>
            <p:nvPr/>
          </p:nvSpPr>
          <p:spPr bwMode="auto">
            <a:xfrm>
              <a:off x="8000651" y="2058038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5E48861-4ECF-D97B-15D2-F48A8417E4A1}"/>
                </a:ext>
              </a:extLst>
            </p:cNvPr>
            <p:cNvSpPr txBox="1"/>
            <p:nvPr/>
          </p:nvSpPr>
          <p:spPr bwMode="auto">
            <a:xfrm>
              <a:off x="8048777" y="2041155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7</a:t>
              </a:r>
            </a:p>
          </p:txBody>
        </p:sp>
      </p:grp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941D73E4-CD56-D03C-18B6-B7F07DB38436}"/>
              </a:ext>
            </a:extLst>
          </p:cNvPr>
          <p:cNvCxnSpPr>
            <a:cxnSpLocks/>
          </p:cNvCxnSpPr>
          <p:nvPr/>
        </p:nvCxnSpPr>
        <p:spPr bwMode="auto">
          <a:xfrm>
            <a:off x="6302470" y="1992004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5AC4B56-479B-E91C-EFA6-39AFC8F47812}"/>
              </a:ext>
            </a:extLst>
          </p:cNvPr>
          <p:cNvCxnSpPr>
            <a:cxnSpLocks/>
          </p:cNvCxnSpPr>
          <p:nvPr/>
        </p:nvCxnSpPr>
        <p:spPr bwMode="auto">
          <a:xfrm>
            <a:off x="6738224" y="1998419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6E48F6B-22A7-BF0F-6398-A1C63072D2BA}"/>
              </a:ext>
            </a:extLst>
          </p:cNvPr>
          <p:cNvCxnSpPr/>
          <p:nvPr/>
        </p:nvCxnSpPr>
        <p:spPr bwMode="auto">
          <a:xfrm flipH="1">
            <a:off x="838229" y="2237088"/>
            <a:ext cx="1577423" cy="85743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AFED9116-A0B2-0CB7-8877-A92212C825F6}"/>
              </a:ext>
            </a:extLst>
          </p:cNvPr>
          <p:cNvCxnSpPr>
            <a:cxnSpLocks/>
          </p:cNvCxnSpPr>
          <p:nvPr/>
        </p:nvCxnSpPr>
        <p:spPr bwMode="auto">
          <a:xfrm>
            <a:off x="3483887" y="2250704"/>
            <a:ext cx="320095" cy="171490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FF81FFAB-9C6F-9A72-3743-082059E1BCE3}"/>
              </a:ext>
            </a:extLst>
          </p:cNvPr>
          <p:cNvSpPr/>
          <p:nvPr/>
        </p:nvSpPr>
        <p:spPr bwMode="auto">
          <a:xfrm>
            <a:off x="8569119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EC88288-2F68-79F9-4BA5-35910EDF0018}"/>
              </a:ext>
            </a:extLst>
          </p:cNvPr>
          <p:cNvSpPr txBox="1"/>
          <p:nvPr/>
        </p:nvSpPr>
        <p:spPr bwMode="auto">
          <a:xfrm>
            <a:off x="8535906" y="176623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tail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975ACD90-0658-730E-1EA2-5EB17DAE41F3}"/>
              </a:ext>
            </a:extLst>
          </p:cNvPr>
          <p:cNvCxnSpPr>
            <a:cxnSpLocks/>
          </p:cNvCxnSpPr>
          <p:nvPr/>
        </p:nvCxnSpPr>
        <p:spPr bwMode="auto">
          <a:xfrm>
            <a:off x="7922548" y="1992427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124E3E1B-6671-3283-0E9D-9566783B8189}"/>
              </a:ext>
            </a:extLst>
          </p:cNvPr>
          <p:cNvCxnSpPr>
            <a:cxnSpLocks/>
          </p:cNvCxnSpPr>
          <p:nvPr/>
        </p:nvCxnSpPr>
        <p:spPr bwMode="auto">
          <a:xfrm flipH="1">
            <a:off x="4677692" y="2261346"/>
            <a:ext cx="608506" cy="170426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57E711C-7F8E-C445-FD72-917DE11A0144}"/>
              </a:ext>
            </a:extLst>
          </p:cNvPr>
          <p:cNvCxnSpPr>
            <a:cxnSpLocks/>
          </p:cNvCxnSpPr>
          <p:nvPr/>
        </p:nvCxnSpPr>
        <p:spPr bwMode="auto">
          <a:xfrm>
            <a:off x="6295694" y="2249790"/>
            <a:ext cx="2271781" cy="168395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6F8C50A6-D57A-E173-E876-15234F1A6641}"/>
              </a:ext>
            </a:extLst>
          </p:cNvPr>
          <p:cNvCxnSpPr>
            <a:cxnSpLocks/>
          </p:cNvCxnSpPr>
          <p:nvPr/>
        </p:nvCxnSpPr>
        <p:spPr bwMode="auto">
          <a:xfrm>
            <a:off x="9594614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id="{1C50C068-6EA9-CEB2-DDFB-164F3EDC292F}"/>
              </a:ext>
            </a:extLst>
          </p:cNvPr>
          <p:cNvSpPr/>
          <p:nvPr/>
        </p:nvSpPr>
        <p:spPr bwMode="auto">
          <a:xfrm>
            <a:off x="10254384" y="1750974"/>
            <a:ext cx="797938" cy="478092"/>
          </a:xfrm>
          <a:prstGeom prst="round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BEE352B-2553-A975-CE59-16B6AEE1FA4B}"/>
              </a:ext>
            </a:extLst>
          </p:cNvPr>
          <p:cNvSpPr txBox="1"/>
          <p:nvPr/>
        </p:nvSpPr>
        <p:spPr bwMode="auto">
          <a:xfrm>
            <a:off x="10263086" y="174454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m</a:t>
            </a:r>
            <a:r>
              <a:rPr lang="en-SE" sz="1400" dirty="0"/>
              <a:t>ix with </a:t>
            </a:r>
            <a:br>
              <a:rPr lang="en-SE" sz="1400" dirty="0"/>
            </a:br>
            <a:r>
              <a:rPr lang="en-SE" sz="1400" dirty="0"/>
              <a:t>rec.</a:t>
            </a: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5CFEE618-40AB-DFAC-FC8B-DD64722CDC93}"/>
              </a:ext>
            </a:extLst>
          </p:cNvPr>
          <p:cNvCxnSpPr/>
          <p:nvPr/>
        </p:nvCxnSpPr>
        <p:spPr bwMode="auto">
          <a:xfrm>
            <a:off x="1666519" y="1990020"/>
            <a:ext cx="76760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9EBCB124-3F77-048A-6BF7-63245C63F0EF}"/>
              </a:ext>
            </a:extLst>
          </p:cNvPr>
          <p:cNvSpPr txBox="1"/>
          <p:nvPr/>
        </p:nvSpPr>
        <p:spPr bwMode="auto">
          <a:xfrm>
            <a:off x="1101140" y="182387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input</a:t>
            </a:r>
            <a:endParaRPr lang="en-SE" sz="20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77EA1DF-5944-25F5-DDEE-5A9D2308E631}"/>
              </a:ext>
            </a:extLst>
          </p:cNvPr>
          <p:cNvSpPr txBox="1"/>
          <p:nvPr/>
        </p:nvSpPr>
        <p:spPr bwMode="auto">
          <a:xfrm>
            <a:off x="11167322" y="171406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t</a:t>
            </a:r>
            <a:r>
              <a:rPr lang="en-SE" sz="1400" dirty="0"/>
              <a:t>o ALF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15F8CD80-441A-4783-E71A-CB3E9C0083D3}"/>
              </a:ext>
            </a:extLst>
          </p:cNvPr>
          <p:cNvCxnSpPr>
            <a:cxnSpLocks/>
          </p:cNvCxnSpPr>
          <p:nvPr/>
        </p:nvCxnSpPr>
        <p:spPr bwMode="auto">
          <a:xfrm>
            <a:off x="11048442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0B7F2114-06AC-C6DF-2715-15DA0C772BAA}"/>
              </a:ext>
            </a:extLst>
          </p:cNvPr>
          <p:cNvSpPr txBox="1"/>
          <p:nvPr/>
        </p:nvSpPr>
        <p:spPr bwMode="auto">
          <a:xfrm>
            <a:off x="9326961" y="3061334"/>
            <a:ext cx="2832803" cy="280389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What happens when we: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>
                <a:solidFill>
                  <a:srgbClr val="FF0000"/>
                </a:solidFill>
              </a:rPr>
              <a:t>Remove partitioning input</a:t>
            </a:r>
          </a:p>
        </p:txBody>
      </p:sp>
      <p:pic>
        <p:nvPicPr>
          <p:cNvPr id="46" name="Picture 45" descr="Diagram&#10;&#10;Description automatically generated">
            <a:extLst>
              <a:ext uri="{FF2B5EF4-FFF2-40B4-BE49-F238E27FC236}">
                <a16:creationId xmlns:a16="http://schemas.microsoft.com/office/drawing/2014/main" id="{F27C4943-2685-556D-FC36-6CCAF581666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1043" t="34383" b="48893"/>
          <a:stretch/>
        </p:blipFill>
        <p:spPr>
          <a:xfrm>
            <a:off x="8878272" y="4749800"/>
            <a:ext cx="448689" cy="41592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C310D93-8E1D-C230-C097-5C0D645808C4}"/>
              </a:ext>
            </a:extLst>
          </p:cNvPr>
          <p:cNvSpPr/>
          <p:nvPr/>
        </p:nvSpPr>
        <p:spPr bwMode="auto">
          <a:xfrm>
            <a:off x="9220200" y="4781550"/>
            <a:ext cx="273050" cy="32067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49" name="Picture 48" descr="Diagram&#10;&#10;Description automatically generated">
            <a:extLst>
              <a:ext uri="{FF2B5EF4-FFF2-40B4-BE49-F238E27FC236}">
                <a16:creationId xmlns:a16="http://schemas.microsoft.com/office/drawing/2014/main" id="{071BC263-9303-4FFD-2D3D-358D2F29C2E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3" t="42426" r="92894" b="15865"/>
          <a:stretch/>
        </p:blipFill>
        <p:spPr>
          <a:xfrm>
            <a:off x="4429199" y="4855556"/>
            <a:ext cx="448689" cy="1352017"/>
          </a:xfrm>
          <a:prstGeom prst="rect">
            <a:avLst/>
          </a:prstGeom>
        </p:spPr>
      </p:pic>
      <p:sp>
        <p:nvSpPr>
          <p:cNvPr id="19" name="&quot;No&quot; Symbol 18">
            <a:extLst>
              <a:ext uri="{FF2B5EF4-FFF2-40B4-BE49-F238E27FC236}">
                <a16:creationId xmlns:a16="http://schemas.microsoft.com/office/drawing/2014/main" id="{A1DF8AD1-A340-7D14-09C2-9301543CC9C7}"/>
              </a:ext>
            </a:extLst>
          </p:cNvPr>
          <p:cNvSpPr/>
          <p:nvPr/>
        </p:nvSpPr>
        <p:spPr bwMode="auto">
          <a:xfrm>
            <a:off x="4528357" y="5386455"/>
            <a:ext cx="250371" cy="250371"/>
          </a:xfrm>
          <a:prstGeom prst="noSmoking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0" name="&quot;No&quot; Symbol 49">
            <a:extLst>
              <a:ext uri="{FF2B5EF4-FFF2-40B4-BE49-F238E27FC236}">
                <a16:creationId xmlns:a16="http://schemas.microsoft.com/office/drawing/2014/main" id="{01BE4443-A560-FD1F-EEB5-8CFC6D6C6965}"/>
              </a:ext>
            </a:extLst>
          </p:cNvPr>
          <p:cNvSpPr/>
          <p:nvPr/>
        </p:nvSpPr>
        <p:spPr bwMode="auto">
          <a:xfrm>
            <a:off x="587858" y="4613646"/>
            <a:ext cx="250371" cy="250371"/>
          </a:xfrm>
          <a:prstGeom prst="noSmoking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745743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E3C13-9BFE-921B-1594-BB310D3F8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Structure of network in JVET-Y0143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E68F53-3140-C9E8-C6BA-52792C7CB0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13</a:t>
            </a:fld>
            <a:endParaRPr lang="sv-SE"/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170375E-0ABB-47B2-C3B1-CB693F35CC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058" y="3080868"/>
            <a:ext cx="4413421" cy="330087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7B00D2D-B967-55EC-A000-05FF5AA06CCD}"/>
              </a:ext>
            </a:extLst>
          </p:cNvPr>
          <p:cNvSpPr/>
          <p:nvPr/>
        </p:nvSpPr>
        <p:spPr bwMode="auto">
          <a:xfrm>
            <a:off x="2463610" y="1761423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024B31-E760-2CE1-4DCC-6654DA7F0BE3}"/>
              </a:ext>
            </a:extLst>
          </p:cNvPr>
          <p:cNvSpPr txBox="1"/>
          <p:nvPr/>
        </p:nvSpPr>
        <p:spPr bwMode="auto">
          <a:xfrm>
            <a:off x="2430397" y="176623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head</a:t>
            </a:r>
          </a:p>
        </p:txBody>
      </p:sp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46D5738D-F6FE-0148-176B-0A21DDCEAD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3600" y="3894653"/>
            <a:ext cx="5009239" cy="248708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AF925269-F8B0-859A-DBAB-E2444A213319}"/>
              </a:ext>
            </a:extLst>
          </p:cNvPr>
          <p:cNvGrpSpPr/>
          <p:nvPr/>
        </p:nvGrpSpPr>
        <p:grpSpPr>
          <a:xfrm>
            <a:off x="4119190" y="1744539"/>
            <a:ext cx="1010653" cy="555896"/>
            <a:chOff x="4759325" y="1744539"/>
            <a:chExt cx="1010653" cy="55589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A7B51E1-36A8-8407-79AA-D72F40B86B56}"/>
                </a:ext>
              </a:extLst>
            </p:cNvPr>
            <p:cNvSpPr/>
            <p:nvPr/>
          </p:nvSpPr>
          <p:spPr bwMode="auto">
            <a:xfrm>
              <a:off x="4759325" y="1761422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4BE3A4B-012B-ED8A-F698-BA15C2BB254C}"/>
                </a:ext>
              </a:extLst>
            </p:cNvPr>
            <p:cNvSpPr txBox="1"/>
            <p:nvPr/>
          </p:nvSpPr>
          <p:spPr bwMode="auto">
            <a:xfrm>
              <a:off x="4807451" y="1744539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0</a:t>
              </a:r>
            </a:p>
          </p:txBody>
        </p:sp>
      </p:grp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23FEAC4-E766-E6FA-F53B-238CE54570E7}"/>
              </a:ext>
            </a:extLst>
          </p:cNvPr>
          <p:cNvCxnSpPr>
            <a:cxnSpLocks/>
            <a:endCxn id="10" idx="1"/>
          </p:cNvCxnSpPr>
          <p:nvPr/>
        </p:nvCxnSpPr>
        <p:spPr bwMode="auto">
          <a:xfrm>
            <a:off x="3474263" y="1992428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58E6946E-74E9-0474-E308-074B6848FC06}"/>
              </a:ext>
            </a:extLst>
          </p:cNvPr>
          <p:cNvSpPr/>
          <p:nvPr/>
        </p:nvSpPr>
        <p:spPr bwMode="auto">
          <a:xfrm>
            <a:off x="5291050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26F246-55C6-438F-91E7-7B7DA8DDEC4F}"/>
              </a:ext>
            </a:extLst>
          </p:cNvPr>
          <p:cNvSpPr txBox="1"/>
          <p:nvPr/>
        </p:nvSpPr>
        <p:spPr bwMode="auto">
          <a:xfrm>
            <a:off x="5339176" y="1744539"/>
            <a:ext cx="914400" cy="5558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esidual </a:t>
            </a:r>
            <a:br>
              <a:rPr lang="en-SE" sz="1400" dirty="0"/>
            </a:br>
            <a:r>
              <a:rPr lang="en-SE" sz="1400" dirty="0"/>
              <a:t>block 1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5F8AFDC-9E7A-5625-3922-26643E73DAF5}"/>
              </a:ext>
            </a:extLst>
          </p:cNvPr>
          <p:cNvCxnSpPr>
            <a:cxnSpLocks/>
          </p:cNvCxnSpPr>
          <p:nvPr/>
        </p:nvCxnSpPr>
        <p:spPr bwMode="auto">
          <a:xfrm>
            <a:off x="5129843" y="1992428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D9F134C4-FBC5-9A60-6EEA-239A581B21EA}"/>
              </a:ext>
            </a:extLst>
          </p:cNvPr>
          <p:cNvSpPr txBox="1"/>
          <p:nvPr/>
        </p:nvSpPr>
        <p:spPr bwMode="auto">
          <a:xfrm>
            <a:off x="6283066" y="184002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…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3842F9A-6F20-8488-0CA4-C7FAD3ACA32C}"/>
              </a:ext>
            </a:extLst>
          </p:cNvPr>
          <p:cNvGrpSpPr/>
          <p:nvPr/>
        </p:nvGrpSpPr>
        <p:grpSpPr>
          <a:xfrm>
            <a:off x="6911896" y="1744539"/>
            <a:ext cx="1010653" cy="555896"/>
            <a:chOff x="8000651" y="2041155"/>
            <a:chExt cx="1010653" cy="555896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CAAF0F1-F464-32A3-BF45-62A75CA1C180}"/>
                </a:ext>
              </a:extLst>
            </p:cNvPr>
            <p:cNvSpPr/>
            <p:nvPr/>
          </p:nvSpPr>
          <p:spPr bwMode="auto">
            <a:xfrm>
              <a:off x="8000651" y="2058038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5E48861-4ECF-D97B-15D2-F48A8417E4A1}"/>
                </a:ext>
              </a:extLst>
            </p:cNvPr>
            <p:cNvSpPr txBox="1"/>
            <p:nvPr/>
          </p:nvSpPr>
          <p:spPr bwMode="auto">
            <a:xfrm>
              <a:off x="8048777" y="2041155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7</a:t>
              </a:r>
            </a:p>
          </p:txBody>
        </p:sp>
      </p:grp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941D73E4-CD56-D03C-18B6-B7F07DB38436}"/>
              </a:ext>
            </a:extLst>
          </p:cNvPr>
          <p:cNvCxnSpPr>
            <a:cxnSpLocks/>
          </p:cNvCxnSpPr>
          <p:nvPr/>
        </p:nvCxnSpPr>
        <p:spPr bwMode="auto">
          <a:xfrm>
            <a:off x="6302470" y="1992004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5AC4B56-479B-E91C-EFA6-39AFC8F47812}"/>
              </a:ext>
            </a:extLst>
          </p:cNvPr>
          <p:cNvCxnSpPr>
            <a:cxnSpLocks/>
          </p:cNvCxnSpPr>
          <p:nvPr/>
        </p:nvCxnSpPr>
        <p:spPr bwMode="auto">
          <a:xfrm>
            <a:off x="6738224" y="1998419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6E48F6B-22A7-BF0F-6398-A1C63072D2BA}"/>
              </a:ext>
            </a:extLst>
          </p:cNvPr>
          <p:cNvCxnSpPr/>
          <p:nvPr/>
        </p:nvCxnSpPr>
        <p:spPr bwMode="auto">
          <a:xfrm flipH="1">
            <a:off x="838229" y="2237088"/>
            <a:ext cx="1577423" cy="85743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AFED9116-A0B2-0CB7-8877-A92212C825F6}"/>
              </a:ext>
            </a:extLst>
          </p:cNvPr>
          <p:cNvCxnSpPr>
            <a:cxnSpLocks/>
          </p:cNvCxnSpPr>
          <p:nvPr/>
        </p:nvCxnSpPr>
        <p:spPr bwMode="auto">
          <a:xfrm>
            <a:off x="3483887" y="2250704"/>
            <a:ext cx="320095" cy="171490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FF81FFAB-9C6F-9A72-3743-082059E1BCE3}"/>
              </a:ext>
            </a:extLst>
          </p:cNvPr>
          <p:cNvSpPr/>
          <p:nvPr/>
        </p:nvSpPr>
        <p:spPr bwMode="auto">
          <a:xfrm>
            <a:off x="8569119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EC88288-2F68-79F9-4BA5-35910EDF0018}"/>
              </a:ext>
            </a:extLst>
          </p:cNvPr>
          <p:cNvSpPr txBox="1"/>
          <p:nvPr/>
        </p:nvSpPr>
        <p:spPr bwMode="auto">
          <a:xfrm>
            <a:off x="8535906" y="176623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tail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975ACD90-0658-730E-1EA2-5EB17DAE41F3}"/>
              </a:ext>
            </a:extLst>
          </p:cNvPr>
          <p:cNvCxnSpPr>
            <a:cxnSpLocks/>
          </p:cNvCxnSpPr>
          <p:nvPr/>
        </p:nvCxnSpPr>
        <p:spPr bwMode="auto">
          <a:xfrm>
            <a:off x="7922548" y="1992427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124E3E1B-6671-3283-0E9D-9566783B8189}"/>
              </a:ext>
            </a:extLst>
          </p:cNvPr>
          <p:cNvCxnSpPr>
            <a:cxnSpLocks/>
          </p:cNvCxnSpPr>
          <p:nvPr/>
        </p:nvCxnSpPr>
        <p:spPr bwMode="auto">
          <a:xfrm flipH="1">
            <a:off x="4677692" y="2261346"/>
            <a:ext cx="608506" cy="170426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57E711C-7F8E-C445-FD72-917DE11A0144}"/>
              </a:ext>
            </a:extLst>
          </p:cNvPr>
          <p:cNvCxnSpPr>
            <a:cxnSpLocks/>
          </p:cNvCxnSpPr>
          <p:nvPr/>
        </p:nvCxnSpPr>
        <p:spPr bwMode="auto">
          <a:xfrm>
            <a:off x="6295694" y="2249790"/>
            <a:ext cx="2271781" cy="168395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6F8C50A6-D57A-E173-E876-15234F1A6641}"/>
              </a:ext>
            </a:extLst>
          </p:cNvPr>
          <p:cNvCxnSpPr>
            <a:cxnSpLocks/>
          </p:cNvCxnSpPr>
          <p:nvPr/>
        </p:nvCxnSpPr>
        <p:spPr bwMode="auto">
          <a:xfrm>
            <a:off x="9594614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id="{1C50C068-6EA9-CEB2-DDFB-164F3EDC292F}"/>
              </a:ext>
            </a:extLst>
          </p:cNvPr>
          <p:cNvSpPr/>
          <p:nvPr/>
        </p:nvSpPr>
        <p:spPr bwMode="auto">
          <a:xfrm>
            <a:off x="10254384" y="1750974"/>
            <a:ext cx="797938" cy="478092"/>
          </a:xfrm>
          <a:prstGeom prst="round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BEE352B-2553-A975-CE59-16B6AEE1FA4B}"/>
              </a:ext>
            </a:extLst>
          </p:cNvPr>
          <p:cNvSpPr txBox="1"/>
          <p:nvPr/>
        </p:nvSpPr>
        <p:spPr bwMode="auto">
          <a:xfrm>
            <a:off x="10263086" y="174454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m</a:t>
            </a:r>
            <a:r>
              <a:rPr lang="en-SE" sz="1400" dirty="0"/>
              <a:t>ix with </a:t>
            </a:r>
            <a:br>
              <a:rPr lang="en-SE" sz="1400" dirty="0"/>
            </a:br>
            <a:r>
              <a:rPr lang="en-SE" sz="1400" dirty="0"/>
              <a:t>rec.</a:t>
            </a: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5CFEE618-40AB-DFAC-FC8B-DD64722CDC93}"/>
              </a:ext>
            </a:extLst>
          </p:cNvPr>
          <p:cNvCxnSpPr/>
          <p:nvPr/>
        </p:nvCxnSpPr>
        <p:spPr bwMode="auto">
          <a:xfrm>
            <a:off x="1666519" y="1990020"/>
            <a:ext cx="76760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9EBCB124-3F77-048A-6BF7-63245C63F0EF}"/>
              </a:ext>
            </a:extLst>
          </p:cNvPr>
          <p:cNvSpPr txBox="1"/>
          <p:nvPr/>
        </p:nvSpPr>
        <p:spPr bwMode="auto">
          <a:xfrm>
            <a:off x="1101140" y="182387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input</a:t>
            </a:r>
            <a:endParaRPr lang="en-SE" sz="20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77EA1DF-5944-25F5-DDEE-5A9D2308E631}"/>
              </a:ext>
            </a:extLst>
          </p:cNvPr>
          <p:cNvSpPr txBox="1"/>
          <p:nvPr/>
        </p:nvSpPr>
        <p:spPr bwMode="auto">
          <a:xfrm>
            <a:off x="11167322" y="171406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t</a:t>
            </a:r>
            <a:r>
              <a:rPr lang="en-SE" sz="1400" dirty="0"/>
              <a:t>o ALF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15F8CD80-441A-4783-E71A-CB3E9C0083D3}"/>
              </a:ext>
            </a:extLst>
          </p:cNvPr>
          <p:cNvCxnSpPr>
            <a:cxnSpLocks/>
          </p:cNvCxnSpPr>
          <p:nvPr/>
        </p:nvCxnSpPr>
        <p:spPr bwMode="auto">
          <a:xfrm>
            <a:off x="11048442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0B7F2114-06AC-C6DF-2715-15DA0C772BAA}"/>
              </a:ext>
            </a:extLst>
          </p:cNvPr>
          <p:cNvSpPr txBox="1"/>
          <p:nvPr/>
        </p:nvSpPr>
        <p:spPr bwMode="auto">
          <a:xfrm>
            <a:off x="9326961" y="3061334"/>
            <a:ext cx="2832803" cy="280389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What happens when we: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partitioning input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>
                <a:solidFill>
                  <a:srgbClr val="FF0000"/>
                </a:solidFill>
              </a:rPr>
              <a:t>Remove boundary strength input</a:t>
            </a:r>
          </a:p>
        </p:txBody>
      </p:sp>
      <p:pic>
        <p:nvPicPr>
          <p:cNvPr id="46" name="Picture 45" descr="Diagram&#10;&#10;Description automatically generated">
            <a:extLst>
              <a:ext uri="{FF2B5EF4-FFF2-40B4-BE49-F238E27FC236}">
                <a16:creationId xmlns:a16="http://schemas.microsoft.com/office/drawing/2014/main" id="{F27C4943-2685-556D-FC36-6CCAF581666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1043" t="34383" b="48893"/>
          <a:stretch/>
        </p:blipFill>
        <p:spPr>
          <a:xfrm>
            <a:off x="8878272" y="4749800"/>
            <a:ext cx="448689" cy="41592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C310D93-8E1D-C230-C097-5C0D645808C4}"/>
              </a:ext>
            </a:extLst>
          </p:cNvPr>
          <p:cNvSpPr/>
          <p:nvPr/>
        </p:nvSpPr>
        <p:spPr bwMode="auto">
          <a:xfrm>
            <a:off x="9220200" y="4781550"/>
            <a:ext cx="273050" cy="32067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49" name="Picture 48" descr="Diagram&#10;&#10;Description automatically generated">
            <a:extLst>
              <a:ext uri="{FF2B5EF4-FFF2-40B4-BE49-F238E27FC236}">
                <a16:creationId xmlns:a16="http://schemas.microsoft.com/office/drawing/2014/main" id="{071BC263-9303-4FFD-2D3D-358D2F29C2E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3" t="42426" r="92894" b="15865"/>
          <a:stretch/>
        </p:blipFill>
        <p:spPr>
          <a:xfrm>
            <a:off x="4429199" y="4855556"/>
            <a:ext cx="448689" cy="1352017"/>
          </a:xfrm>
          <a:prstGeom prst="rect">
            <a:avLst/>
          </a:prstGeom>
        </p:spPr>
      </p:pic>
      <p:sp>
        <p:nvSpPr>
          <p:cNvPr id="19" name="&quot;No&quot; Symbol 18">
            <a:extLst>
              <a:ext uri="{FF2B5EF4-FFF2-40B4-BE49-F238E27FC236}">
                <a16:creationId xmlns:a16="http://schemas.microsoft.com/office/drawing/2014/main" id="{A1DF8AD1-A340-7D14-09C2-9301543CC9C7}"/>
              </a:ext>
            </a:extLst>
          </p:cNvPr>
          <p:cNvSpPr/>
          <p:nvPr/>
        </p:nvSpPr>
        <p:spPr bwMode="auto">
          <a:xfrm>
            <a:off x="4528357" y="5618683"/>
            <a:ext cx="250371" cy="250371"/>
          </a:xfrm>
          <a:prstGeom prst="noSmoking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0" name="&quot;No&quot; Symbol 49">
            <a:extLst>
              <a:ext uri="{FF2B5EF4-FFF2-40B4-BE49-F238E27FC236}">
                <a16:creationId xmlns:a16="http://schemas.microsoft.com/office/drawing/2014/main" id="{01BE4443-A560-FD1F-EEB5-8CFC6D6C6965}"/>
              </a:ext>
            </a:extLst>
          </p:cNvPr>
          <p:cNvSpPr/>
          <p:nvPr/>
        </p:nvSpPr>
        <p:spPr bwMode="auto">
          <a:xfrm>
            <a:off x="537059" y="5198382"/>
            <a:ext cx="250371" cy="250371"/>
          </a:xfrm>
          <a:prstGeom prst="noSmoking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855154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E3C13-9BFE-921B-1594-BB310D3F8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Structure of network in JVET-Y0143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E68F53-3140-C9E8-C6BA-52792C7CB0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14</a:t>
            </a:fld>
            <a:endParaRPr lang="sv-SE"/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170375E-0ABB-47B2-C3B1-CB693F35CC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058" y="3080868"/>
            <a:ext cx="4413421" cy="330087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7B00D2D-B967-55EC-A000-05FF5AA06CCD}"/>
              </a:ext>
            </a:extLst>
          </p:cNvPr>
          <p:cNvSpPr/>
          <p:nvPr/>
        </p:nvSpPr>
        <p:spPr bwMode="auto">
          <a:xfrm>
            <a:off x="2463610" y="1761423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024B31-E760-2CE1-4DCC-6654DA7F0BE3}"/>
              </a:ext>
            </a:extLst>
          </p:cNvPr>
          <p:cNvSpPr txBox="1"/>
          <p:nvPr/>
        </p:nvSpPr>
        <p:spPr bwMode="auto">
          <a:xfrm>
            <a:off x="2430397" y="176623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head</a:t>
            </a:r>
          </a:p>
        </p:txBody>
      </p:sp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46D5738D-F6FE-0148-176B-0A21DDCEAD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3600" y="3894653"/>
            <a:ext cx="5009239" cy="248708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AF925269-F8B0-859A-DBAB-E2444A213319}"/>
              </a:ext>
            </a:extLst>
          </p:cNvPr>
          <p:cNvGrpSpPr/>
          <p:nvPr/>
        </p:nvGrpSpPr>
        <p:grpSpPr>
          <a:xfrm>
            <a:off x="4119190" y="1744539"/>
            <a:ext cx="1010653" cy="555896"/>
            <a:chOff x="4759325" y="1744539"/>
            <a:chExt cx="1010653" cy="55589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A7B51E1-36A8-8407-79AA-D72F40B86B56}"/>
                </a:ext>
              </a:extLst>
            </p:cNvPr>
            <p:cNvSpPr/>
            <p:nvPr/>
          </p:nvSpPr>
          <p:spPr bwMode="auto">
            <a:xfrm>
              <a:off x="4759325" y="1761422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4BE3A4B-012B-ED8A-F698-BA15C2BB254C}"/>
                </a:ext>
              </a:extLst>
            </p:cNvPr>
            <p:cNvSpPr txBox="1"/>
            <p:nvPr/>
          </p:nvSpPr>
          <p:spPr bwMode="auto">
            <a:xfrm>
              <a:off x="4807451" y="1744539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0</a:t>
              </a:r>
            </a:p>
          </p:txBody>
        </p:sp>
      </p:grp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23FEAC4-E766-E6FA-F53B-238CE54570E7}"/>
              </a:ext>
            </a:extLst>
          </p:cNvPr>
          <p:cNvCxnSpPr>
            <a:cxnSpLocks/>
            <a:endCxn id="10" idx="1"/>
          </p:cNvCxnSpPr>
          <p:nvPr/>
        </p:nvCxnSpPr>
        <p:spPr bwMode="auto">
          <a:xfrm>
            <a:off x="3474263" y="1992428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58E6946E-74E9-0474-E308-074B6848FC06}"/>
              </a:ext>
            </a:extLst>
          </p:cNvPr>
          <p:cNvSpPr/>
          <p:nvPr/>
        </p:nvSpPr>
        <p:spPr bwMode="auto">
          <a:xfrm>
            <a:off x="5291050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26F246-55C6-438F-91E7-7B7DA8DDEC4F}"/>
              </a:ext>
            </a:extLst>
          </p:cNvPr>
          <p:cNvSpPr txBox="1"/>
          <p:nvPr/>
        </p:nvSpPr>
        <p:spPr bwMode="auto">
          <a:xfrm>
            <a:off x="5339176" y="1744539"/>
            <a:ext cx="914400" cy="5558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esidual </a:t>
            </a:r>
            <a:br>
              <a:rPr lang="en-SE" sz="1400" dirty="0"/>
            </a:br>
            <a:r>
              <a:rPr lang="en-SE" sz="1400" dirty="0"/>
              <a:t>block 1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5F8AFDC-9E7A-5625-3922-26643E73DAF5}"/>
              </a:ext>
            </a:extLst>
          </p:cNvPr>
          <p:cNvCxnSpPr>
            <a:cxnSpLocks/>
          </p:cNvCxnSpPr>
          <p:nvPr/>
        </p:nvCxnSpPr>
        <p:spPr bwMode="auto">
          <a:xfrm>
            <a:off x="5129843" y="1992428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D9F134C4-FBC5-9A60-6EEA-239A581B21EA}"/>
              </a:ext>
            </a:extLst>
          </p:cNvPr>
          <p:cNvSpPr txBox="1"/>
          <p:nvPr/>
        </p:nvSpPr>
        <p:spPr bwMode="auto">
          <a:xfrm>
            <a:off x="6283066" y="184002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…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3842F9A-6F20-8488-0CA4-C7FAD3ACA32C}"/>
              </a:ext>
            </a:extLst>
          </p:cNvPr>
          <p:cNvGrpSpPr/>
          <p:nvPr/>
        </p:nvGrpSpPr>
        <p:grpSpPr>
          <a:xfrm>
            <a:off x="6911896" y="1744539"/>
            <a:ext cx="1010653" cy="555896"/>
            <a:chOff x="8000651" y="2041155"/>
            <a:chExt cx="1010653" cy="555896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CAAF0F1-F464-32A3-BF45-62A75CA1C180}"/>
                </a:ext>
              </a:extLst>
            </p:cNvPr>
            <p:cNvSpPr/>
            <p:nvPr/>
          </p:nvSpPr>
          <p:spPr bwMode="auto">
            <a:xfrm>
              <a:off x="8000651" y="2058038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5E48861-4ECF-D97B-15D2-F48A8417E4A1}"/>
                </a:ext>
              </a:extLst>
            </p:cNvPr>
            <p:cNvSpPr txBox="1"/>
            <p:nvPr/>
          </p:nvSpPr>
          <p:spPr bwMode="auto">
            <a:xfrm>
              <a:off x="8048777" y="2041155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7</a:t>
              </a:r>
            </a:p>
          </p:txBody>
        </p:sp>
      </p:grp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941D73E4-CD56-D03C-18B6-B7F07DB38436}"/>
              </a:ext>
            </a:extLst>
          </p:cNvPr>
          <p:cNvCxnSpPr>
            <a:cxnSpLocks/>
          </p:cNvCxnSpPr>
          <p:nvPr/>
        </p:nvCxnSpPr>
        <p:spPr bwMode="auto">
          <a:xfrm>
            <a:off x="6302470" y="1992004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5AC4B56-479B-E91C-EFA6-39AFC8F47812}"/>
              </a:ext>
            </a:extLst>
          </p:cNvPr>
          <p:cNvCxnSpPr>
            <a:cxnSpLocks/>
          </p:cNvCxnSpPr>
          <p:nvPr/>
        </p:nvCxnSpPr>
        <p:spPr bwMode="auto">
          <a:xfrm>
            <a:off x="6738224" y="1998419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6E48F6B-22A7-BF0F-6398-A1C63072D2BA}"/>
              </a:ext>
            </a:extLst>
          </p:cNvPr>
          <p:cNvCxnSpPr/>
          <p:nvPr/>
        </p:nvCxnSpPr>
        <p:spPr bwMode="auto">
          <a:xfrm flipH="1">
            <a:off x="838229" y="2237088"/>
            <a:ext cx="1577423" cy="85743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AFED9116-A0B2-0CB7-8877-A92212C825F6}"/>
              </a:ext>
            </a:extLst>
          </p:cNvPr>
          <p:cNvCxnSpPr>
            <a:cxnSpLocks/>
          </p:cNvCxnSpPr>
          <p:nvPr/>
        </p:nvCxnSpPr>
        <p:spPr bwMode="auto">
          <a:xfrm>
            <a:off x="3483887" y="2250704"/>
            <a:ext cx="320095" cy="171490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FF81FFAB-9C6F-9A72-3743-082059E1BCE3}"/>
              </a:ext>
            </a:extLst>
          </p:cNvPr>
          <p:cNvSpPr/>
          <p:nvPr/>
        </p:nvSpPr>
        <p:spPr bwMode="auto">
          <a:xfrm>
            <a:off x="8569119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EC88288-2F68-79F9-4BA5-35910EDF0018}"/>
              </a:ext>
            </a:extLst>
          </p:cNvPr>
          <p:cNvSpPr txBox="1"/>
          <p:nvPr/>
        </p:nvSpPr>
        <p:spPr bwMode="auto">
          <a:xfrm>
            <a:off x="8535906" y="176623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tail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975ACD90-0658-730E-1EA2-5EB17DAE41F3}"/>
              </a:ext>
            </a:extLst>
          </p:cNvPr>
          <p:cNvCxnSpPr>
            <a:cxnSpLocks/>
          </p:cNvCxnSpPr>
          <p:nvPr/>
        </p:nvCxnSpPr>
        <p:spPr bwMode="auto">
          <a:xfrm>
            <a:off x="7922548" y="1992427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124E3E1B-6671-3283-0E9D-9566783B8189}"/>
              </a:ext>
            </a:extLst>
          </p:cNvPr>
          <p:cNvCxnSpPr>
            <a:cxnSpLocks/>
          </p:cNvCxnSpPr>
          <p:nvPr/>
        </p:nvCxnSpPr>
        <p:spPr bwMode="auto">
          <a:xfrm flipH="1">
            <a:off x="4677692" y="2261346"/>
            <a:ext cx="608506" cy="170426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57E711C-7F8E-C445-FD72-917DE11A0144}"/>
              </a:ext>
            </a:extLst>
          </p:cNvPr>
          <p:cNvCxnSpPr>
            <a:cxnSpLocks/>
          </p:cNvCxnSpPr>
          <p:nvPr/>
        </p:nvCxnSpPr>
        <p:spPr bwMode="auto">
          <a:xfrm>
            <a:off x="6295694" y="2249790"/>
            <a:ext cx="2271781" cy="168395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6F8C50A6-D57A-E173-E876-15234F1A6641}"/>
              </a:ext>
            </a:extLst>
          </p:cNvPr>
          <p:cNvCxnSpPr>
            <a:cxnSpLocks/>
          </p:cNvCxnSpPr>
          <p:nvPr/>
        </p:nvCxnSpPr>
        <p:spPr bwMode="auto">
          <a:xfrm>
            <a:off x="9594614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id="{1C50C068-6EA9-CEB2-DDFB-164F3EDC292F}"/>
              </a:ext>
            </a:extLst>
          </p:cNvPr>
          <p:cNvSpPr/>
          <p:nvPr/>
        </p:nvSpPr>
        <p:spPr bwMode="auto">
          <a:xfrm>
            <a:off x="10254384" y="1750974"/>
            <a:ext cx="797938" cy="478092"/>
          </a:xfrm>
          <a:prstGeom prst="round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BEE352B-2553-A975-CE59-16B6AEE1FA4B}"/>
              </a:ext>
            </a:extLst>
          </p:cNvPr>
          <p:cNvSpPr txBox="1"/>
          <p:nvPr/>
        </p:nvSpPr>
        <p:spPr bwMode="auto">
          <a:xfrm>
            <a:off x="10263086" y="174454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m</a:t>
            </a:r>
            <a:r>
              <a:rPr lang="en-SE" sz="1400" dirty="0"/>
              <a:t>ix with </a:t>
            </a:r>
            <a:br>
              <a:rPr lang="en-SE" sz="1400" dirty="0"/>
            </a:br>
            <a:r>
              <a:rPr lang="en-SE" sz="1400" dirty="0"/>
              <a:t>rec.</a:t>
            </a: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5CFEE618-40AB-DFAC-FC8B-DD64722CDC93}"/>
              </a:ext>
            </a:extLst>
          </p:cNvPr>
          <p:cNvCxnSpPr/>
          <p:nvPr/>
        </p:nvCxnSpPr>
        <p:spPr bwMode="auto">
          <a:xfrm>
            <a:off x="1666519" y="1990020"/>
            <a:ext cx="76760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9EBCB124-3F77-048A-6BF7-63245C63F0EF}"/>
              </a:ext>
            </a:extLst>
          </p:cNvPr>
          <p:cNvSpPr txBox="1"/>
          <p:nvPr/>
        </p:nvSpPr>
        <p:spPr bwMode="auto">
          <a:xfrm>
            <a:off x="1101140" y="182387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input</a:t>
            </a:r>
            <a:endParaRPr lang="en-SE" sz="20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77EA1DF-5944-25F5-DDEE-5A9D2308E631}"/>
              </a:ext>
            </a:extLst>
          </p:cNvPr>
          <p:cNvSpPr txBox="1"/>
          <p:nvPr/>
        </p:nvSpPr>
        <p:spPr bwMode="auto">
          <a:xfrm>
            <a:off x="11167322" y="171406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t</a:t>
            </a:r>
            <a:r>
              <a:rPr lang="en-SE" sz="1400" dirty="0"/>
              <a:t>o ALF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15F8CD80-441A-4783-E71A-CB3E9C0083D3}"/>
              </a:ext>
            </a:extLst>
          </p:cNvPr>
          <p:cNvCxnSpPr>
            <a:cxnSpLocks/>
          </p:cNvCxnSpPr>
          <p:nvPr/>
        </p:nvCxnSpPr>
        <p:spPr bwMode="auto">
          <a:xfrm>
            <a:off x="11048442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0B7F2114-06AC-C6DF-2715-15DA0C772BAA}"/>
              </a:ext>
            </a:extLst>
          </p:cNvPr>
          <p:cNvSpPr txBox="1"/>
          <p:nvPr/>
        </p:nvSpPr>
        <p:spPr bwMode="auto">
          <a:xfrm>
            <a:off x="9326961" y="3061334"/>
            <a:ext cx="2832803" cy="280389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What happens when we: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partitioning input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boundary strength input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>
                <a:solidFill>
                  <a:srgbClr val="FF0000"/>
                </a:solidFill>
              </a:rPr>
              <a:t>Remove both partitioning and boundary strength</a:t>
            </a:r>
          </a:p>
        </p:txBody>
      </p:sp>
      <p:pic>
        <p:nvPicPr>
          <p:cNvPr id="46" name="Picture 45" descr="Diagram&#10;&#10;Description automatically generated">
            <a:extLst>
              <a:ext uri="{FF2B5EF4-FFF2-40B4-BE49-F238E27FC236}">
                <a16:creationId xmlns:a16="http://schemas.microsoft.com/office/drawing/2014/main" id="{F27C4943-2685-556D-FC36-6CCAF581666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1043" t="34383" b="48893"/>
          <a:stretch/>
        </p:blipFill>
        <p:spPr>
          <a:xfrm>
            <a:off x="8878272" y="4749800"/>
            <a:ext cx="448689" cy="41592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C310D93-8E1D-C230-C097-5C0D645808C4}"/>
              </a:ext>
            </a:extLst>
          </p:cNvPr>
          <p:cNvSpPr/>
          <p:nvPr/>
        </p:nvSpPr>
        <p:spPr bwMode="auto">
          <a:xfrm>
            <a:off x="9220200" y="4781550"/>
            <a:ext cx="273050" cy="32067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49" name="Picture 48" descr="Diagram&#10;&#10;Description automatically generated">
            <a:extLst>
              <a:ext uri="{FF2B5EF4-FFF2-40B4-BE49-F238E27FC236}">
                <a16:creationId xmlns:a16="http://schemas.microsoft.com/office/drawing/2014/main" id="{071BC263-9303-4FFD-2D3D-358D2F29C2E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3" t="42426" r="92894" b="15865"/>
          <a:stretch/>
        </p:blipFill>
        <p:spPr>
          <a:xfrm>
            <a:off x="4429199" y="4855556"/>
            <a:ext cx="448689" cy="1352017"/>
          </a:xfrm>
          <a:prstGeom prst="rect">
            <a:avLst/>
          </a:prstGeom>
        </p:spPr>
      </p:pic>
      <p:sp>
        <p:nvSpPr>
          <p:cNvPr id="19" name="&quot;No&quot; Symbol 18">
            <a:extLst>
              <a:ext uri="{FF2B5EF4-FFF2-40B4-BE49-F238E27FC236}">
                <a16:creationId xmlns:a16="http://schemas.microsoft.com/office/drawing/2014/main" id="{A1DF8AD1-A340-7D14-09C2-9301543CC9C7}"/>
              </a:ext>
            </a:extLst>
          </p:cNvPr>
          <p:cNvSpPr/>
          <p:nvPr/>
        </p:nvSpPr>
        <p:spPr bwMode="auto">
          <a:xfrm>
            <a:off x="4528357" y="5386455"/>
            <a:ext cx="250371" cy="250371"/>
          </a:xfrm>
          <a:prstGeom prst="noSmoking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0" name="&quot;No&quot; Symbol 49">
            <a:extLst>
              <a:ext uri="{FF2B5EF4-FFF2-40B4-BE49-F238E27FC236}">
                <a16:creationId xmlns:a16="http://schemas.microsoft.com/office/drawing/2014/main" id="{01BE4443-A560-FD1F-EEB5-8CFC6D6C6965}"/>
              </a:ext>
            </a:extLst>
          </p:cNvPr>
          <p:cNvSpPr/>
          <p:nvPr/>
        </p:nvSpPr>
        <p:spPr bwMode="auto">
          <a:xfrm>
            <a:off x="587858" y="4613646"/>
            <a:ext cx="250371" cy="250371"/>
          </a:xfrm>
          <a:prstGeom prst="noSmoking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7" name="&quot;No&quot; Symbol 46">
            <a:extLst>
              <a:ext uri="{FF2B5EF4-FFF2-40B4-BE49-F238E27FC236}">
                <a16:creationId xmlns:a16="http://schemas.microsoft.com/office/drawing/2014/main" id="{BE0D1CCC-1B32-D04F-49A5-3B6A3F6F2C8E}"/>
              </a:ext>
            </a:extLst>
          </p:cNvPr>
          <p:cNvSpPr/>
          <p:nvPr/>
        </p:nvSpPr>
        <p:spPr bwMode="auto">
          <a:xfrm>
            <a:off x="4528357" y="5618683"/>
            <a:ext cx="250371" cy="250371"/>
          </a:xfrm>
          <a:prstGeom prst="noSmoking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8" name="&quot;No&quot; Symbol 47">
            <a:extLst>
              <a:ext uri="{FF2B5EF4-FFF2-40B4-BE49-F238E27FC236}">
                <a16:creationId xmlns:a16="http://schemas.microsoft.com/office/drawing/2014/main" id="{6C723290-2027-B804-ED06-9EB8F15F5559}"/>
              </a:ext>
            </a:extLst>
          </p:cNvPr>
          <p:cNvSpPr/>
          <p:nvPr/>
        </p:nvSpPr>
        <p:spPr bwMode="auto">
          <a:xfrm>
            <a:off x="537059" y="5198382"/>
            <a:ext cx="250371" cy="250371"/>
          </a:xfrm>
          <a:prstGeom prst="noSmoking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726599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E3C13-9BFE-921B-1594-BB310D3F8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Structure of network in JVET-Y0143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E68F53-3140-C9E8-C6BA-52792C7CB0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15</a:t>
            </a:fld>
            <a:endParaRPr lang="sv-SE"/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170375E-0ABB-47B2-C3B1-CB693F35CC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058" y="3080868"/>
            <a:ext cx="4413421" cy="330087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7B00D2D-B967-55EC-A000-05FF5AA06CCD}"/>
              </a:ext>
            </a:extLst>
          </p:cNvPr>
          <p:cNvSpPr/>
          <p:nvPr/>
        </p:nvSpPr>
        <p:spPr bwMode="auto">
          <a:xfrm>
            <a:off x="2463610" y="1761423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024B31-E760-2CE1-4DCC-6654DA7F0BE3}"/>
              </a:ext>
            </a:extLst>
          </p:cNvPr>
          <p:cNvSpPr txBox="1"/>
          <p:nvPr/>
        </p:nvSpPr>
        <p:spPr bwMode="auto">
          <a:xfrm>
            <a:off x="2430397" y="176623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head</a:t>
            </a:r>
          </a:p>
        </p:txBody>
      </p:sp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46D5738D-F6FE-0148-176B-0A21DDCEAD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3600" y="3894653"/>
            <a:ext cx="5009239" cy="248708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AF925269-F8B0-859A-DBAB-E2444A213319}"/>
              </a:ext>
            </a:extLst>
          </p:cNvPr>
          <p:cNvGrpSpPr/>
          <p:nvPr/>
        </p:nvGrpSpPr>
        <p:grpSpPr>
          <a:xfrm>
            <a:off x="4119190" y="1744539"/>
            <a:ext cx="1010653" cy="555896"/>
            <a:chOff x="4759325" y="1744539"/>
            <a:chExt cx="1010653" cy="55589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A7B51E1-36A8-8407-79AA-D72F40B86B56}"/>
                </a:ext>
              </a:extLst>
            </p:cNvPr>
            <p:cNvSpPr/>
            <p:nvPr/>
          </p:nvSpPr>
          <p:spPr bwMode="auto">
            <a:xfrm>
              <a:off x="4759325" y="1761422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4BE3A4B-012B-ED8A-F698-BA15C2BB254C}"/>
                </a:ext>
              </a:extLst>
            </p:cNvPr>
            <p:cNvSpPr txBox="1"/>
            <p:nvPr/>
          </p:nvSpPr>
          <p:spPr bwMode="auto">
            <a:xfrm>
              <a:off x="4807451" y="1744539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0</a:t>
              </a:r>
            </a:p>
          </p:txBody>
        </p:sp>
      </p:grp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23FEAC4-E766-E6FA-F53B-238CE54570E7}"/>
              </a:ext>
            </a:extLst>
          </p:cNvPr>
          <p:cNvCxnSpPr>
            <a:cxnSpLocks/>
            <a:endCxn id="10" idx="1"/>
          </p:cNvCxnSpPr>
          <p:nvPr/>
        </p:nvCxnSpPr>
        <p:spPr bwMode="auto">
          <a:xfrm>
            <a:off x="3474263" y="1992428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58E6946E-74E9-0474-E308-074B6848FC06}"/>
              </a:ext>
            </a:extLst>
          </p:cNvPr>
          <p:cNvSpPr/>
          <p:nvPr/>
        </p:nvSpPr>
        <p:spPr bwMode="auto">
          <a:xfrm>
            <a:off x="5291050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26F246-55C6-438F-91E7-7B7DA8DDEC4F}"/>
              </a:ext>
            </a:extLst>
          </p:cNvPr>
          <p:cNvSpPr txBox="1"/>
          <p:nvPr/>
        </p:nvSpPr>
        <p:spPr bwMode="auto">
          <a:xfrm>
            <a:off x="5339176" y="1744539"/>
            <a:ext cx="914400" cy="5558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esidual </a:t>
            </a:r>
            <a:br>
              <a:rPr lang="en-SE" sz="1400" dirty="0"/>
            </a:br>
            <a:r>
              <a:rPr lang="en-SE" sz="1400" dirty="0"/>
              <a:t>block 1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5F8AFDC-9E7A-5625-3922-26643E73DAF5}"/>
              </a:ext>
            </a:extLst>
          </p:cNvPr>
          <p:cNvCxnSpPr>
            <a:cxnSpLocks/>
          </p:cNvCxnSpPr>
          <p:nvPr/>
        </p:nvCxnSpPr>
        <p:spPr bwMode="auto">
          <a:xfrm>
            <a:off x="5129843" y="1992428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D9F134C4-FBC5-9A60-6EEA-239A581B21EA}"/>
              </a:ext>
            </a:extLst>
          </p:cNvPr>
          <p:cNvSpPr txBox="1"/>
          <p:nvPr/>
        </p:nvSpPr>
        <p:spPr bwMode="auto">
          <a:xfrm>
            <a:off x="6283066" y="184002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…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3842F9A-6F20-8488-0CA4-C7FAD3ACA32C}"/>
              </a:ext>
            </a:extLst>
          </p:cNvPr>
          <p:cNvGrpSpPr/>
          <p:nvPr/>
        </p:nvGrpSpPr>
        <p:grpSpPr>
          <a:xfrm>
            <a:off x="6911896" y="1744539"/>
            <a:ext cx="1010653" cy="555896"/>
            <a:chOff x="8000651" y="2041155"/>
            <a:chExt cx="1010653" cy="555896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CAAF0F1-F464-32A3-BF45-62A75CA1C180}"/>
                </a:ext>
              </a:extLst>
            </p:cNvPr>
            <p:cNvSpPr/>
            <p:nvPr/>
          </p:nvSpPr>
          <p:spPr bwMode="auto">
            <a:xfrm>
              <a:off x="8000651" y="2058038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5E48861-4ECF-D97B-15D2-F48A8417E4A1}"/>
                </a:ext>
              </a:extLst>
            </p:cNvPr>
            <p:cNvSpPr txBox="1"/>
            <p:nvPr/>
          </p:nvSpPr>
          <p:spPr bwMode="auto">
            <a:xfrm>
              <a:off x="8048777" y="2041155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7</a:t>
              </a:r>
            </a:p>
          </p:txBody>
        </p:sp>
      </p:grp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941D73E4-CD56-D03C-18B6-B7F07DB38436}"/>
              </a:ext>
            </a:extLst>
          </p:cNvPr>
          <p:cNvCxnSpPr>
            <a:cxnSpLocks/>
          </p:cNvCxnSpPr>
          <p:nvPr/>
        </p:nvCxnSpPr>
        <p:spPr bwMode="auto">
          <a:xfrm>
            <a:off x="6302470" y="1992004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5AC4B56-479B-E91C-EFA6-39AFC8F47812}"/>
              </a:ext>
            </a:extLst>
          </p:cNvPr>
          <p:cNvCxnSpPr>
            <a:cxnSpLocks/>
          </p:cNvCxnSpPr>
          <p:nvPr/>
        </p:nvCxnSpPr>
        <p:spPr bwMode="auto">
          <a:xfrm>
            <a:off x="6738224" y="1998419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6E48F6B-22A7-BF0F-6398-A1C63072D2BA}"/>
              </a:ext>
            </a:extLst>
          </p:cNvPr>
          <p:cNvCxnSpPr/>
          <p:nvPr/>
        </p:nvCxnSpPr>
        <p:spPr bwMode="auto">
          <a:xfrm flipH="1">
            <a:off x="838229" y="2237088"/>
            <a:ext cx="1577423" cy="85743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AFED9116-A0B2-0CB7-8877-A92212C825F6}"/>
              </a:ext>
            </a:extLst>
          </p:cNvPr>
          <p:cNvCxnSpPr>
            <a:cxnSpLocks/>
          </p:cNvCxnSpPr>
          <p:nvPr/>
        </p:nvCxnSpPr>
        <p:spPr bwMode="auto">
          <a:xfrm>
            <a:off x="3483887" y="2250704"/>
            <a:ext cx="320095" cy="171490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FF81FFAB-9C6F-9A72-3743-082059E1BCE3}"/>
              </a:ext>
            </a:extLst>
          </p:cNvPr>
          <p:cNvSpPr/>
          <p:nvPr/>
        </p:nvSpPr>
        <p:spPr bwMode="auto">
          <a:xfrm>
            <a:off x="8569119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EC88288-2F68-79F9-4BA5-35910EDF0018}"/>
              </a:ext>
            </a:extLst>
          </p:cNvPr>
          <p:cNvSpPr txBox="1"/>
          <p:nvPr/>
        </p:nvSpPr>
        <p:spPr bwMode="auto">
          <a:xfrm>
            <a:off x="8535906" y="176623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tail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975ACD90-0658-730E-1EA2-5EB17DAE41F3}"/>
              </a:ext>
            </a:extLst>
          </p:cNvPr>
          <p:cNvCxnSpPr>
            <a:cxnSpLocks/>
          </p:cNvCxnSpPr>
          <p:nvPr/>
        </p:nvCxnSpPr>
        <p:spPr bwMode="auto">
          <a:xfrm>
            <a:off x="7922548" y="1992427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124E3E1B-6671-3283-0E9D-9566783B8189}"/>
              </a:ext>
            </a:extLst>
          </p:cNvPr>
          <p:cNvCxnSpPr>
            <a:cxnSpLocks/>
          </p:cNvCxnSpPr>
          <p:nvPr/>
        </p:nvCxnSpPr>
        <p:spPr bwMode="auto">
          <a:xfrm flipH="1">
            <a:off x="4677692" y="2261346"/>
            <a:ext cx="608506" cy="170426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57E711C-7F8E-C445-FD72-917DE11A0144}"/>
              </a:ext>
            </a:extLst>
          </p:cNvPr>
          <p:cNvCxnSpPr>
            <a:cxnSpLocks/>
          </p:cNvCxnSpPr>
          <p:nvPr/>
        </p:nvCxnSpPr>
        <p:spPr bwMode="auto">
          <a:xfrm>
            <a:off x="6295694" y="2249790"/>
            <a:ext cx="2271781" cy="168395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6F8C50A6-D57A-E173-E876-15234F1A6641}"/>
              </a:ext>
            </a:extLst>
          </p:cNvPr>
          <p:cNvCxnSpPr>
            <a:cxnSpLocks/>
          </p:cNvCxnSpPr>
          <p:nvPr/>
        </p:nvCxnSpPr>
        <p:spPr bwMode="auto">
          <a:xfrm>
            <a:off x="9594614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id="{1C50C068-6EA9-CEB2-DDFB-164F3EDC292F}"/>
              </a:ext>
            </a:extLst>
          </p:cNvPr>
          <p:cNvSpPr/>
          <p:nvPr/>
        </p:nvSpPr>
        <p:spPr bwMode="auto">
          <a:xfrm>
            <a:off x="10254384" y="1750974"/>
            <a:ext cx="797938" cy="478092"/>
          </a:xfrm>
          <a:prstGeom prst="round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BEE352B-2553-A975-CE59-16B6AEE1FA4B}"/>
              </a:ext>
            </a:extLst>
          </p:cNvPr>
          <p:cNvSpPr txBox="1"/>
          <p:nvPr/>
        </p:nvSpPr>
        <p:spPr bwMode="auto">
          <a:xfrm>
            <a:off x="10263086" y="174454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m</a:t>
            </a:r>
            <a:r>
              <a:rPr lang="en-SE" sz="1400" dirty="0"/>
              <a:t>ix with </a:t>
            </a:r>
            <a:br>
              <a:rPr lang="en-SE" sz="1400" dirty="0"/>
            </a:br>
            <a:r>
              <a:rPr lang="en-SE" sz="1400" dirty="0"/>
              <a:t>rec.</a:t>
            </a: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5CFEE618-40AB-DFAC-FC8B-DD64722CDC93}"/>
              </a:ext>
            </a:extLst>
          </p:cNvPr>
          <p:cNvCxnSpPr/>
          <p:nvPr/>
        </p:nvCxnSpPr>
        <p:spPr bwMode="auto">
          <a:xfrm>
            <a:off x="1666519" y="1990020"/>
            <a:ext cx="76760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9EBCB124-3F77-048A-6BF7-63245C63F0EF}"/>
              </a:ext>
            </a:extLst>
          </p:cNvPr>
          <p:cNvSpPr txBox="1"/>
          <p:nvPr/>
        </p:nvSpPr>
        <p:spPr bwMode="auto">
          <a:xfrm>
            <a:off x="1101140" y="182387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input</a:t>
            </a:r>
            <a:endParaRPr lang="en-SE" sz="20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77EA1DF-5944-25F5-DDEE-5A9D2308E631}"/>
              </a:ext>
            </a:extLst>
          </p:cNvPr>
          <p:cNvSpPr txBox="1"/>
          <p:nvPr/>
        </p:nvSpPr>
        <p:spPr bwMode="auto">
          <a:xfrm>
            <a:off x="11167322" y="171406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t</a:t>
            </a:r>
            <a:r>
              <a:rPr lang="en-SE" sz="1400" dirty="0"/>
              <a:t>o ALF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15F8CD80-441A-4783-E71A-CB3E9C0083D3}"/>
              </a:ext>
            </a:extLst>
          </p:cNvPr>
          <p:cNvCxnSpPr>
            <a:cxnSpLocks/>
          </p:cNvCxnSpPr>
          <p:nvPr/>
        </p:nvCxnSpPr>
        <p:spPr bwMode="auto">
          <a:xfrm>
            <a:off x="11048442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0B7F2114-06AC-C6DF-2715-15DA0C772BAA}"/>
              </a:ext>
            </a:extLst>
          </p:cNvPr>
          <p:cNvSpPr txBox="1"/>
          <p:nvPr/>
        </p:nvSpPr>
        <p:spPr bwMode="auto">
          <a:xfrm>
            <a:off x="9326961" y="3061334"/>
            <a:ext cx="2832803" cy="280389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What happens when we: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partitioning input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boundary strength input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both partitioning and boundary strength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>
                <a:solidFill>
                  <a:srgbClr val="FF0000"/>
                </a:solidFill>
              </a:rPr>
              <a:t>Remove prediction</a:t>
            </a:r>
          </a:p>
        </p:txBody>
      </p:sp>
      <p:pic>
        <p:nvPicPr>
          <p:cNvPr id="46" name="Picture 45" descr="Diagram&#10;&#10;Description automatically generated">
            <a:extLst>
              <a:ext uri="{FF2B5EF4-FFF2-40B4-BE49-F238E27FC236}">
                <a16:creationId xmlns:a16="http://schemas.microsoft.com/office/drawing/2014/main" id="{F27C4943-2685-556D-FC36-6CCAF581666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1043" t="34383" b="48893"/>
          <a:stretch/>
        </p:blipFill>
        <p:spPr>
          <a:xfrm>
            <a:off x="8878272" y="4749800"/>
            <a:ext cx="448689" cy="41592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C310D93-8E1D-C230-C097-5C0D645808C4}"/>
              </a:ext>
            </a:extLst>
          </p:cNvPr>
          <p:cNvSpPr/>
          <p:nvPr/>
        </p:nvSpPr>
        <p:spPr bwMode="auto">
          <a:xfrm>
            <a:off x="9220200" y="4781550"/>
            <a:ext cx="273050" cy="32067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49" name="Picture 48" descr="Diagram&#10;&#10;Description automatically generated">
            <a:extLst>
              <a:ext uri="{FF2B5EF4-FFF2-40B4-BE49-F238E27FC236}">
                <a16:creationId xmlns:a16="http://schemas.microsoft.com/office/drawing/2014/main" id="{071BC263-9303-4FFD-2D3D-358D2F29C2E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3" t="42426" r="92894" b="15865"/>
          <a:stretch/>
        </p:blipFill>
        <p:spPr>
          <a:xfrm>
            <a:off x="4429199" y="4855556"/>
            <a:ext cx="448689" cy="1352017"/>
          </a:xfrm>
          <a:prstGeom prst="rect">
            <a:avLst/>
          </a:prstGeom>
        </p:spPr>
      </p:pic>
      <p:sp>
        <p:nvSpPr>
          <p:cNvPr id="19" name="&quot;No&quot; Symbol 18">
            <a:extLst>
              <a:ext uri="{FF2B5EF4-FFF2-40B4-BE49-F238E27FC236}">
                <a16:creationId xmlns:a16="http://schemas.microsoft.com/office/drawing/2014/main" id="{A1DF8AD1-A340-7D14-09C2-9301543CC9C7}"/>
              </a:ext>
            </a:extLst>
          </p:cNvPr>
          <p:cNvSpPr/>
          <p:nvPr/>
        </p:nvSpPr>
        <p:spPr bwMode="auto">
          <a:xfrm>
            <a:off x="4528357" y="5161588"/>
            <a:ext cx="250371" cy="250371"/>
          </a:xfrm>
          <a:prstGeom prst="noSmoking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0" name="&quot;No&quot; Symbol 49">
            <a:extLst>
              <a:ext uri="{FF2B5EF4-FFF2-40B4-BE49-F238E27FC236}">
                <a16:creationId xmlns:a16="http://schemas.microsoft.com/office/drawing/2014/main" id="{01BE4443-A560-FD1F-EEB5-8CFC6D6C6965}"/>
              </a:ext>
            </a:extLst>
          </p:cNvPr>
          <p:cNvSpPr/>
          <p:nvPr/>
        </p:nvSpPr>
        <p:spPr bwMode="auto">
          <a:xfrm>
            <a:off x="587858" y="3998265"/>
            <a:ext cx="250371" cy="250371"/>
          </a:xfrm>
          <a:prstGeom prst="noSmoking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474439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E3C13-9BFE-921B-1594-BB310D3F8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Structure of network in JVET-Y0143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E68F53-3140-C9E8-C6BA-52792C7CB0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16</a:t>
            </a:fld>
            <a:endParaRPr lang="sv-SE"/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170375E-0ABB-47B2-C3B1-CB693F35CC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058" y="3080868"/>
            <a:ext cx="4413421" cy="330087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7B00D2D-B967-55EC-A000-05FF5AA06CCD}"/>
              </a:ext>
            </a:extLst>
          </p:cNvPr>
          <p:cNvSpPr/>
          <p:nvPr/>
        </p:nvSpPr>
        <p:spPr bwMode="auto">
          <a:xfrm>
            <a:off x="2463610" y="1761423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024B31-E760-2CE1-4DCC-6654DA7F0BE3}"/>
              </a:ext>
            </a:extLst>
          </p:cNvPr>
          <p:cNvSpPr txBox="1"/>
          <p:nvPr/>
        </p:nvSpPr>
        <p:spPr bwMode="auto">
          <a:xfrm>
            <a:off x="2430397" y="176623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head</a:t>
            </a:r>
          </a:p>
        </p:txBody>
      </p:sp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46D5738D-F6FE-0148-176B-0A21DDCEAD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3600" y="3894653"/>
            <a:ext cx="5009239" cy="248708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AF925269-F8B0-859A-DBAB-E2444A213319}"/>
              </a:ext>
            </a:extLst>
          </p:cNvPr>
          <p:cNvGrpSpPr/>
          <p:nvPr/>
        </p:nvGrpSpPr>
        <p:grpSpPr>
          <a:xfrm>
            <a:off x="4119190" y="1744539"/>
            <a:ext cx="1010653" cy="555896"/>
            <a:chOff x="4759325" y="1744539"/>
            <a:chExt cx="1010653" cy="55589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A7B51E1-36A8-8407-79AA-D72F40B86B56}"/>
                </a:ext>
              </a:extLst>
            </p:cNvPr>
            <p:cNvSpPr/>
            <p:nvPr/>
          </p:nvSpPr>
          <p:spPr bwMode="auto">
            <a:xfrm>
              <a:off x="4759325" y="1761422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4BE3A4B-012B-ED8A-F698-BA15C2BB254C}"/>
                </a:ext>
              </a:extLst>
            </p:cNvPr>
            <p:cNvSpPr txBox="1"/>
            <p:nvPr/>
          </p:nvSpPr>
          <p:spPr bwMode="auto">
            <a:xfrm>
              <a:off x="4807451" y="1744539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0</a:t>
              </a:r>
            </a:p>
          </p:txBody>
        </p:sp>
      </p:grp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23FEAC4-E766-E6FA-F53B-238CE54570E7}"/>
              </a:ext>
            </a:extLst>
          </p:cNvPr>
          <p:cNvCxnSpPr>
            <a:cxnSpLocks/>
            <a:endCxn id="10" idx="1"/>
          </p:cNvCxnSpPr>
          <p:nvPr/>
        </p:nvCxnSpPr>
        <p:spPr bwMode="auto">
          <a:xfrm>
            <a:off x="3474263" y="1992428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58E6946E-74E9-0474-E308-074B6848FC06}"/>
              </a:ext>
            </a:extLst>
          </p:cNvPr>
          <p:cNvSpPr/>
          <p:nvPr/>
        </p:nvSpPr>
        <p:spPr bwMode="auto">
          <a:xfrm>
            <a:off x="5291050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26F246-55C6-438F-91E7-7B7DA8DDEC4F}"/>
              </a:ext>
            </a:extLst>
          </p:cNvPr>
          <p:cNvSpPr txBox="1"/>
          <p:nvPr/>
        </p:nvSpPr>
        <p:spPr bwMode="auto">
          <a:xfrm>
            <a:off x="5339176" y="1744539"/>
            <a:ext cx="914400" cy="5558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esidual </a:t>
            </a:r>
            <a:br>
              <a:rPr lang="en-SE" sz="1400" dirty="0"/>
            </a:br>
            <a:r>
              <a:rPr lang="en-SE" sz="1400" dirty="0"/>
              <a:t>block 1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5F8AFDC-9E7A-5625-3922-26643E73DAF5}"/>
              </a:ext>
            </a:extLst>
          </p:cNvPr>
          <p:cNvCxnSpPr>
            <a:cxnSpLocks/>
          </p:cNvCxnSpPr>
          <p:nvPr/>
        </p:nvCxnSpPr>
        <p:spPr bwMode="auto">
          <a:xfrm>
            <a:off x="5129843" y="1992428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D9F134C4-FBC5-9A60-6EEA-239A581B21EA}"/>
              </a:ext>
            </a:extLst>
          </p:cNvPr>
          <p:cNvSpPr txBox="1"/>
          <p:nvPr/>
        </p:nvSpPr>
        <p:spPr bwMode="auto">
          <a:xfrm>
            <a:off x="6283066" y="184002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…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3842F9A-6F20-8488-0CA4-C7FAD3ACA32C}"/>
              </a:ext>
            </a:extLst>
          </p:cNvPr>
          <p:cNvGrpSpPr/>
          <p:nvPr/>
        </p:nvGrpSpPr>
        <p:grpSpPr>
          <a:xfrm>
            <a:off x="6911896" y="1744539"/>
            <a:ext cx="1010653" cy="555896"/>
            <a:chOff x="8000651" y="2041155"/>
            <a:chExt cx="1010653" cy="555896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CAAF0F1-F464-32A3-BF45-62A75CA1C180}"/>
                </a:ext>
              </a:extLst>
            </p:cNvPr>
            <p:cNvSpPr/>
            <p:nvPr/>
          </p:nvSpPr>
          <p:spPr bwMode="auto">
            <a:xfrm>
              <a:off x="8000651" y="2058038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5E48861-4ECF-D97B-15D2-F48A8417E4A1}"/>
                </a:ext>
              </a:extLst>
            </p:cNvPr>
            <p:cNvSpPr txBox="1"/>
            <p:nvPr/>
          </p:nvSpPr>
          <p:spPr bwMode="auto">
            <a:xfrm>
              <a:off x="8048777" y="2041155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7</a:t>
              </a:r>
            </a:p>
          </p:txBody>
        </p:sp>
      </p:grp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941D73E4-CD56-D03C-18B6-B7F07DB38436}"/>
              </a:ext>
            </a:extLst>
          </p:cNvPr>
          <p:cNvCxnSpPr>
            <a:cxnSpLocks/>
          </p:cNvCxnSpPr>
          <p:nvPr/>
        </p:nvCxnSpPr>
        <p:spPr bwMode="auto">
          <a:xfrm>
            <a:off x="6302470" y="1992004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5AC4B56-479B-E91C-EFA6-39AFC8F47812}"/>
              </a:ext>
            </a:extLst>
          </p:cNvPr>
          <p:cNvCxnSpPr>
            <a:cxnSpLocks/>
          </p:cNvCxnSpPr>
          <p:nvPr/>
        </p:nvCxnSpPr>
        <p:spPr bwMode="auto">
          <a:xfrm>
            <a:off x="6738224" y="1998419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6E48F6B-22A7-BF0F-6398-A1C63072D2BA}"/>
              </a:ext>
            </a:extLst>
          </p:cNvPr>
          <p:cNvCxnSpPr/>
          <p:nvPr/>
        </p:nvCxnSpPr>
        <p:spPr bwMode="auto">
          <a:xfrm flipH="1">
            <a:off x="838229" y="2237088"/>
            <a:ext cx="1577423" cy="85743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AFED9116-A0B2-0CB7-8877-A92212C825F6}"/>
              </a:ext>
            </a:extLst>
          </p:cNvPr>
          <p:cNvCxnSpPr>
            <a:cxnSpLocks/>
          </p:cNvCxnSpPr>
          <p:nvPr/>
        </p:nvCxnSpPr>
        <p:spPr bwMode="auto">
          <a:xfrm>
            <a:off x="3483887" y="2250704"/>
            <a:ext cx="320095" cy="171490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FF81FFAB-9C6F-9A72-3743-082059E1BCE3}"/>
              </a:ext>
            </a:extLst>
          </p:cNvPr>
          <p:cNvSpPr/>
          <p:nvPr/>
        </p:nvSpPr>
        <p:spPr bwMode="auto">
          <a:xfrm>
            <a:off x="8569119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EC88288-2F68-79F9-4BA5-35910EDF0018}"/>
              </a:ext>
            </a:extLst>
          </p:cNvPr>
          <p:cNvSpPr txBox="1"/>
          <p:nvPr/>
        </p:nvSpPr>
        <p:spPr bwMode="auto">
          <a:xfrm>
            <a:off x="8535906" y="176623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tail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975ACD90-0658-730E-1EA2-5EB17DAE41F3}"/>
              </a:ext>
            </a:extLst>
          </p:cNvPr>
          <p:cNvCxnSpPr>
            <a:cxnSpLocks/>
          </p:cNvCxnSpPr>
          <p:nvPr/>
        </p:nvCxnSpPr>
        <p:spPr bwMode="auto">
          <a:xfrm>
            <a:off x="7922548" y="1992427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124E3E1B-6671-3283-0E9D-9566783B8189}"/>
              </a:ext>
            </a:extLst>
          </p:cNvPr>
          <p:cNvCxnSpPr>
            <a:cxnSpLocks/>
          </p:cNvCxnSpPr>
          <p:nvPr/>
        </p:nvCxnSpPr>
        <p:spPr bwMode="auto">
          <a:xfrm flipH="1">
            <a:off x="4677692" y="2261346"/>
            <a:ext cx="608506" cy="170426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57E711C-7F8E-C445-FD72-917DE11A0144}"/>
              </a:ext>
            </a:extLst>
          </p:cNvPr>
          <p:cNvCxnSpPr>
            <a:cxnSpLocks/>
          </p:cNvCxnSpPr>
          <p:nvPr/>
        </p:nvCxnSpPr>
        <p:spPr bwMode="auto">
          <a:xfrm>
            <a:off x="6295694" y="2249790"/>
            <a:ext cx="2271781" cy="168395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6F8C50A6-D57A-E173-E876-15234F1A6641}"/>
              </a:ext>
            </a:extLst>
          </p:cNvPr>
          <p:cNvCxnSpPr>
            <a:cxnSpLocks/>
          </p:cNvCxnSpPr>
          <p:nvPr/>
        </p:nvCxnSpPr>
        <p:spPr bwMode="auto">
          <a:xfrm>
            <a:off x="9594614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id="{1C50C068-6EA9-CEB2-DDFB-164F3EDC292F}"/>
              </a:ext>
            </a:extLst>
          </p:cNvPr>
          <p:cNvSpPr/>
          <p:nvPr/>
        </p:nvSpPr>
        <p:spPr bwMode="auto">
          <a:xfrm>
            <a:off x="10254384" y="1750974"/>
            <a:ext cx="797938" cy="478092"/>
          </a:xfrm>
          <a:prstGeom prst="round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BEE352B-2553-A975-CE59-16B6AEE1FA4B}"/>
              </a:ext>
            </a:extLst>
          </p:cNvPr>
          <p:cNvSpPr txBox="1"/>
          <p:nvPr/>
        </p:nvSpPr>
        <p:spPr bwMode="auto">
          <a:xfrm>
            <a:off x="10263086" y="174454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m</a:t>
            </a:r>
            <a:r>
              <a:rPr lang="en-SE" sz="1400" dirty="0"/>
              <a:t>ix with </a:t>
            </a:r>
            <a:br>
              <a:rPr lang="en-SE" sz="1400" dirty="0"/>
            </a:br>
            <a:r>
              <a:rPr lang="en-SE" sz="1400" dirty="0"/>
              <a:t>rec.</a:t>
            </a: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5CFEE618-40AB-DFAC-FC8B-DD64722CDC93}"/>
              </a:ext>
            </a:extLst>
          </p:cNvPr>
          <p:cNvCxnSpPr/>
          <p:nvPr/>
        </p:nvCxnSpPr>
        <p:spPr bwMode="auto">
          <a:xfrm>
            <a:off x="1666519" y="1990020"/>
            <a:ext cx="76760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9EBCB124-3F77-048A-6BF7-63245C63F0EF}"/>
              </a:ext>
            </a:extLst>
          </p:cNvPr>
          <p:cNvSpPr txBox="1"/>
          <p:nvPr/>
        </p:nvSpPr>
        <p:spPr bwMode="auto">
          <a:xfrm>
            <a:off x="1101140" y="182387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input</a:t>
            </a:r>
            <a:endParaRPr lang="en-SE" sz="20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77EA1DF-5944-25F5-DDEE-5A9D2308E631}"/>
              </a:ext>
            </a:extLst>
          </p:cNvPr>
          <p:cNvSpPr txBox="1"/>
          <p:nvPr/>
        </p:nvSpPr>
        <p:spPr bwMode="auto">
          <a:xfrm>
            <a:off x="11167322" y="171406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t</a:t>
            </a:r>
            <a:r>
              <a:rPr lang="en-SE" sz="1400" dirty="0"/>
              <a:t>o ALF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15F8CD80-441A-4783-E71A-CB3E9C0083D3}"/>
              </a:ext>
            </a:extLst>
          </p:cNvPr>
          <p:cNvCxnSpPr>
            <a:cxnSpLocks/>
          </p:cNvCxnSpPr>
          <p:nvPr/>
        </p:nvCxnSpPr>
        <p:spPr bwMode="auto">
          <a:xfrm>
            <a:off x="11048442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0B7F2114-06AC-C6DF-2715-15DA0C772BAA}"/>
              </a:ext>
            </a:extLst>
          </p:cNvPr>
          <p:cNvSpPr txBox="1"/>
          <p:nvPr/>
        </p:nvSpPr>
        <p:spPr bwMode="auto">
          <a:xfrm>
            <a:off x="9326961" y="3061334"/>
            <a:ext cx="2832803" cy="280389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What happens when we: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partitioning input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boundary strength input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both partitioning and boundary strength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prediction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>
                <a:solidFill>
                  <a:srgbClr val="FF0000"/>
                </a:solidFill>
              </a:rPr>
              <a:t>Remove attention from every residual block but the last</a:t>
            </a:r>
          </a:p>
        </p:txBody>
      </p:sp>
      <p:pic>
        <p:nvPicPr>
          <p:cNvPr id="46" name="Picture 45" descr="Diagram&#10;&#10;Description automatically generated">
            <a:extLst>
              <a:ext uri="{FF2B5EF4-FFF2-40B4-BE49-F238E27FC236}">
                <a16:creationId xmlns:a16="http://schemas.microsoft.com/office/drawing/2014/main" id="{F27C4943-2685-556D-FC36-6CCAF581666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1043" t="34383" b="48893"/>
          <a:stretch/>
        </p:blipFill>
        <p:spPr>
          <a:xfrm>
            <a:off x="8878272" y="4749800"/>
            <a:ext cx="448689" cy="41592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C310D93-8E1D-C230-C097-5C0D645808C4}"/>
              </a:ext>
            </a:extLst>
          </p:cNvPr>
          <p:cNvSpPr/>
          <p:nvPr/>
        </p:nvSpPr>
        <p:spPr bwMode="auto">
          <a:xfrm>
            <a:off x="9220200" y="4781550"/>
            <a:ext cx="273050" cy="32067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49" name="Picture 48" descr="Diagram&#10;&#10;Description automatically generated">
            <a:extLst>
              <a:ext uri="{FF2B5EF4-FFF2-40B4-BE49-F238E27FC236}">
                <a16:creationId xmlns:a16="http://schemas.microsoft.com/office/drawing/2014/main" id="{071BC263-9303-4FFD-2D3D-358D2F29C2E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3" t="42426" r="92894" b="15865"/>
          <a:stretch/>
        </p:blipFill>
        <p:spPr>
          <a:xfrm>
            <a:off x="4429199" y="4855556"/>
            <a:ext cx="448689" cy="1352017"/>
          </a:xfrm>
          <a:prstGeom prst="rect">
            <a:avLst/>
          </a:prstGeom>
        </p:spPr>
      </p:pic>
      <p:sp>
        <p:nvSpPr>
          <p:cNvPr id="47" name="&quot;No&quot; Symbol 46">
            <a:extLst>
              <a:ext uri="{FF2B5EF4-FFF2-40B4-BE49-F238E27FC236}">
                <a16:creationId xmlns:a16="http://schemas.microsoft.com/office/drawing/2014/main" id="{D6A12D95-7777-41D2-2A2C-DD3FC84CA1FC}"/>
              </a:ext>
            </a:extLst>
          </p:cNvPr>
          <p:cNvSpPr/>
          <p:nvPr/>
        </p:nvSpPr>
        <p:spPr bwMode="auto">
          <a:xfrm>
            <a:off x="4848020" y="1957260"/>
            <a:ext cx="250371" cy="250371"/>
          </a:xfrm>
          <a:prstGeom prst="noSmoking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8" name="&quot;No&quot; Symbol 47">
            <a:extLst>
              <a:ext uri="{FF2B5EF4-FFF2-40B4-BE49-F238E27FC236}">
                <a16:creationId xmlns:a16="http://schemas.microsoft.com/office/drawing/2014/main" id="{F9AAC7F3-9274-9EC8-7419-67557E35E3A5}"/>
              </a:ext>
            </a:extLst>
          </p:cNvPr>
          <p:cNvSpPr/>
          <p:nvPr/>
        </p:nvSpPr>
        <p:spPr bwMode="auto">
          <a:xfrm>
            <a:off x="6031873" y="1963379"/>
            <a:ext cx="250371" cy="250371"/>
          </a:xfrm>
          <a:prstGeom prst="noSmoking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817EDD2-DF76-519B-4DA9-2E4FC84EBDA6}"/>
              </a:ext>
            </a:extLst>
          </p:cNvPr>
          <p:cNvSpPr/>
          <p:nvPr/>
        </p:nvSpPr>
        <p:spPr bwMode="auto">
          <a:xfrm>
            <a:off x="4429199" y="4798927"/>
            <a:ext cx="3306915" cy="1500274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12" name="Graphic 11" descr="Checkmark with solid fill">
            <a:extLst>
              <a:ext uri="{FF2B5EF4-FFF2-40B4-BE49-F238E27FC236}">
                <a16:creationId xmlns:a16="http://schemas.microsoft.com/office/drawing/2014/main" id="{34EE7002-22B2-7FBF-434A-88C7D6F0AC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25726" y="1885908"/>
            <a:ext cx="393073" cy="393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9483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E3C13-9BFE-921B-1594-BB310D3F8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Structure of network in JVET-Y0143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E68F53-3140-C9E8-C6BA-52792C7CB0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17</a:t>
            </a:fld>
            <a:endParaRPr lang="sv-SE"/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170375E-0ABB-47B2-C3B1-CB693F35CC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058" y="3080868"/>
            <a:ext cx="4413421" cy="330087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7B00D2D-B967-55EC-A000-05FF5AA06CCD}"/>
              </a:ext>
            </a:extLst>
          </p:cNvPr>
          <p:cNvSpPr/>
          <p:nvPr/>
        </p:nvSpPr>
        <p:spPr bwMode="auto">
          <a:xfrm>
            <a:off x="2463610" y="1761423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024B31-E760-2CE1-4DCC-6654DA7F0BE3}"/>
              </a:ext>
            </a:extLst>
          </p:cNvPr>
          <p:cNvSpPr txBox="1"/>
          <p:nvPr/>
        </p:nvSpPr>
        <p:spPr bwMode="auto">
          <a:xfrm>
            <a:off x="2430397" y="176623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head</a:t>
            </a:r>
          </a:p>
        </p:txBody>
      </p:sp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46D5738D-F6FE-0148-176B-0A21DDCEAD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3600" y="3894653"/>
            <a:ext cx="5009239" cy="248708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AF925269-F8B0-859A-DBAB-E2444A213319}"/>
              </a:ext>
            </a:extLst>
          </p:cNvPr>
          <p:cNvGrpSpPr/>
          <p:nvPr/>
        </p:nvGrpSpPr>
        <p:grpSpPr>
          <a:xfrm>
            <a:off x="4119190" y="1744539"/>
            <a:ext cx="1010653" cy="555896"/>
            <a:chOff x="4759325" y="1744539"/>
            <a:chExt cx="1010653" cy="55589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A7B51E1-36A8-8407-79AA-D72F40B86B56}"/>
                </a:ext>
              </a:extLst>
            </p:cNvPr>
            <p:cNvSpPr/>
            <p:nvPr/>
          </p:nvSpPr>
          <p:spPr bwMode="auto">
            <a:xfrm>
              <a:off x="4759325" y="1761422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4BE3A4B-012B-ED8A-F698-BA15C2BB254C}"/>
                </a:ext>
              </a:extLst>
            </p:cNvPr>
            <p:cNvSpPr txBox="1"/>
            <p:nvPr/>
          </p:nvSpPr>
          <p:spPr bwMode="auto">
            <a:xfrm>
              <a:off x="4807451" y="1744539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0</a:t>
              </a:r>
            </a:p>
          </p:txBody>
        </p:sp>
      </p:grp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23FEAC4-E766-E6FA-F53B-238CE54570E7}"/>
              </a:ext>
            </a:extLst>
          </p:cNvPr>
          <p:cNvCxnSpPr>
            <a:cxnSpLocks/>
            <a:endCxn id="10" idx="1"/>
          </p:cNvCxnSpPr>
          <p:nvPr/>
        </p:nvCxnSpPr>
        <p:spPr bwMode="auto">
          <a:xfrm>
            <a:off x="3474263" y="1992428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58E6946E-74E9-0474-E308-074B6848FC06}"/>
              </a:ext>
            </a:extLst>
          </p:cNvPr>
          <p:cNvSpPr/>
          <p:nvPr/>
        </p:nvSpPr>
        <p:spPr bwMode="auto">
          <a:xfrm>
            <a:off x="5291050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26F246-55C6-438F-91E7-7B7DA8DDEC4F}"/>
              </a:ext>
            </a:extLst>
          </p:cNvPr>
          <p:cNvSpPr txBox="1"/>
          <p:nvPr/>
        </p:nvSpPr>
        <p:spPr bwMode="auto">
          <a:xfrm>
            <a:off x="5339176" y="1744539"/>
            <a:ext cx="914400" cy="5558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esidual </a:t>
            </a:r>
            <a:br>
              <a:rPr lang="en-SE" sz="1400" dirty="0"/>
            </a:br>
            <a:r>
              <a:rPr lang="en-SE" sz="1400" dirty="0"/>
              <a:t>block 1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5F8AFDC-9E7A-5625-3922-26643E73DAF5}"/>
              </a:ext>
            </a:extLst>
          </p:cNvPr>
          <p:cNvCxnSpPr>
            <a:cxnSpLocks/>
          </p:cNvCxnSpPr>
          <p:nvPr/>
        </p:nvCxnSpPr>
        <p:spPr bwMode="auto">
          <a:xfrm>
            <a:off x="5129843" y="1992428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D9F134C4-FBC5-9A60-6EEA-239A581B21EA}"/>
              </a:ext>
            </a:extLst>
          </p:cNvPr>
          <p:cNvSpPr txBox="1"/>
          <p:nvPr/>
        </p:nvSpPr>
        <p:spPr bwMode="auto">
          <a:xfrm>
            <a:off x="6283066" y="184002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…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3842F9A-6F20-8488-0CA4-C7FAD3ACA32C}"/>
              </a:ext>
            </a:extLst>
          </p:cNvPr>
          <p:cNvGrpSpPr/>
          <p:nvPr/>
        </p:nvGrpSpPr>
        <p:grpSpPr>
          <a:xfrm>
            <a:off x="6911896" y="1744539"/>
            <a:ext cx="1010653" cy="555896"/>
            <a:chOff x="8000651" y="2041155"/>
            <a:chExt cx="1010653" cy="555896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CAAF0F1-F464-32A3-BF45-62A75CA1C180}"/>
                </a:ext>
              </a:extLst>
            </p:cNvPr>
            <p:cNvSpPr/>
            <p:nvPr/>
          </p:nvSpPr>
          <p:spPr bwMode="auto">
            <a:xfrm>
              <a:off x="8000651" y="2058038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5E48861-4ECF-D97B-15D2-F48A8417E4A1}"/>
                </a:ext>
              </a:extLst>
            </p:cNvPr>
            <p:cNvSpPr txBox="1"/>
            <p:nvPr/>
          </p:nvSpPr>
          <p:spPr bwMode="auto">
            <a:xfrm>
              <a:off x="8048777" y="2041155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7</a:t>
              </a:r>
            </a:p>
          </p:txBody>
        </p:sp>
      </p:grp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941D73E4-CD56-D03C-18B6-B7F07DB38436}"/>
              </a:ext>
            </a:extLst>
          </p:cNvPr>
          <p:cNvCxnSpPr>
            <a:cxnSpLocks/>
          </p:cNvCxnSpPr>
          <p:nvPr/>
        </p:nvCxnSpPr>
        <p:spPr bwMode="auto">
          <a:xfrm>
            <a:off x="6302470" y="1992004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5AC4B56-479B-E91C-EFA6-39AFC8F47812}"/>
              </a:ext>
            </a:extLst>
          </p:cNvPr>
          <p:cNvCxnSpPr>
            <a:cxnSpLocks/>
          </p:cNvCxnSpPr>
          <p:nvPr/>
        </p:nvCxnSpPr>
        <p:spPr bwMode="auto">
          <a:xfrm>
            <a:off x="6738224" y="1998419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6E48F6B-22A7-BF0F-6398-A1C63072D2BA}"/>
              </a:ext>
            </a:extLst>
          </p:cNvPr>
          <p:cNvCxnSpPr/>
          <p:nvPr/>
        </p:nvCxnSpPr>
        <p:spPr bwMode="auto">
          <a:xfrm flipH="1">
            <a:off x="838229" y="2237088"/>
            <a:ext cx="1577423" cy="85743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AFED9116-A0B2-0CB7-8877-A92212C825F6}"/>
              </a:ext>
            </a:extLst>
          </p:cNvPr>
          <p:cNvCxnSpPr>
            <a:cxnSpLocks/>
          </p:cNvCxnSpPr>
          <p:nvPr/>
        </p:nvCxnSpPr>
        <p:spPr bwMode="auto">
          <a:xfrm>
            <a:off x="3483887" y="2250704"/>
            <a:ext cx="320095" cy="171490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FF81FFAB-9C6F-9A72-3743-082059E1BCE3}"/>
              </a:ext>
            </a:extLst>
          </p:cNvPr>
          <p:cNvSpPr/>
          <p:nvPr/>
        </p:nvSpPr>
        <p:spPr bwMode="auto">
          <a:xfrm>
            <a:off x="8569119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EC88288-2F68-79F9-4BA5-35910EDF0018}"/>
              </a:ext>
            </a:extLst>
          </p:cNvPr>
          <p:cNvSpPr txBox="1"/>
          <p:nvPr/>
        </p:nvSpPr>
        <p:spPr bwMode="auto">
          <a:xfrm>
            <a:off x="8535906" y="176623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tail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975ACD90-0658-730E-1EA2-5EB17DAE41F3}"/>
              </a:ext>
            </a:extLst>
          </p:cNvPr>
          <p:cNvCxnSpPr>
            <a:cxnSpLocks/>
          </p:cNvCxnSpPr>
          <p:nvPr/>
        </p:nvCxnSpPr>
        <p:spPr bwMode="auto">
          <a:xfrm>
            <a:off x="7922548" y="1992427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124E3E1B-6671-3283-0E9D-9566783B8189}"/>
              </a:ext>
            </a:extLst>
          </p:cNvPr>
          <p:cNvCxnSpPr>
            <a:cxnSpLocks/>
          </p:cNvCxnSpPr>
          <p:nvPr/>
        </p:nvCxnSpPr>
        <p:spPr bwMode="auto">
          <a:xfrm flipH="1">
            <a:off x="4677692" y="2261346"/>
            <a:ext cx="608506" cy="170426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57E711C-7F8E-C445-FD72-917DE11A0144}"/>
              </a:ext>
            </a:extLst>
          </p:cNvPr>
          <p:cNvCxnSpPr>
            <a:cxnSpLocks/>
          </p:cNvCxnSpPr>
          <p:nvPr/>
        </p:nvCxnSpPr>
        <p:spPr bwMode="auto">
          <a:xfrm>
            <a:off x="6295694" y="2249790"/>
            <a:ext cx="2271781" cy="168395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6F8C50A6-D57A-E173-E876-15234F1A6641}"/>
              </a:ext>
            </a:extLst>
          </p:cNvPr>
          <p:cNvCxnSpPr>
            <a:cxnSpLocks/>
          </p:cNvCxnSpPr>
          <p:nvPr/>
        </p:nvCxnSpPr>
        <p:spPr bwMode="auto">
          <a:xfrm>
            <a:off x="9594614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id="{1C50C068-6EA9-CEB2-DDFB-164F3EDC292F}"/>
              </a:ext>
            </a:extLst>
          </p:cNvPr>
          <p:cNvSpPr/>
          <p:nvPr/>
        </p:nvSpPr>
        <p:spPr bwMode="auto">
          <a:xfrm>
            <a:off x="10254384" y="1750974"/>
            <a:ext cx="797938" cy="478092"/>
          </a:xfrm>
          <a:prstGeom prst="round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BEE352B-2553-A975-CE59-16B6AEE1FA4B}"/>
              </a:ext>
            </a:extLst>
          </p:cNvPr>
          <p:cNvSpPr txBox="1"/>
          <p:nvPr/>
        </p:nvSpPr>
        <p:spPr bwMode="auto">
          <a:xfrm>
            <a:off x="10263086" y="174454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m</a:t>
            </a:r>
            <a:r>
              <a:rPr lang="en-SE" sz="1400" dirty="0"/>
              <a:t>ix with </a:t>
            </a:r>
            <a:br>
              <a:rPr lang="en-SE" sz="1400" dirty="0"/>
            </a:br>
            <a:r>
              <a:rPr lang="en-SE" sz="1400" dirty="0"/>
              <a:t>rec.</a:t>
            </a: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5CFEE618-40AB-DFAC-FC8B-DD64722CDC93}"/>
              </a:ext>
            </a:extLst>
          </p:cNvPr>
          <p:cNvCxnSpPr/>
          <p:nvPr/>
        </p:nvCxnSpPr>
        <p:spPr bwMode="auto">
          <a:xfrm>
            <a:off x="1666519" y="1990020"/>
            <a:ext cx="76760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9EBCB124-3F77-048A-6BF7-63245C63F0EF}"/>
              </a:ext>
            </a:extLst>
          </p:cNvPr>
          <p:cNvSpPr txBox="1"/>
          <p:nvPr/>
        </p:nvSpPr>
        <p:spPr bwMode="auto">
          <a:xfrm>
            <a:off x="1101140" y="182387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input</a:t>
            </a:r>
            <a:endParaRPr lang="en-SE" sz="20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77EA1DF-5944-25F5-DDEE-5A9D2308E631}"/>
              </a:ext>
            </a:extLst>
          </p:cNvPr>
          <p:cNvSpPr txBox="1"/>
          <p:nvPr/>
        </p:nvSpPr>
        <p:spPr bwMode="auto">
          <a:xfrm>
            <a:off x="11167322" y="171406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t</a:t>
            </a:r>
            <a:r>
              <a:rPr lang="en-SE" sz="1400" dirty="0"/>
              <a:t>o ALF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15F8CD80-441A-4783-E71A-CB3E9C0083D3}"/>
              </a:ext>
            </a:extLst>
          </p:cNvPr>
          <p:cNvCxnSpPr>
            <a:cxnSpLocks/>
          </p:cNvCxnSpPr>
          <p:nvPr/>
        </p:nvCxnSpPr>
        <p:spPr bwMode="auto">
          <a:xfrm>
            <a:off x="11048442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0B7F2114-06AC-C6DF-2715-15DA0C772BAA}"/>
              </a:ext>
            </a:extLst>
          </p:cNvPr>
          <p:cNvSpPr txBox="1"/>
          <p:nvPr/>
        </p:nvSpPr>
        <p:spPr bwMode="auto">
          <a:xfrm>
            <a:off x="9326961" y="3061334"/>
            <a:ext cx="2832803" cy="280389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What happens when we: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partitioning input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boundary strength input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both partitioning and boundary strength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prediction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attention from every residual block but the last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>
                <a:solidFill>
                  <a:srgbClr val="FF0000"/>
                </a:solidFill>
              </a:rPr>
              <a:t>Remove attention completely</a:t>
            </a:r>
          </a:p>
        </p:txBody>
      </p:sp>
      <p:pic>
        <p:nvPicPr>
          <p:cNvPr id="46" name="Picture 45" descr="Diagram&#10;&#10;Description automatically generated">
            <a:extLst>
              <a:ext uri="{FF2B5EF4-FFF2-40B4-BE49-F238E27FC236}">
                <a16:creationId xmlns:a16="http://schemas.microsoft.com/office/drawing/2014/main" id="{F27C4943-2685-556D-FC36-6CCAF581666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1043" t="34383" b="48893"/>
          <a:stretch/>
        </p:blipFill>
        <p:spPr>
          <a:xfrm>
            <a:off x="8878272" y="4749800"/>
            <a:ext cx="448689" cy="41592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C310D93-8E1D-C230-C097-5C0D645808C4}"/>
              </a:ext>
            </a:extLst>
          </p:cNvPr>
          <p:cNvSpPr/>
          <p:nvPr/>
        </p:nvSpPr>
        <p:spPr bwMode="auto">
          <a:xfrm>
            <a:off x="9220200" y="4781550"/>
            <a:ext cx="273050" cy="32067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49" name="Picture 48" descr="Diagram&#10;&#10;Description automatically generated">
            <a:extLst>
              <a:ext uri="{FF2B5EF4-FFF2-40B4-BE49-F238E27FC236}">
                <a16:creationId xmlns:a16="http://schemas.microsoft.com/office/drawing/2014/main" id="{071BC263-9303-4FFD-2D3D-358D2F29C2E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3" t="42426" r="92894" b="15865"/>
          <a:stretch/>
        </p:blipFill>
        <p:spPr>
          <a:xfrm>
            <a:off x="4429199" y="4855556"/>
            <a:ext cx="448689" cy="1352017"/>
          </a:xfrm>
          <a:prstGeom prst="rect">
            <a:avLst/>
          </a:prstGeom>
        </p:spPr>
      </p:pic>
      <p:sp>
        <p:nvSpPr>
          <p:cNvPr id="47" name="&quot;No&quot; Symbol 46">
            <a:extLst>
              <a:ext uri="{FF2B5EF4-FFF2-40B4-BE49-F238E27FC236}">
                <a16:creationId xmlns:a16="http://schemas.microsoft.com/office/drawing/2014/main" id="{D6A12D95-7777-41D2-2A2C-DD3FC84CA1FC}"/>
              </a:ext>
            </a:extLst>
          </p:cNvPr>
          <p:cNvSpPr/>
          <p:nvPr/>
        </p:nvSpPr>
        <p:spPr bwMode="auto">
          <a:xfrm>
            <a:off x="4848020" y="1957260"/>
            <a:ext cx="250371" cy="250371"/>
          </a:xfrm>
          <a:prstGeom prst="noSmoking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8" name="&quot;No&quot; Symbol 47">
            <a:extLst>
              <a:ext uri="{FF2B5EF4-FFF2-40B4-BE49-F238E27FC236}">
                <a16:creationId xmlns:a16="http://schemas.microsoft.com/office/drawing/2014/main" id="{F9AAC7F3-9274-9EC8-7419-67557E35E3A5}"/>
              </a:ext>
            </a:extLst>
          </p:cNvPr>
          <p:cNvSpPr/>
          <p:nvPr/>
        </p:nvSpPr>
        <p:spPr bwMode="auto">
          <a:xfrm>
            <a:off x="6031873" y="1963379"/>
            <a:ext cx="250371" cy="250371"/>
          </a:xfrm>
          <a:prstGeom prst="noSmoking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817EDD2-DF76-519B-4DA9-2E4FC84EBDA6}"/>
              </a:ext>
            </a:extLst>
          </p:cNvPr>
          <p:cNvSpPr/>
          <p:nvPr/>
        </p:nvSpPr>
        <p:spPr bwMode="auto">
          <a:xfrm>
            <a:off x="4429199" y="4798927"/>
            <a:ext cx="3306915" cy="1500274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0" name="&quot;No&quot; Symbol 49">
            <a:extLst>
              <a:ext uri="{FF2B5EF4-FFF2-40B4-BE49-F238E27FC236}">
                <a16:creationId xmlns:a16="http://schemas.microsoft.com/office/drawing/2014/main" id="{7E58FFDE-9395-1FCD-0FBF-5387FEB247A6}"/>
              </a:ext>
            </a:extLst>
          </p:cNvPr>
          <p:cNvSpPr/>
          <p:nvPr/>
        </p:nvSpPr>
        <p:spPr bwMode="auto">
          <a:xfrm>
            <a:off x="7655570" y="1946773"/>
            <a:ext cx="250371" cy="250371"/>
          </a:xfrm>
          <a:prstGeom prst="noSmoking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359156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E3C13-9BFE-921B-1594-BB310D3F8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Structure of network in JVET-Y0143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E68F53-3140-C9E8-C6BA-52792C7CB0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18</a:t>
            </a:fld>
            <a:endParaRPr lang="sv-SE"/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170375E-0ABB-47B2-C3B1-CB693F35CC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058" y="3080868"/>
            <a:ext cx="4413421" cy="330087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7B00D2D-B967-55EC-A000-05FF5AA06CCD}"/>
              </a:ext>
            </a:extLst>
          </p:cNvPr>
          <p:cNvSpPr/>
          <p:nvPr/>
        </p:nvSpPr>
        <p:spPr bwMode="auto">
          <a:xfrm>
            <a:off x="2463610" y="1761423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024B31-E760-2CE1-4DCC-6654DA7F0BE3}"/>
              </a:ext>
            </a:extLst>
          </p:cNvPr>
          <p:cNvSpPr txBox="1"/>
          <p:nvPr/>
        </p:nvSpPr>
        <p:spPr bwMode="auto">
          <a:xfrm>
            <a:off x="2430397" y="176623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head</a:t>
            </a:r>
          </a:p>
        </p:txBody>
      </p:sp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46D5738D-F6FE-0148-176B-0A21DDCEAD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3600" y="3894653"/>
            <a:ext cx="5009239" cy="248708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AF925269-F8B0-859A-DBAB-E2444A213319}"/>
              </a:ext>
            </a:extLst>
          </p:cNvPr>
          <p:cNvGrpSpPr/>
          <p:nvPr/>
        </p:nvGrpSpPr>
        <p:grpSpPr>
          <a:xfrm>
            <a:off x="4119190" y="1744539"/>
            <a:ext cx="1010653" cy="555896"/>
            <a:chOff x="4759325" y="1744539"/>
            <a:chExt cx="1010653" cy="55589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A7B51E1-36A8-8407-79AA-D72F40B86B56}"/>
                </a:ext>
              </a:extLst>
            </p:cNvPr>
            <p:cNvSpPr/>
            <p:nvPr/>
          </p:nvSpPr>
          <p:spPr bwMode="auto">
            <a:xfrm>
              <a:off x="4759325" y="1761422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4BE3A4B-012B-ED8A-F698-BA15C2BB254C}"/>
                </a:ext>
              </a:extLst>
            </p:cNvPr>
            <p:cNvSpPr txBox="1"/>
            <p:nvPr/>
          </p:nvSpPr>
          <p:spPr bwMode="auto">
            <a:xfrm>
              <a:off x="4807451" y="1744539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0</a:t>
              </a:r>
            </a:p>
          </p:txBody>
        </p:sp>
      </p:grp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23FEAC4-E766-E6FA-F53B-238CE54570E7}"/>
              </a:ext>
            </a:extLst>
          </p:cNvPr>
          <p:cNvCxnSpPr>
            <a:cxnSpLocks/>
            <a:endCxn id="10" idx="1"/>
          </p:cNvCxnSpPr>
          <p:nvPr/>
        </p:nvCxnSpPr>
        <p:spPr bwMode="auto">
          <a:xfrm>
            <a:off x="3474263" y="1992428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58E6946E-74E9-0474-E308-074B6848FC06}"/>
              </a:ext>
            </a:extLst>
          </p:cNvPr>
          <p:cNvSpPr/>
          <p:nvPr/>
        </p:nvSpPr>
        <p:spPr bwMode="auto">
          <a:xfrm>
            <a:off x="5291050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26F246-55C6-438F-91E7-7B7DA8DDEC4F}"/>
              </a:ext>
            </a:extLst>
          </p:cNvPr>
          <p:cNvSpPr txBox="1"/>
          <p:nvPr/>
        </p:nvSpPr>
        <p:spPr bwMode="auto">
          <a:xfrm>
            <a:off x="5339176" y="1744539"/>
            <a:ext cx="914400" cy="5558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esidual </a:t>
            </a:r>
            <a:br>
              <a:rPr lang="en-SE" sz="1400" dirty="0"/>
            </a:br>
            <a:r>
              <a:rPr lang="en-SE" sz="1400" dirty="0"/>
              <a:t>block 1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5F8AFDC-9E7A-5625-3922-26643E73DAF5}"/>
              </a:ext>
            </a:extLst>
          </p:cNvPr>
          <p:cNvCxnSpPr>
            <a:cxnSpLocks/>
          </p:cNvCxnSpPr>
          <p:nvPr/>
        </p:nvCxnSpPr>
        <p:spPr bwMode="auto">
          <a:xfrm>
            <a:off x="5129843" y="1992428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D9F134C4-FBC5-9A60-6EEA-239A581B21EA}"/>
              </a:ext>
            </a:extLst>
          </p:cNvPr>
          <p:cNvSpPr txBox="1"/>
          <p:nvPr/>
        </p:nvSpPr>
        <p:spPr bwMode="auto">
          <a:xfrm>
            <a:off x="6283066" y="184002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…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3842F9A-6F20-8488-0CA4-C7FAD3ACA32C}"/>
              </a:ext>
            </a:extLst>
          </p:cNvPr>
          <p:cNvGrpSpPr/>
          <p:nvPr/>
        </p:nvGrpSpPr>
        <p:grpSpPr>
          <a:xfrm>
            <a:off x="6911896" y="1744539"/>
            <a:ext cx="1010653" cy="555896"/>
            <a:chOff x="8000651" y="2041155"/>
            <a:chExt cx="1010653" cy="555896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CAAF0F1-F464-32A3-BF45-62A75CA1C180}"/>
                </a:ext>
              </a:extLst>
            </p:cNvPr>
            <p:cNvSpPr/>
            <p:nvPr/>
          </p:nvSpPr>
          <p:spPr bwMode="auto">
            <a:xfrm>
              <a:off x="8000651" y="2058038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5E48861-4ECF-D97B-15D2-F48A8417E4A1}"/>
                </a:ext>
              </a:extLst>
            </p:cNvPr>
            <p:cNvSpPr txBox="1"/>
            <p:nvPr/>
          </p:nvSpPr>
          <p:spPr bwMode="auto">
            <a:xfrm>
              <a:off x="8048777" y="2041155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7</a:t>
              </a:r>
            </a:p>
          </p:txBody>
        </p:sp>
      </p:grp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941D73E4-CD56-D03C-18B6-B7F07DB38436}"/>
              </a:ext>
            </a:extLst>
          </p:cNvPr>
          <p:cNvCxnSpPr>
            <a:cxnSpLocks/>
          </p:cNvCxnSpPr>
          <p:nvPr/>
        </p:nvCxnSpPr>
        <p:spPr bwMode="auto">
          <a:xfrm>
            <a:off x="6302470" y="1992004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5AC4B56-479B-E91C-EFA6-39AFC8F47812}"/>
              </a:ext>
            </a:extLst>
          </p:cNvPr>
          <p:cNvCxnSpPr>
            <a:cxnSpLocks/>
          </p:cNvCxnSpPr>
          <p:nvPr/>
        </p:nvCxnSpPr>
        <p:spPr bwMode="auto">
          <a:xfrm>
            <a:off x="6738224" y="1998419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6E48F6B-22A7-BF0F-6398-A1C63072D2BA}"/>
              </a:ext>
            </a:extLst>
          </p:cNvPr>
          <p:cNvCxnSpPr/>
          <p:nvPr/>
        </p:nvCxnSpPr>
        <p:spPr bwMode="auto">
          <a:xfrm flipH="1">
            <a:off x="838229" y="2237088"/>
            <a:ext cx="1577423" cy="85743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AFED9116-A0B2-0CB7-8877-A92212C825F6}"/>
              </a:ext>
            </a:extLst>
          </p:cNvPr>
          <p:cNvCxnSpPr>
            <a:cxnSpLocks/>
          </p:cNvCxnSpPr>
          <p:nvPr/>
        </p:nvCxnSpPr>
        <p:spPr bwMode="auto">
          <a:xfrm>
            <a:off x="3483887" y="2250704"/>
            <a:ext cx="320095" cy="171490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FF81FFAB-9C6F-9A72-3743-082059E1BCE3}"/>
              </a:ext>
            </a:extLst>
          </p:cNvPr>
          <p:cNvSpPr/>
          <p:nvPr/>
        </p:nvSpPr>
        <p:spPr bwMode="auto">
          <a:xfrm>
            <a:off x="8569119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EC88288-2F68-79F9-4BA5-35910EDF0018}"/>
              </a:ext>
            </a:extLst>
          </p:cNvPr>
          <p:cNvSpPr txBox="1"/>
          <p:nvPr/>
        </p:nvSpPr>
        <p:spPr bwMode="auto">
          <a:xfrm>
            <a:off x="8535906" y="176623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tail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975ACD90-0658-730E-1EA2-5EB17DAE41F3}"/>
              </a:ext>
            </a:extLst>
          </p:cNvPr>
          <p:cNvCxnSpPr>
            <a:cxnSpLocks/>
          </p:cNvCxnSpPr>
          <p:nvPr/>
        </p:nvCxnSpPr>
        <p:spPr bwMode="auto">
          <a:xfrm>
            <a:off x="7922548" y="1992427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124E3E1B-6671-3283-0E9D-9566783B8189}"/>
              </a:ext>
            </a:extLst>
          </p:cNvPr>
          <p:cNvCxnSpPr>
            <a:cxnSpLocks/>
          </p:cNvCxnSpPr>
          <p:nvPr/>
        </p:nvCxnSpPr>
        <p:spPr bwMode="auto">
          <a:xfrm flipH="1">
            <a:off x="4677692" y="2261346"/>
            <a:ext cx="608506" cy="170426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57E711C-7F8E-C445-FD72-917DE11A0144}"/>
              </a:ext>
            </a:extLst>
          </p:cNvPr>
          <p:cNvCxnSpPr>
            <a:cxnSpLocks/>
          </p:cNvCxnSpPr>
          <p:nvPr/>
        </p:nvCxnSpPr>
        <p:spPr bwMode="auto">
          <a:xfrm>
            <a:off x="6295694" y="2249790"/>
            <a:ext cx="2271781" cy="168395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6F8C50A6-D57A-E173-E876-15234F1A6641}"/>
              </a:ext>
            </a:extLst>
          </p:cNvPr>
          <p:cNvCxnSpPr>
            <a:cxnSpLocks/>
          </p:cNvCxnSpPr>
          <p:nvPr/>
        </p:nvCxnSpPr>
        <p:spPr bwMode="auto">
          <a:xfrm>
            <a:off x="9594614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id="{1C50C068-6EA9-CEB2-DDFB-164F3EDC292F}"/>
              </a:ext>
            </a:extLst>
          </p:cNvPr>
          <p:cNvSpPr/>
          <p:nvPr/>
        </p:nvSpPr>
        <p:spPr bwMode="auto">
          <a:xfrm>
            <a:off x="10254384" y="1750974"/>
            <a:ext cx="797938" cy="478092"/>
          </a:xfrm>
          <a:prstGeom prst="round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BEE352B-2553-A975-CE59-16B6AEE1FA4B}"/>
              </a:ext>
            </a:extLst>
          </p:cNvPr>
          <p:cNvSpPr txBox="1"/>
          <p:nvPr/>
        </p:nvSpPr>
        <p:spPr bwMode="auto">
          <a:xfrm>
            <a:off x="10263086" y="174454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m</a:t>
            </a:r>
            <a:r>
              <a:rPr lang="en-SE" sz="1400" dirty="0"/>
              <a:t>ix with </a:t>
            </a:r>
            <a:br>
              <a:rPr lang="en-SE" sz="1400" dirty="0"/>
            </a:br>
            <a:r>
              <a:rPr lang="en-SE" sz="1400" dirty="0"/>
              <a:t>rec.</a:t>
            </a: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5CFEE618-40AB-DFAC-FC8B-DD64722CDC93}"/>
              </a:ext>
            </a:extLst>
          </p:cNvPr>
          <p:cNvCxnSpPr/>
          <p:nvPr/>
        </p:nvCxnSpPr>
        <p:spPr bwMode="auto">
          <a:xfrm>
            <a:off x="1666519" y="1990020"/>
            <a:ext cx="76760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9EBCB124-3F77-048A-6BF7-63245C63F0EF}"/>
              </a:ext>
            </a:extLst>
          </p:cNvPr>
          <p:cNvSpPr txBox="1"/>
          <p:nvPr/>
        </p:nvSpPr>
        <p:spPr bwMode="auto">
          <a:xfrm>
            <a:off x="1101140" y="182387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input</a:t>
            </a:r>
            <a:endParaRPr lang="en-SE" sz="20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77EA1DF-5944-25F5-DDEE-5A9D2308E631}"/>
              </a:ext>
            </a:extLst>
          </p:cNvPr>
          <p:cNvSpPr txBox="1"/>
          <p:nvPr/>
        </p:nvSpPr>
        <p:spPr bwMode="auto">
          <a:xfrm>
            <a:off x="11167322" y="171406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t</a:t>
            </a:r>
            <a:r>
              <a:rPr lang="en-SE" sz="1400" dirty="0"/>
              <a:t>o ALF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15F8CD80-441A-4783-E71A-CB3E9C0083D3}"/>
              </a:ext>
            </a:extLst>
          </p:cNvPr>
          <p:cNvCxnSpPr>
            <a:cxnSpLocks/>
          </p:cNvCxnSpPr>
          <p:nvPr/>
        </p:nvCxnSpPr>
        <p:spPr bwMode="auto">
          <a:xfrm>
            <a:off x="11048442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0B7F2114-06AC-C6DF-2715-15DA0C772BAA}"/>
              </a:ext>
            </a:extLst>
          </p:cNvPr>
          <p:cNvSpPr txBox="1"/>
          <p:nvPr/>
        </p:nvSpPr>
        <p:spPr bwMode="auto">
          <a:xfrm>
            <a:off x="9326961" y="3061334"/>
            <a:ext cx="2832803" cy="280389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What happens when we: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partitioning input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boundary strength input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both partitioning and boundary strength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prediction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attention from every residual block but the last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>
                <a:solidFill>
                  <a:srgbClr val="FF0000"/>
                </a:solidFill>
              </a:rPr>
              <a:t>Remove attention completely</a:t>
            </a:r>
          </a:p>
        </p:txBody>
      </p:sp>
      <p:pic>
        <p:nvPicPr>
          <p:cNvPr id="46" name="Picture 45" descr="Diagram&#10;&#10;Description automatically generated">
            <a:extLst>
              <a:ext uri="{FF2B5EF4-FFF2-40B4-BE49-F238E27FC236}">
                <a16:creationId xmlns:a16="http://schemas.microsoft.com/office/drawing/2014/main" id="{F27C4943-2685-556D-FC36-6CCAF581666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1043" t="34383" b="48893"/>
          <a:stretch/>
        </p:blipFill>
        <p:spPr>
          <a:xfrm>
            <a:off x="8878272" y="4749800"/>
            <a:ext cx="448689" cy="41592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C310D93-8E1D-C230-C097-5C0D645808C4}"/>
              </a:ext>
            </a:extLst>
          </p:cNvPr>
          <p:cNvSpPr/>
          <p:nvPr/>
        </p:nvSpPr>
        <p:spPr bwMode="auto">
          <a:xfrm>
            <a:off x="9220200" y="4781550"/>
            <a:ext cx="273050" cy="32067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49" name="Picture 48" descr="Diagram&#10;&#10;Description automatically generated">
            <a:extLst>
              <a:ext uri="{FF2B5EF4-FFF2-40B4-BE49-F238E27FC236}">
                <a16:creationId xmlns:a16="http://schemas.microsoft.com/office/drawing/2014/main" id="{071BC263-9303-4FFD-2D3D-358D2F29C2E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3" t="42426" r="92894" b="15865"/>
          <a:stretch/>
        </p:blipFill>
        <p:spPr>
          <a:xfrm>
            <a:off x="4429199" y="4855556"/>
            <a:ext cx="448689" cy="1352017"/>
          </a:xfrm>
          <a:prstGeom prst="rect">
            <a:avLst/>
          </a:prstGeom>
        </p:spPr>
      </p:pic>
      <p:sp>
        <p:nvSpPr>
          <p:cNvPr id="47" name="&quot;No&quot; Symbol 46">
            <a:extLst>
              <a:ext uri="{FF2B5EF4-FFF2-40B4-BE49-F238E27FC236}">
                <a16:creationId xmlns:a16="http://schemas.microsoft.com/office/drawing/2014/main" id="{D6A12D95-7777-41D2-2A2C-DD3FC84CA1FC}"/>
              </a:ext>
            </a:extLst>
          </p:cNvPr>
          <p:cNvSpPr/>
          <p:nvPr/>
        </p:nvSpPr>
        <p:spPr bwMode="auto">
          <a:xfrm>
            <a:off x="4848020" y="1957260"/>
            <a:ext cx="250371" cy="250371"/>
          </a:xfrm>
          <a:prstGeom prst="noSmoking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8" name="&quot;No&quot; Symbol 47">
            <a:extLst>
              <a:ext uri="{FF2B5EF4-FFF2-40B4-BE49-F238E27FC236}">
                <a16:creationId xmlns:a16="http://schemas.microsoft.com/office/drawing/2014/main" id="{F9AAC7F3-9274-9EC8-7419-67557E35E3A5}"/>
              </a:ext>
            </a:extLst>
          </p:cNvPr>
          <p:cNvSpPr/>
          <p:nvPr/>
        </p:nvSpPr>
        <p:spPr bwMode="auto">
          <a:xfrm>
            <a:off x="6031873" y="1963379"/>
            <a:ext cx="250371" cy="250371"/>
          </a:xfrm>
          <a:prstGeom prst="noSmoking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817EDD2-DF76-519B-4DA9-2E4FC84EBDA6}"/>
              </a:ext>
            </a:extLst>
          </p:cNvPr>
          <p:cNvSpPr/>
          <p:nvPr/>
        </p:nvSpPr>
        <p:spPr bwMode="auto">
          <a:xfrm>
            <a:off x="4429199" y="4798927"/>
            <a:ext cx="3306915" cy="1500274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0" name="&quot;No&quot; Symbol 49">
            <a:extLst>
              <a:ext uri="{FF2B5EF4-FFF2-40B4-BE49-F238E27FC236}">
                <a16:creationId xmlns:a16="http://schemas.microsoft.com/office/drawing/2014/main" id="{7E58FFDE-9395-1FCD-0FBF-5387FEB247A6}"/>
              </a:ext>
            </a:extLst>
          </p:cNvPr>
          <p:cNvSpPr/>
          <p:nvPr/>
        </p:nvSpPr>
        <p:spPr bwMode="auto">
          <a:xfrm>
            <a:off x="7655570" y="1946773"/>
            <a:ext cx="250371" cy="250371"/>
          </a:xfrm>
          <a:prstGeom prst="noSmoking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605848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720EB6-BB06-1DA8-427F-4A374DEB5B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Ablation study of NN loopfilter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D61EB9-1EBC-62EA-8C39-B6C25398CA4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SE" dirty="0"/>
              <a:t>We wanted to investigate questions such as</a:t>
            </a:r>
          </a:p>
          <a:p>
            <a:pPr lvl="1"/>
            <a:r>
              <a:rPr lang="en-SE" dirty="0"/>
              <a:t>How much does training time affect BD-rate results?</a:t>
            </a:r>
          </a:p>
          <a:p>
            <a:pPr lvl="1"/>
            <a:r>
              <a:rPr lang="en-SE" dirty="0"/>
              <a:t>What happens when we remove input X from NN loop filter?</a:t>
            </a:r>
          </a:p>
          <a:p>
            <a:pPr lvl="1"/>
            <a:endParaRPr lang="en-S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9C25E-7BCB-A5BA-9511-84255E3F51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588812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E3C13-9BFE-921B-1594-BB310D3F8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Structure of network in JVET-Y0143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E68F53-3140-C9E8-C6BA-52792C7CB0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19</a:t>
            </a:fld>
            <a:endParaRPr lang="sv-SE"/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170375E-0ABB-47B2-C3B1-CB693F35CC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058" y="3080868"/>
            <a:ext cx="4413421" cy="330087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7B00D2D-B967-55EC-A000-05FF5AA06CCD}"/>
              </a:ext>
            </a:extLst>
          </p:cNvPr>
          <p:cNvSpPr/>
          <p:nvPr/>
        </p:nvSpPr>
        <p:spPr bwMode="auto">
          <a:xfrm>
            <a:off x="2463610" y="1761423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024B31-E760-2CE1-4DCC-6654DA7F0BE3}"/>
              </a:ext>
            </a:extLst>
          </p:cNvPr>
          <p:cNvSpPr txBox="1"/>
          <p:nvPr/>
        </p:nvSpPr>
        <p:spPr bwMode="auto">
          <a:xfrm>
            <a:off x="2430397" y="176623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head</a:t>
            </a:r>
          </a:p>
        </p:txBody>
      </p:sp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46D5738D-F6FE-0148-176B-0A21DDCEAD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3600" y="3894653"/>
            <a:ext cx="5009239" cy="248708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AF925269-F8B0-859A-DBAB-E2444A213319}"/>
              </a:ext>
            </a:extLst>
          </p:cNvPr>
          <p:cNvGrpSpPr/>
          <p:nvPr/>
        </p:nvGrpSpPr>
        <p:grpSpPr>
          <a:xfrm>
            <a:off x="4119190" y="1744539"/>
            <a:ext cx="1010653" cy="555896"/>
            <a:chOff x="4759325" y="1744539"/>
            <a:chExt cx="1010653" cy="55589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A7B51E1-36A8-8407-79AA-D72F40B86B56}"/>
                </a:ext>
              </a:extLst>
            </p:cNvPr>
            <p:cNvSpPr/>
            <p:nvPr/>
          </p:nvSpPr>
          <p:spPr bwMode="auto">
            <a:xfrm>
              <a:off x="4759325" y="1761422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4BE3A4B-012B-ED8A-F698-BA15C2BB254C}"/>
                </a:ext>
              </a:extLst>
            </p:cNvPr>
            <p:cNvSpPr txBox="1"/>
            <p:nvPr/>
          </p:nvSpPr>
          <p:spPr bwMode="auto">
            <a:xfrm>
              <a:off x="4807451" y="1744539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0</a:t>
              </a:r>
            </a:p>
          </p:txBody>
        </p:sp>
      </p:grp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23FEAC4-E766-E6FA-F53B-238CE54570E7}"/>
              </a:ext>
            </a:extLst>
          </p:cNvPr>
          <p:cNvCxnSpPr>
            <a:cxnSpLocks/>
            <a:endCxn id="10" idx="1"/>
          </p:cNvCxnSpPr>
          <p:nvPr/>
        </p:nvCxnSpPr>
        <p:spPr bwMode="auto">
          <a:xfrm>
            <a:off x="3474263" y="1992428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58E6946E-74E9-0474-E308-074B6848FC06}"/>
              </a:ext>
            </a:extLst>
          </p:cNvPr>
          <p:cNvSpPr/>
          <p:nvPr/>
        </p:nvSpPr>
        <p:spPr bwMode="auto">
          <a:xfrm>
            <a:off x="5291050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26F246-55C6-438F-91E7-7B7DA8DDEC4F}"/>
              </a:ext>
            </a:extLst>
          </p:cNvPr>
          <p:cNvSpPr txBox="1"/>
          <p:nvPr/>
        </p:nvSpPr>
        <p:spPr bwMode="auto">
          <a:xfrm>
            <a:off x="5339176" y="1744539"/>
            <a:ext cx="914400" cy="5558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esidual </a:t>
            </a:r>
            <a:br>
              <a:rPr lang="en-SE" sz="1400" dirty="0"/>
            </a:br>
            <a:r>
              <a:rPr lang="en-SE" sz="1400" dirty="0"/>
              <a:t>block 1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5F8AFDC-9E7A-5625-3922-26643E73DAF5}"/>
              </a:ext>
            </a:extLst>
          </p:cNvPr>
          <p:cNvCxnSpPr>
            <a:cxnSpLocks/>
          </p:cNvCxnSpPr>
          <p:nvPr/>
        </p:nvCxnSpPr>
        <p:spPr bwMode="auto">
          <a:xfrm>
            <a:off x="5129843" y="1992428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D9F134C4-FBC5-9A60-6EEA-239A581B21EA}"/>
              </a:ext>
            </a:extLst>
          </p:cNvPr>
          <p:cNvSpPr txBox="1"/>
          <p:nvPr/>
        </p:nvSpPr>
        <p:spPr bwMode="auto">
          <a:xfrm>
            <a:off x="6283066" y="184002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…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3842F9A-6F20-8488-0CA4-C7FAD3ACA32C}"/>
              </a:ext>
            </a:extLst>
          </p:cNvPr>
          <p:cNvGrpSpPr/>
          <p:nvPr/>
        </p:nvGrpSpPr>
        <p:grpSpPr>
          <a:xfrm>
            <a:off x="6911896" y="1744539"/>
            <a:ext cx="1010653" cy="555896"/>
            <a:chOff x="8000651" y="2041155"/>
            <a:chExt cx="1010653" cy="555896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CAAF0F1-F464-32A3-BF45-62A75CA1C180}"/>
                </a:ext>
              </a:extLst>
            </p:cNvPr>
            <p:cNvSpPr/>
            <p:nvPr/>
          </p:nvSpPr>
          <p:spPr bwMode="auto">
            <a:xfrm>
              <a:off x="8000651" y="2058038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5E48861-4ECF-D97B-15D2-F48A8417E4A1}"/>
                </a:ext>
              </a:extLst>
            </p:cNvPr>
            <p:cNvSpPr txBox="1"/>
            <p:nvPr/>
          </p:nvSpPr>
          <p:spPr bwMode="auto">
            <a:xfrm>
              <a:off x="8048777" y="2041155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7</a:t>
              </a:r>
            </a:p>
          </p:txBody>
        </p:sp>
      </p:grp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941D73E4-CD56-D03C-18B6-B7F07DB38436}"/>
              </a:ext>
            </a:extLst>
          </p:cNvPr>
          <p:cNvCxnSpPr>
            <a:cxnSpLocks/>
          </p:cNvCxnSpPr>
          <p:nvPr/>
        </p:nvCxnSpPr>
        <p:spPr bwMode="auto">
          <a:xfrm>
            <a:off x="6302470" y="1992004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5AC4B56-479B-E91C-EFA6-39AFC8F47812}"/>
              </a:ext>
            </a:extLst>
          </p:cNvPr>
          <p:cNvCxnSpPr>
            <a:cxnSpLocks/>
          </p:cNvCxnSpPr>
          <p:nvPr/>
        </p:nvCxnSpPr>
        <p:spPr bwMode="auto">
          <a:xfrm>
            <a:off x="6738224" y="1998419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6E48F6B-22A7-BF0F-6398-A1C63072D2BA}"/>
              </a:ext>
            </a:extLst>
          </p:cNvPr>
          <p:cNvCxnSpPr/>
          <p:nvPr/>
        </p:nvCxnSpPr>
        <p:spPr bwMode="auto">
          <a:xfrm flipH="1">
            <a:off x="838229" y="2237088"/>
            <a:ext cx="1577423" cy="85743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AFED9116-A0B2-0CB7-8877-A92212C825F6}"/>
              </a:ext>
            </a:extLst>
          </p:cNvPr>
          <p:cNvCxnSpPr>
            <a:cxnSpLocks/>
          </p:cNvCxnSpPr>
          <p:nvPr/>
        </p:nvCxnSpPr>
        <p:spPr bwMode="auto">
          <a:xfrm>
            <a:off x="3483887" y="2250704"/>
            <a:ext cx="320095" cy="171490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FF81FFAB-9C6F-9A72-3743-082059E1BCE3}"/>
              </a:ext>
            </a:extLst>
          </p:cNvPr>
          <p:cNvSpPr/>
          <p:nvPr/>
        </p:nvSpPr>
        <p:spPr bwMode="auto">
          <a:xfrm>
            <a:off x="8569119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EC88288-2F68-79F9-4BA5-35910EDF0018}"/>
              </a:ext>
            </a:extLst>
          </p:cNvPr>
          <p:cNvSpPr txBox="1"/>
          <p:nvPr/>
        </p:nvSpPr>
        <p:spPr bwMode="auto">
          <a:xfrm>
            <a:off x="8535906" y="176623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tail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975ACD90-0658-730E-1EA2-5EB17DAE41F3}"/>
              </a:ext>
            </a:extLst>
          </p:cNvPr>
          <p:cNvCxnSpPr>
            <a:cxnSpLocks/>
          </p:cNvCxnSpPr>
          <p:nvPr/>
        </p:nvCxnSpPr>
        <p:spPr bwMode="auto">
          <a:xfrm>
            <a:off x="7922548" y="1992427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124E3E1B-6671-3283-0E9D-9566783B8189}"/>
              </a:ext>
            </a:extLst>
          </p:cNvPr>
          <p:cNvCxnSpPr>
            <a:cxnSpLocks/>
          </p:cNvCxnSpPr>
          <p:nvPr/>
        </p:nvCxnSpPr>
        <p:spPr bwMode="auto">
          <a:xfrm flipH="1">
            <a:off x="4677692" y="2261346"/>
            <a:ext cx="608506" cy="170426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57E711C-7F8E-C445-FD72-917DE11A0144}"/>
              </a:ext>
            </a:extLst>
          </p:cNvPr>
          <p:cNvCxnSpPr>
            <a:cxnSpLocks/>
          </p:cNvCxnSpPr>
          <p:nvPr/>
        </p:nvCxnSpPr>
        <p:spPr bwMode="auto">
          <a:xfrm>
            <a:off x="6295694" y="2249790"/>
            <a:ext cx="2271781" cy="168395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6F8C50A6-D57A-E173-E876-15234F1A6641}"/>
              </a:ext>
            </a:extLst>
          </p:cNvPr>
          <p:cNvCxnSpPr>
            <a:cxnSpLocks/>
          </p:cNvCxnSpPr>
          <p:nvPr/>
        </p:nvCxnSpPr>
        <p:spPr bwMode="auto">
          <a:xfrm>
            <a:off x="9594614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id="{1C50C068-6EA9-CEB2-DDFB-164F3EDC292F}"/>
              </a:ext>
            </a:extLst>
          </p:cNvPr>
          <p:cNvSpPr/>
          <p:nvPr/>
        </p:nvSpPr>
        <p:spPr bwMode="auto">
          <a:xfrm>
            <a:off x="10254384" y="1750974"/>
            <a:ext cx="797938" cy="478092"/>
          </a:xfrm>
          <a:prstGeom prst="round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BEE352B-2553-A975-CE59-16B6AEE1FA4B}"/>
              </a:ext>
            </a:extLst>
          </p:cNvPr>
          <p:cNvSpPr txBox="1"/>
          <p:nvPr/>
        </p:nvSpPr>
        <p:spPr bwMode="auto">
          <a:xfrm>
            <a:off x="10263086" y="174454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m</a:t>
            </a:r>
            <a:r>
              <a:rPr lang="en-SE" sz="1400" dirty="0"/>
              <a:t>ix with </a:t>
            </a:r>
            <a:br>
              <a:rPr lang="en-SE" sz="1400" dirty="0"/>
            </a:br>
            <a:r>
              <a:rPr lang="en-SE" sz="1400" dirty="0"/>
              <a:t>rec.</a:t>
            </a: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5CFEE618-40AB-DFAC-FC8B-DD64722CDC93}"/>
              </a:ext>
            </a:extLst>
          </p:cNvPr>
          <p:cNvCxnSpPr/>
          <p:nvPr/>
        </p:nvCxnSpPr>
        <p:spPr bwMode="auto">
          <a:xfrm>
            <a:off x="1666519" y="1990020"/>
            <a:ext cx="76760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9EBCB124-3F77-048A-6BF7-63245C63F0EF}"/>
              </a:ext>
            </a:extLst>
          </p:cNvPr>
          <p:cNvSpPr txBox="1"/>
          <p:nvPr/>
        </p:nvSpPr>
        <p:spPr bwMode="auto">
          <a:xfrm>
            <a:off x="1101140" y="182387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input</a:t>
            </a:r>
            <a:endParaRPr lang="en-SE" sz="20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77EA1DF-5944-25F5-DDEE-5A9D2308E631}"/>
              </a:ext>
            </a:extLst>
          </p:cNvPr>
          <p:cNvSpPr txBox="1"/>
          <p:nvPr/>
        </p:nvSpPr>
        <p:spPr bwMode="auto">
          <a:xfrm>
            <a:off x="11167322" y="171406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t</a:t>
            </a:r>
            <a:r>
              <a:rPr lang="en-SE" sz="1400" dirty="0"/>
              <a:t>o ALF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15F8CD80-441A-4783-E71A-CB3E9C0083D3}"/>
              </a:ext>
            </a:extLst>
          </p:cNvPr>
          <p:cNvCxnSpPr>
            <a:cxnSpLocks/>
          </p:cNvCxnSpPr>
          <p:nvPr/>
        </p:nvCxnSpPr>
        <p:spPr bwMode="auto">
          <a:xfrm>
            <a:off x="11048442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0B7F2114-06AC-C6DF-2715-15DA0C772BAA}"/>
              </a:ext>
            </a:extLst>
          </p:cNvPr>
          <p:cNvSpPr txBox="1"/>
          <p:nvPr/>
        </p:nvSpPr>
        <p:spPr bwMode="auto">
          <a:xfrm>
            <a:off x="9326961" y="3061334"/>
            <a:ext cx="2832803" cy="280389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What happens when we: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partitioning input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boundary strength input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both partitioning and boundary strength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prediction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attention from every residual block but the last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attention completely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>
                <a:solidFill>
                  <a:srgbClr val="FF0000"/>
                </a:solidFill>
              </a:rPr>
              <a:t>Have fewer residual blocks</a:t>
            </a:r>
          </a:p>
        </p:txBody>
      </p:sp>
      <p:pic>
        <p:nvPicPr>
          <p:cNvPr id="46" name="Picture 45" descr="Diagram&#10;&#10;Description automatically generated">
            <a:extLst>
              <a:ext uri="{FF2B5EF4-FFF2-40B4-BE49-F238E27FC236}">
                <a16:creationId xmlns:a16="http://schemas.microsoft.com/office/drawing/2014/main" id="{F27C4943-2685-556D-FC36-6CCAF581666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1043" t="34383" b="48893"/>
          <a:stretch/>
        </p:blipFill>
        <p:spPr>
          <a:xfrm>
            <a:off x="8878272" y="4749800"/>
            <a:ext cx="448689" cy="41592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C310D93-8E1D-C230-C097-5C0D645808C4}"/>
              </a:ext>
            </a:extLst>
          </p:cNvPr>
          <p:cNvSpPr/>
          <p:nvPr/>
        </p:nvSpPr>
        <p:spPr bwMode="auto">
          <a:xfrm>
            <a:off x="9220200" y="4781550"/>
            <a:ext cx="273050" cy="32067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49" name="Picture 48" descr="Diagram&#10;&#10;Description automatically generated">
            <a:extLst>
              <a:ext uri="{FF2B5EF4-FFF2-40B4-BE49-F238E27FC236}">
                <a16:creationId xmlns:a16="http://schemas.microsoft.com/office/drawing/2014/main" id="{071BC263-9303-4FFD-2D3D-358D2F29C2E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3" t="42426" r="92894" b="15865"/>
          <a:stretch/>
        </p:blipFill>
        <p:spPr>
          <a:xfrm>
            <a:off x="4429199" y="4855556"/>
            <a:ext cx="448689" cy="1352017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DB520E87-E4AC-380D-01B8-A8A46C240493}"/>
              </a:ext>
            </a:extLst>
          </p:cNvPr>
          <p:cNvCxnSpPr/>
          <p:nvPr/>
        </p:nvCxnSpPr>
        <p:spPr bwMode="auto">
          <a:xfrm flipH="1">
            <a:off x="4119190" y="1444171"/>
            <a:ext cx="758698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B0817EE2-2AA1-BE33-32C0-3076D413DBA0}"/>
              </a:ext>
            </a:extLst>
          </p:cNvPr>
          <p:cNvCxnSpPr>
            <a:cxnSpLocks/>
          </p:cNvCxnSpPr>
          <p:nvPr/>
        </p:nvCxnSpPr>
        <p:spPr bwMode="auto">
          <a:xfrm>
            <a:off x="7197466" y="1444171"/>
            <a:ext cx="758698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D5C1D7CE-2F10-1537-6B5C-0973E7130101}"/>
              </a:ext>
            </a:extLst>
          </p:cNvPr>
          <p:cNvSpPr txBox="1"/>
          <p:nvPr/>
        </p:nvSpPr>
        <p:spPr bwMode="auto">
          <a:xfrm>
            <a:off x="5164382" y="123042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>
                <a:solidFill>
                  <a:srgbClr val="FF0000"/>
                </a:solidFill>
              </a:rPr>
              <a:t>4 instead of 8</a:t>
            </a:r>
          </a:p>
        </p:txBody>
      </p:sp>
    </p:spTree>
    <p:extLst>
      <p:ext uri="{BB962C8B-B14F-4D97-AF65-F5344CB8AC3E}">
        <p14:creationId xmlns:p14="http://schemas.microsoft.com/office/powerpoint/2010/main" val="41137860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E3C13-9BFE-921B-1594-BB310D3F8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Structure of network in JVET-Y0143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E68F53-3140-C9E8-C6BA-52792C7CB0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20</a:t>
            </a:fld>
            <a:endParaRPr lang="sv-SE"/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170375E-0ABB-47B2-C3B1-CB693F35CC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058" y="3080868"/>
            <a:ext cx="4413421" cy="330087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7B00D2D-B967-55EC-A000-05FF5AA06CCD}"/>
              </a:ext>
            </a:extLst>
          </p:cNvPr>
          <p:cNvSpPr/>
          <p:nvPr/>
        </p:nvSpPr>
        <p:spPr bwMode="auto">
          <a:xfrm>
            <a:off x="2463610" y="1761423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024B31-E760-2CE1-4DCC-6654DA7F0BE3}"/>
              </a:ext>
            </a:extLst>
          </p:cNvPr>
          <p:cNvSpPr txBox="1"/>
          <p:nvPr/>
        </p:nvSpPr>
        <p:spPr bwMode="auto">
          <a:xfrm>
            <a:off x="2430397" y="176623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head</a:t>
            </a:r>
          </a:p>
        </p:txBody>
      </p:sp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46D5738D-F6FE-0148-176B-0A21DDCEAD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3600" y="3894653"/>
            <a:ext cx="5009239" cy="248708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AF925269-F8B0-859A-DBAB-E2444A213319}"/>
              </a:ext>
            </a:extLst>
          </p:cNvPr>
          <p:cNvGrpSpPr/>
          <p:nvPr/>
        </p:nvGrpSpPr>
        <p:grpSpPr>
          <a:xfrm>
            <a:off x="4119190" y="1744539"/>
            <a:ext cx="1010653" cy="555896"/>
            <a:chOff x="4759325" y="1744539"/>
            <a:chExt cx="1010653" cy="55589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A7B51E1-36A8-8407-79AA-D72F40B86B56}"/>
                </a:ext>
              </a:extLst>
            </p:cNvPr>
            <p:cNvSpPr/>
            <p:nvPr/>
          </p:nvSpPr>
          <p:spPr bwMode="auto">
            <a:xfrm>
              <a:off x="4759325" y="1761422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4BE3A4B-012B-ED8A-F698-BA15C2BB254C}"/>
                </a:ext>
              </a:extLst>
            </p:cNvPr>
            <p:cNvSpPr txBox="1"/>
            <p:nvPr/>
          </p:nvSpPr>
          <p:spPr bwMode="auto">
            <a:xfrm>
              <a:off x="4807451" y="1744539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0</a:t>
              </a:r>
            </a:p>
          </p:txBody>
        </p:sp>
      </p:grp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23FEAC4-E766-E6FA-F53B-238CE54570E7}"/>
              </a:ext>
            </a:extLst>
          </p:cNvPr>
          <p:cNvCxnSpPr>
            <a:cxnSpLocks/>
            <a:endCxn id="10" idx="1"/>
          </p:cNvCxnSpPr>
          <p:nvPr/>
        </p:nvCxnSpPr>
        <p:spPr bwMode="auto">
          <a:xfrm>
            <a:off x="3474263" y="1992428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58E6946E-74E9-0474-E308-074B6848FC06}"/>
              </a:ext>
            </a:extLst>
          </p:cNvPr>
          <p:cNvSpPr/>
          <p:nvPr/>
        </p:nvSpPr>
        <p:spPr bwMode="auto">
          <a:xfrm>
            <a:off x="5291050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26F246-55C6-438F-91E7-7B7DA8DDEC4F}"/>
              </a:ext>
            </a:extLst>
          </p:cNvPr>
          <p:cNvSpPr txBox="1"/>
          <p:nvPr/>
        </p:nvSpPr>
        <p:spPr bwMode="auto">
          <a:xfrm>
            <a:off x="5339176" y="1744539"/>
            <a:ext cx="914400" cy="5558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esidual </a:t>
            </a:r>
            <a:br>
              <a:rPr lang="en-SE" sz="1400" dirty="0"/>
            </a:br>
            <a:r>
              <a:rPr lang="en-SE" sz="1400" dirty="0"/>
              <a:t>block 1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5F8AFDC-9E7A-5625-3922-26643E73DAF5}"/>
              </a:ext>
            </a:extLst>
          </p:cNvPr>
          <p:cNvCxnSpPr>
            <a:cxnSpLocks/>
          </p:cNvCxnSpPr>
          <p:nvPr/>
        </p:nvCxnSpPr>
        <p:spPr bwMode="auto">
          <a:xfrm>
            <a:off x="5129843" y="1992428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D9F134C4-FBC5-9A60-6EEA-239A581B21EA}"/>
              </a:ext>
            </a:extLst>
          </p:cNvPr>
          <p:cNvSpPr txBox="1"/>
          <p:nvPr/>
        </p:nvSpPr>
        <p:spPr bwMode="auto">
          <a:xfrm>
            <a:off x="6283066" y="184002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…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3842F9A-6F20-8488-0CA4-C7FAD3ACA32C}"/>
              </a:ext>
            </a:extLst>
          </p:cNvPr>
          <p:cNvGrpSpPr/>
          <p:nvPr/>
        </p:nvGrpSpPr>
        <p:grpSpPr>
          <a:xfrm>
            <a:off x="6911896" y="1744539"/>
            <a:ext cx="1010653" cy="555896"/>
            <a:chOff x="8000651" y="2041155"/>
            <a:chExt cx="1010653" cy="555896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CAAF0F1-F464-32A3-BF45-62A75CA1C180}"/>
                </a:ext>
              </a:extLst>
            </p:cNvPr>
            <p:cNvSpPr/>
            <p:nvPr/>
          </p:nvSpPr>
          <p:spPr bwMode="auto">
            <a:xfrm>
              <a:off x="8000651" y="2058038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5E48861-4ECF-D97B-15D2-F48A8417E4A1}"/>
                </a:ext>
              </a:extLst>
            </p:cNvPr>
            <p:cNvSpPr txBox="1"/>
            <p:nvPr/>
          </p:nvSpPr>
          <p:spPr bwMode="auto">
            <a:xfrm>
              <a:off x="8048777" y="2041155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7</a:t>
              </a:r>
            </a:p>
          </p:txBody>
        </p:sp>
      </p:grp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941D73E4-CD56-D03C-18B6-B7F07DB38436}"/>
              </a:ext>
            </a:extLst>
          </p:cNvPr>
          <p:cNvCxnSpPr>
            <a:cxnSpLocks/>
          </p:cNvCxnSpPr>
          <p:nvPr/>
        </p:nvCxnSpPr>
        <p:spPr bwMode="auto">
          <a:xfrm>
            <a:off x="6302470" y="1992004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5AC4B56-479B-E91C-EFA6-39AFC8F47812}"/>
              </a:ext>
            </a:extLst>
          </p:cNvPr>
          <p:cNvCxnSpPr>
            <a:cxnSpLocks/>
          </p:cNvCxnSpPr>
          <p:nvPr/>
        </p:nvCxnSpPr>
        <p:spPr bwMode="auto">
          <a:xfrm>
            <a:off x="6738224" y="1998419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6E48F6B-22A7-BF0F-6398-A1C63072D2BA}"/>
              </a:ext>
            </a:extLst>
          </p:cNvPr>
          <p:cNvCxnSpPr/>
          <p:nvPr/>
        </p:nvCxnSpPr>
        <p:spPr bwMode="auto">
          <a:xfrm flipH="1">
            <a:off x="838229" y="2237088"/>
            <a:ext cx="1577423" cy="85743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AFED9116-A0B2-0CB7-8877-A92212C825F6}"/>
              </a:ext>
            </a:extLst>
          </p:cNvPr>
          <p:cNvCxnSpPr>
            <a:cxnSpLocks/>
          </p:cNvCxnSpPr>
          <p:nvPr/>
        </p:nvCxnSpPr>
        <p:spPr bwMode="auto">
          <a:xfrm>
            <a:off x="3483887" y="2250704"/>
            <a:ext cx="320095" cy="171490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FF81FFAB-9C6F-9A72-3743-082059E1BCE3}"/>
              </a:ext>
            </a:extLst>
          </p:cNvPr>
          <p:cNvSpPr/>
          <p:nvPr/>
        </p:nvSpPr>
        <p:spPr bwMode="auto">
          <a:xfrm>
            <a:off x="8569119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EC88288-2F68-79F9-4BA5-35910EDF0018}"/>
              </a:ext>
            </a:extLst>
          </p:cNvPr>
          <p:cNvSpPr txBox="1"/>
          <p:nvPr/>
        </p:nvSpPr>
        <p:spPr bwMode="auto">
          <a:xfrm>
            <a:off x="8535906" y="176623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tail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975ACD90-0658-730E-1EA2-5EB17DAE41F3}"/>
              </a:ext>
            </a:extLst>
          </p:cNvPr>
          <p:cNvCxnSpPr>
            <a:cxnSpLocks/>
          </p:cNvCxnSpPr>
          <p:nvPr/>
        </p:nvCxnSpPr>
        <p:spPr bwMode="auto">
          <a:xfrm>
            <a:off x="7922548" y="1992427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124E3E1B-6671-3283-0E9D-9566783B8189}"/>
              </a:ext>
            </a:extLst>
          </p:cNvPr>
          <p:cNvCxnSpPr>
            <a:cxnSpLocks/>
          </p:cNvCxnSpPr>
          <p:nvPr/>
        </p:nvCxnSpPr>
        <p:spPr bwMode="auto">
          <a:xfrm flipH="1">
            <a:off x="4677692" y="2261346"/>
            <a:ext cx="608506" cy="170426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57E711C-7F8E-C445-FD72-917DE11A0144}"/>
              </a:ext>
            </a:extLst>
          </p:cNvPr>
          <p:cNvCxnSpPr>
            <a:cxnSpLocks/>
          </p:cNvCxnSpPr>
          <p:nvPr/>
        </p:nvCxnSpPr>
        <p:spPr bwMode="auto">
          <a:xfrm>
            <a:off x="6295694" y="2249790"/>
            <a:ext cx="2271781" cy="168395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6F8C50A6-D57A-E173-E876-15234F1A6641}"/>
              </a:ext>
            </a:extLst>
          </p:cNvPr>
          <p:cNvCxnSpPr>
            <a:cxnSpLocks/>
          </p:cNvCxnSpPr>
          <p:nvPr/>
        </p:nvCxnSpPr>
        <p:spPr bwMode="auto">
          <a:xfrm>
            <a:off x="9594614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id="{1C50C068-6EA9-CEB2-DDFB-164F3EDC292F}"/>
              </a:ext>
            </a:extLst>
          </p:cNvPr>
          <p:cNvSpPr/>
          <p:nvPr/>
        </p:nvSpPr>
        <p:spPr bwMode="auto">
          <a:xfrm>
            <a:off x="10254384" y="1750974"/>
            <a:ext cx="797938" cy="478092"/>
          </a:xfrm>
          <a:prstGeom prst="round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BEE352B-2553-A975-CE59-16B6AEE1FA4B}"/>
              </a:ext>
            </a:extLst>
          </p:cNvPr>
          <p:cNvSpPr txBox="1"/>
          <p:nvPr/>
        </p:nvSpPr>
        <p:spPr bwMode="auto">
          <a:xfrm>
            <a:off x="10263086" y="174454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m</a:t>
            </a:r>
            <a:r>
              <a:rPr lang="en-SE" sz="1400" dirty="0"/>
              <a:t>ix with </a:t>
            </a:r>
            <a:br>
              <a:rPr lang="en-SE" sz="1400" dirty="0"/>
            </a:br>
            <a:r>
              <a:rPr lang="en-SE" sz="1400" dirty="0"/>
              <a:t>rec.</a:t>
            </a: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5CFEE618-40AB-DFAC-FC8B-DD64722CDC93}"/>
              </a:ext>
            </a:extLst>
          </p:cNvPr>
          <p:cNvCxnSpPr/>
          <p:nvPr/>
        </p:nvCxnSpPr>
        <p:spPr bwMode="auto">
          <a:xfrm>
            <a:off x="1666519" y="1990020"/>
            <a:ext cx="76760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9EBCB124-3F77-048A-6BF7-63245C63F0EF}"/>
              </a:ext>
            </a:extLst>
          </p:cNvPr>
          <p:cNvSpPr txBox="1"/>
          <p:nvPr/>
        </p:nvSpPr>
        <p:spPr bwMode="auto">
          <a:xfrm>
            <a:off x="1101140" y="182387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input</a:t>
            </a:r>
            <a:endParaRPr lang="en-SE" sz="20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77EA1DF-5944-25F5-DDEE-5A9D2308E631}"/>
              </a:ext>
            </a:extLst>
          </p:cNvPr>
          <p:cNvSpPr txBox="1"/>
          <p:nvPr/>
        </p:nvSpPr>
        <p:spPr bwMode="auto">
          <a:xfrm>
            <a:off x="11167322" y="171406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t</a:t>
            </a:r>
            <a:r>
              <a:rPr lang="en-SE" sz="1400" dirty="0"/>
              <a:t>o ALF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15F8CD80-441A-4783-E71A-CB3E9C0083D3}"/>
              </a:ext>
            </a:extLst>
          </p:cNvPr>
          <p:cNvCxnSpPr>
            <a:cxnSpLocks/>
          </p:cNvCxnSpPr>
          <p:nvPr/>
        </p:nvCxnSpPr>
        <p:spPr bwMode="auto">
          <a:xfrm>
            <a:off x="11048442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0B7F2114-06AC-C6DF-2715-15DA0C772BAA}"/>
              </a:ext>
            </a:extLst>
          </p:cNvPr>
          <p:cNvSpPr txBox="1"/>
          <p:nvPr/>
        </p:nvSpPr>
        <p:spPr bwMode="auto">
          <a:xfrm>
            <a:off x="9326961" y="3061334"/>
            <a:ext cx="2832803" cy="280389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What happens when we: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partitioning input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boundary strength input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both partitioning and boundary strength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prediction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attention from every residual block but the last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attention completely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Have fewer residual blocks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>
                <a:solidFill>
                  <a:srgbClr val="FF0000"/>
                </a:solidFill>
              </a:rPr>
              <a:t>Have more residual blocks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endParaRPr lang="en-SE" sz="1200" dirty="0">
              <a:solidFill>
                <a:srgbClr val="FF0000"/>
              </a:solidFill>
            </a:endParaRPr>
          </a:p>
        </p:txBody>
      </p:sp>
      <p:pic>
        <p:nvPicPr>
          <p:cNvPr id="46" name="Picture 45" descr="Diagram&#10;&#10;Description automatically generated">
            <a:extLst>
              <a:ext uri="{FF2B5EF4-FFF2-40B4-BE49-F238E27FC236}">
                <a16:creationId xmlns:a16="http://schemas.microsoft.com/office/drawing/2014/main" id="{F27C4943-2685-556D-FC36-6CCAF581666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1043" t="34383" b="48893"/>
          <a:stretch/>
        </p:blipFill>
        <p:spPr>
          <a:xfrm>
            <a:off x="8878272" y="4749800"/>
            <a:ext cx="448689" cy="41592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C310D93-8E1D-C230-C097-5C0D645808C4}"/>
              </a:ext>
            </a:extLst>
          </p:cNvPr>
          <p:cNvSpPr/>
          <p:nvPr/>
        </p:nvSpPr>
        <p:spPr bwMode="auto">
          <a:xfrm>
            <a:off x="9220200" y="4781550"/>
            <a:ext cx="273050" cy="32067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49" name="Picture 48" descr="Diagram&#10;&#10;Description automatically generated">
            <a:extLst>
              <a:ext uri="{FF2B5EF4-FFF2-40B4-BE49-F238E27FC236}">
                <a16:creationId xmlns:a16="http://schemas.microsoft.com/office/drawing/2014/main" id="{071BC263-9303-4FFD-2D3D-358D2F29C2E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3" t="42426" r="92894" b="15865"/>
          <a:stretch/>
        </p:blipFill>
        <p:spPr>
          <a:xfrm>
            <a:off x="4429199" y="4855556"/>
            <a:ext cx="448689" cy="1352017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DB520E87-E4AC-380D-01B8-A8A46C240493}"/>
              </a:ext>
            </a:extLst>
          </p:cNvPr>
          <p:cNvCxnSpPr/>
          <p:nvPr/>
        </p:nvCxnSpPr>
        <p:spPr bwMode="auto">
          <a:xfrm flipH="1">
            <a:off x="4119190" y="1444171"/>
            <a:ext cx="758698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B0817EE2-2AA1-BE33-32C0-3076D413DBA0}"/>
              </a:ext>
            </a:extLst>
          </p:cNvPr>
          <p:cNvCxnSpPr>
            <a:cxnSpLocks/>
          </p:cNvCxnSpPr>
          <p:nvPr/>
        </p:nvCxnSpPr>
        <p:spPr bwMode="auto">
          <a:xfrm>
            <a:off x="7197466" y="1444171"/>
            <a:ext cx="758698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D5C1D7CE-2F10-1537-6B5C-0973E7130101}"/>
              </a:ext>
            </a:extLst>
          </p:cNvPr>
          <p:cNvSpPr txBox="1"/>
          <p:nvPr/>
        </p:nvSpPr>
        <p:spPr bwMode="auto">
          <a:xfrm>
            <a:off x="5164382" y="123042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>
                <a:solidFill>
                  <a:srgbClr val="FF0000"/>
                </a:solidFill>
              </a:rPr>
              <a:t>16 instead of 8</a:t>
            </a:r>
          </a:p>
        </p:txBody>
      </p:sp>
    </p:spTree>
    <p:extLst>
      <p:ext uri="{BB962C8B-B14F-4D97-AF65-F5344CB8AC3E}">
        <p14:creationId xmlns:p14="http://schemas.microsoft.com/office/powerpoint/2010/main" val="15656420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D6BDA0-5A57-ACBA-80E2-F71F7BA2B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Test from Section 2.3.1: No partitioning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6CA5B-41D2-ED91-FA8D-8862580DC84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SE" dirty="0"/>
              <a:t>We wanted to see if BDR-Y would deteriorate if removing the partitioning input</a:t>
            </a:r>
          </a:p>
          <a:p>
            <a:r>
              <a:rPr lang="en-SE" dirty="0"/>
              <a:t>Trained for 378 epochs</a:t>
            </a:r>
          </a:p>
          <a:p>
            <a:pPr lvl="1"/>
            <a:r>
              <a:rPr lang="en-SE" dirty="0"/>
              <a:t>BDR-Y at -7.57%. Same as the reference of -7.57%</a:t>
            </a:r>
          </a:p>
          <a:p>
            <a:pPr lvl="1"/>
            <a:r>
              <a:rPr lang="en-SE" dirty="0"/>
              <a:t>This took 138 hours instead of 146 hours.</a:t>
            </a:r>
          </a:p>
          <a:p>
            <a:r>
              <a:rPr lang="en-SE" dirty="0"/>
              <a:t>Complexity for intra luma model only:</a:t>
            </a:r>
          </a:p>
          <a:p>
            <a:pPr lvl="1"/>
            <a:r>
              <a:rPr lang="en-SE" dirty="0"/>
              <a:t>418 kMACs/sample instead of 429 kMACs/sample</a:t>
            </a:r>
          </a:p>
          <a:p>
            <a:r>
              <a:rPr lang="en-SE" dirty="0"/>
              <a:t>Compleity for intra luma+chroma:</a:t>
            </a:r>
          </a:p>
          <a:p>
            <a:pPr lvl="1"/>
            <a:r>
              <a:rPr lang="en-SE" dirty="0"/>
              <a:t>638 kMACs/sample instead of 649 kMACs/sample</a:t>
            </a:r>
          </a:p>
          <a:p>
            <a:r>
              <a:rPr lang="en-SE" dirty="0"/>
              <a:t>Memory requirements for all four models (intra-luma, intra-chroma, inter-luma, inter-chroma)</a:t>
            </a:r>
          </a:p>
          <a:p>
            <a:pPr lvl="1"/>
            <a:r>
              <a:rPr lang="en-SE" dirty="0"/>
              <a:t>24.89 10</a:t>
            </a:r>
            <a:r>
              <a:rPr lang="en-SE" baseline="30000" dirty="0"/>
              <a:t>6</a:t>
            </a:r>
            <a:r>
              <a:rPr lang="en-SE" dirty="0"/>
              <a:t> bytes instead of 24.94 10</a:t>
            </a:r>
            <a:r>
              <a:rPr lang="en-SE" baseline="30000" dirty="0"/>
              <a:t>6</a:t>
            </a:r>
            <a:r>
              <a:rPr lang="en-SE" dirty="0"/>
              <a:t> bytes </a:t>
            </a:r>
          </a:p>
          <a:p>
            <a:pPr lvl="1"/>
            <a:endParaRPr lang="en-S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8E523F-00A3-99A3-DE1C-73948D28EF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21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327566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D6BDA0-5A57-ACBA-80E2-F71F7BA2B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Test from Section 2.3.2: No boundary strength input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6CA5B-41D2-ED91-FA8D-8862580DC84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SE" dirty="0"/>
              <a:t>We wanted to see if BDR-Y would deteriorate if removing the boundary strength input</a:t>
            </a:r>
          </a:p>
          <a:p>
            <a:r>
              <a:rPr lang="en-SE" dirty="0"/>
              <a:t>Trained for 378 epochs</a:t>
            </a:r>
          </a:p>
          <a:p>
            <a:pPr lvl="1"/>
            <a:r>
              <a:rPr lang="en-SE" dirty="0"/>
              <a:t>BDR-Y at -7.56%. Close to the reference of -7.57%</a:t>
            </a:r>
          </a:p>
          <a:p>
            <a:pPr lvl="1"/>
            <a:r>
              <a:rPr lang="en-SE" dirty="0"/>
              <a:t>This took 138 hours instead of 146 hours.</a:t>
            </a:r>
          </a:p>
          <a:p>
            <a:r>
              <a:rPr lang="en-SE" dirty="0"/>
              <a:t>Complexity for intra luma model only:</a:t>
            </a:r>
          </a:p>
          <a:p>
            <a:pPr lvl="1"/>
            <a:r>
              <a:rPr lang="en-SE" dirty="0"/>
              <a:t>418 kMACs/sample instead of 429 kMACs/sample</a:t>
            </a:r>
          </a:p>
          <a:p>
            <a:r>
              <a:rPr lang="en-SE" dirty="0"/>
              <a:t>Compleity for intra luma+chroma:</a:t>
            </a:r>
          </a:p>
          <a:p>
            <a:pPr lvl="1"/>
            <a:r>
              <a:rPr lang="en-SE" dirty="0"/>
              <a:t>638 kMACs/sample instead of 649 kMACs/sample</a:t>
            </a:r>
          </a:p>
          <a:p>
            <a:r>
              <a:rPr lang="en-SE" dirty="0"/>
              <a:t>Memory requirements for all four models (intra-luma, intra-chroma, inter-luma, inter-chroma)</a:t>
            </a:r>
          </a:p>
          <a:p>
            <a:pPr lvl="1"/>
            <a:r>
              <a:rPr lang="en-SE" dirty="0"/>
              <a:t>24.89 10</a:t>
            </a:r>
            <a:r>
              <a:rPr lang="en-SE" baseline="30000" dirty="0"/>
              <a:t>6</a:t>
            </a:r>
            <a:r>
              <a:rPr lang="en-SE" dirty="0"/>
              <a:t> bytes instead of 24.94 10</a:t>
            </a:r>
            <a:r>
              <a:rPr lang="en-SE" baseline="30000" dirty="0"/>
              <a:t>6</a:t>
            </a:r>
            <a:r>
              <a:rPr lang="en-SE" dirty="0"/>
              <a:t> bytes </a:t>
            </a:r>
          </a:p>
          <a:p>
            <a:pPr lvl="1"/>
            <a:endParaRPr lang="en-S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8E523F-00A3-99A3-DE1C-73948D28EF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22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307321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D6BDA0-5A57-ACBA-80E2-F71F7BA2B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Test from Section 2.3.3: Neither partitioning nor boundary strength input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6CA5B-41D2-ED91-FA8D-8862580DC84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SE" dirty="0"/>
              <a:t>We wanted to see if BDR-Y would deteriorate if removing both the partitioning input and the boundary strength input</a:t>
            </a:r>
          </a:p>
          <a:p>
            <a:r>
              <a:rPr lang="en-SE" dirty="0"/>
              <a:t>Trained for 378 epochs</a:t>
            </a:r>
          </a:p>
          <a:p>
            <a:pPr lvl="1"/>
            <a:r>
              <a:rPr lang="en-SE" dirty="0"/>
              <a:t>BDR-Y at -7.42%. Reference at -7.57%</a:t>
            </a:r>
          </a:p>
          <a:p>
            <a:pPr lvl="1"/>
            <a:r>
              <a:rPr lang="en-SE" dirty="0"/>
              <a:t>This took 131 hours instead of 146 hours.</a:t>
            </a:r>
          </a:p>
          <a:p>
            <a:r>
              <a:rPr lang="en-SE" dirty="0"/>
              <a:t>Complexity for intra luma model only:</a:t>
            </a:r>
          </a:p>
          <a:p>
            <a:pPr lvl="1"/>
            <a:r>
              <a:rPr lang="en-SE" dirty="0"/>
              <a:t>407 kMACs/sample instead of 429 kMACs/sample</a:t>
            </a:r>
          </a:p>
          <a:p>
            <a:r>
              <a:rPr lang="en-SE" dirty="0"/>
              <a:t>Compleity for intra luma+chroma:</a:t>
            </a:r>
          </a:p>
          <a:p>
            <a:pPr lvl="1"/>
            <a:r>
              <a:rPr lang="en-SE" dirty="0"/>
              <a:t>628 kMACs/sample instead of 649 kMACs/sample</a:t>
            </a:r>
          </a:p>
          <a:p>
            <a:r>
              <a:rPr lang="en-SE" dirty="0"/>
              <a:t>Memory requirements for all four models (intra-luma, intra-chroma, inter-luma, inter-chroma)</a:t>
            </a:r>
          </a:p>
          <a:p>
            <a:pPr lvl="1"/>
            <a:r>
              <a:rPr lang="en-SE" dirty="0"/>
              <a:t>24.84 10</a:t>
            </a:r>
            <a:r>
              <a:rPr lang="en-SE" baseline="30000" dirty="0"/>
              <a:t>6</a:t>
            </a:r>
            <a:r>
              <a:rPr lang="en-SE" dirty="0"/>
              <a:t> bytes instead of 24.94 10</a:t>
            </a:r>
            <a:r>
              <a:rPr lang="en-SE" baseline="30000" dirty="0"/>
              <a:t>6</a:t>
            </a:r>
            <a:r>
              <a:rPr lang="en-SE" dirty="0"/>
              <a:t> bytes </a:t>
            </a:r>
          </a:p>
          <a:p>
            <a:pPr lvl="1"/>
            <a:endParaRPr lang="en-S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8E523F-00A3-99A3-DE1C-73948D28EF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23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194363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D6BDA0-5A57-ACBA-80E2-F71F7BA2B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Test from Section 2.3.4: No prediction input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6CA5B-41D2-ED91-FA8D-8862580DC84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SE" dirty="0"/>
              <a:t>We wanted to see if BDR-Y would deteriorate if removing the prediction input</a:t>
            </a:r>
          </a:p>
          <a:p>
            <a:r>
              <a:rPr lang="en-SE" dirty="0"/>
              <a:t>Trained for 378 epochs</a:t>
            </a:r>
          </a:p>
          <a:p>
            <a:pPr lvl="1"/>
            <a:r>
              <a:rPr lang="en-SE" dirty="0"/>
              <a:t>BDR-Y at -7.35%. Reference at -7.57%</a:t>
            </a:r>
          </a:p>
          <a:p>
            <a:pPr lvl="1"/>
            <a:r>
              <a:rPr lang="en-SE" dirty="0"/>
              <a:t>This took 138 hours instead of 146 hours.</a:t>
            </a:r>
          </a:p>
          <a:p>
            <a:r>
              <a:rPr lang="en-SE" dirty="0"/>
              <a:t>Complexity for intra luma model only:</a:t>
            </a:r>
          </a:p>
          <a:p>
            <a:pPr lvl="1"/>
            <a:r>
              <a:rPr lang="en-SE" dirty="0"/>
              <a:t>418 kMACs/sample instead of 429 kMACs/sample</a:t>
            </a:r>
          </a:p>
          <a:p>
            <a:r>
              <a:rPr lang="en-SE" dirty="0"/>
              <a:t>Compleity for intra luma+chroma:</a:t>
            </a:r>
          </a:p>
          <a:p>
            <a:pPr lvl="1"/>
            <a:r>
              <a:rPr lang="en-SE" dirty="0"/>
              <a:t>638 kMACs/sample instead of 649 kMACs/sample</a:t>
            </a:r>
          </a:p>
          <a:p>
            <a:r>
              <a:rPr lang="en-SE" dirty="0"/>
              <a:t>Memory requirements for all four models (intra-luma, intra-chroma, inter-luma, inter-chroma)</a:t>
            </a:r>
          </a:p>
          <a:p>
            <a:pPr lvl="1"/>
            <a:r>
              <a:rPr lang="en-SE" dirty="0"/>
              <a:t>24.89 10</a:t>
            </a:r>
            <a:r>
              <a:rPr lang="en-SE" baseline="30000" dirty="0"/>
              <a:t>6</a:t>
            </a:r>
            <a:r>
              <a:rPr lang="en-SE" dirty="0"/>
              <a:t> bytes instead of 24.94 10</a:t>
            </a:r>
            <a:r>
              <a:rPr lang="en-SE" baseline="30000" dirty="0"/>
              <a:t>6</a:t>
            </a:r>
            <a:r>
              <a:rPr lang="en-SE" dirty="0"/>
              <a:t> bytes </a:t>
            </a:r>
          </a:p>
          <a:p>
            <a:pPr lvl="1"/>
            <a:endParaRPr lang="en-S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8E523F-00A3-99A3-DE1C-73948D28EF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24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089589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D6BDA0-5A57-ACBA-80E2-F71F7BA2B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Test from Section 2.4: Making the network shallower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6CA5B-41D2-ED91-FA8D-8862580DC84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SE" dirty="0"/>
              <a:t>We wanted to see if BDR-Y would deteriorate if removing half of the residual blocks</a:t>
            </a:r>
          </a:p>
          <a:p>
            <a:r>
              <a:rPr lang="en-SE" dirty="0"/>
              <a:t>Trained for 378 epochs</a:t>
            </a:r>
          </a:p>
          <a:p>
            <a:pPr lvl="1"/>
            <a:r>
              <a:rPr lang="en-SE" dirty="0"/>
              <a:t>BDR-Y at -6.67%. Reference at -7.57%</a:t>
            </a:r>
          </a:p>
          <a:p>
            <a:pPr lvl="1"/>
            <a:r>
              <a:rPr lang="en-SE" dirty="0"/>
              <a:t>This took 131 hours instead of 146 hours.</a:t>
            </a:r>
          </a:p>
          <a:p>
            <a:r>
              <a:rPr lang="en-SE" dirty="0"/>
              <a:t>Complexity for intra luma model only:</a:t>
            </a:r>
          </a:p>
          <a:p>
            <a:pPr lvl="1"/>
            <a:r>
              <a:rPr lang="en-SE" dirty="0"/>
              <a:t>261 kMACs/sample instead of 429 kMACs/sample</a:t>
            </a:r>
          </a:p>
          <a:p>
            <a:r>
              <a:rPr lang="en-SE" dirty="0"/>
              <a:t>Compleity for intra luma+chroma:</a:t>
            </a:r>
          </a:p>
          <a:p>
            <a:pPr lvl="1"/>
            <a:r>
              <a:rPr lang="en-SE" dirty="0"/>
              <a:t>481 kMACs/sample instead of 649 kMACs/sample</a:t>
            </a:r>
          </a:p>
          <a:p>
            <a:r>
              <a:rPr lang="en-SE" dirty="0"/>
              <a:t>Memory requirements for all four models (intra-luma, intra-chroma, inter-luma, inter-chroma)</a:t>
            </a:r>
          </a:p>
          <a:p>
            <a:pPr lvl="1"/>
            <a:r>
              <a:rPr lang="en-SE" dirty="0"/>
              <a:t>22.26 10</a:t>
            </a:r>
            <a:r>
              <a:rPr lang="en-SE" baseline="30000" dirty="0"/>
              <a:t>6</a:t>
            </a:r>
            <a:r>
              <a:rPr lang="en-SE" dirty="0"/>
              <a:t> bytes instead of 24.94 10</a:t>
            </a:r>
            <a:r>
              <a:rPr lang="en-SE" baseline="30000" dirty="0"/>
              <a:t>6</a:t>
            </a:r>
            <a:r>
              <a:rPr lang="en-SE" dirty="0"/>
              <a:t> bytes </a:t>
            </a:r>
          </a:p>
          <a:p>
            <a:pPr lvl="1"/>
            <a:endParaRPr lang="en-S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8E523F-00A3-99A3-DE1C-73948D28EF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25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85967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D6BDA0-5A57-ACBA-80E2-F71F7BA2B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Test from Section 2.5: Making the network deeper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6CA5B-41D2-ED91-FA8D-8862580DC84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SE" dirty="0"/>
              <a:t>We wanted to see if BDR-Y would deteriorate if removing half of the residual blocks</a:t>
            </a:r>
          </a:p>
          <a:p>
            <a:r>
              <a:rPr lang="en-SE" dirty="0"/>
              <a:t>Trained for 378 epochs</a:t>
            </a:r>
          </a:p>
          <a:p>
            <a:pPr lvl="1"/>
            <a:r>
              <a:rPr lang="en-SE" dirty="0"/>
              <a:t>BDR-Y at -8.28%. Reference at -7.57%</a:t>
            </a:r>
          </a:p>
          <a:p>
            <a:pPr lvl="1"/>
            <a:r>
              <a:rPr lang="en-SE" dirty="0"/>
              <a:t>This took 235 hours instead of 146 hours.</a:t>
            </a:r>
          </a:p>
          <a:p>
            <a:r>
              <a:rPr lang="en-SE" dirty="0"/>
              <a:t>Complexity for intra luma model only:</a:t>
            </a:r>
          </a:p>
          <a:p>
            <a:pPr lvl="1"/>
            <a:r>
              <a:rPr lang="en-SE" dirty="0"/>
              <a:t>765 kMACs/sample instead of 429 kMACs/sample</a:t>
            </a:r>
          </a:p>
          <a:p>
            <a:r>
              <a:rPr lang="en-SE" dirty="0"/>
              <a:t>Compleity for intra luma+chroma:</a:t>
            </a:r>
          </a:p>
          <a:p>
            <a:pPr lvl="1"/>
            <a:r>
              <a:rPr lang="en-SE" dirty="0"/>
              <a:t>985 kMACs/sample instead of 649 kMACs/sample</a:t>
            </a:r>
          </a:p>
          <a:p>
            <a:r>
              <a:rPr lang="en-SE" dirty="0"/>
              <a:t>Memory requirements for all four models (intra-luma, intra-chroma, inter-luma, inter-chroma)</a:t>
            </a:r>
          </a:p>
          <a:p>
            <a:pPr lvl="1"/>
            <a:r>
              <a:rPr lang="en-SE" dirty="0"/>
              <a:t>30.31 10</a:t>
            </a:r>
            <a:r>
              <a:rPr lang="en-SE" baseline="30000" dirty="0"/>
              <a:t>6</a:t>
            </a:r>
            <a:r>
              <a:rPr lang="en-SE" dirty="0"/>
              <a:t> bytes instead of 24.94 10</a:t>
            </a:r>
            <a:r>
              <a:rPr lang="en-SE" baseline="30000" dirty="0"/>
              <a:t>6</a:t>
            </a:r>
            <a:r>
              <a:rPr lang="en-SE" dirty="0"/>
              <a:t> bytes </a:t>
            </a:r>
          </a:p>
          <a:p>
            <a:pPr lvl="1"/>
            <a:endParaRPr lang="en-S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8E523F-00A3-99A3-DE1C-73948D28EF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26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618774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D6BDA0-5A57-ACBA-80E2-F71F7BA2BF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9040495" cy="1081088"/>
          </a:xfrm>
        </p:spPr>
        <p:txBody>
          <a:bodyPr/>
          <a:lstStyle/>
          <a:p>
            <a:r>
              <a:rPr lang="en-SE" dirty="0"/>
              <a:t>Test from Section 2.6: Removing the attention from all but the last residual block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6CA5B-41D2-ED91-FA8D-8862580DC84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SE" dirty="0"/>
              <a:t>We wanted to see if BDR-Y would deteriorate if removing most of the attention</a:t>
            </a:r>
          </a:p>
          <a:p>
            <a:r>
              <a:rPr lang="en-SE" dirty="0"/>
              <a:t>Trained for 378 epochs</a:t>
            </a:r>
          </a:p>
          <a:p>
            <a:pPr lvl="1"/>
            <a:r>
              <a:rPr lang="en-SE" dirty="0"/>
              <a:t>BDR-Y at -7.56%. Reference at -7.57%</a:t>
            </a:r>
          </a:p>
          <a:p>
            <a:pPr lvl="1"/>
            <a:r>
              <a:rPr lang="en-SE" dirty="0"/>
              <a:t>This took 132 hours instead of 146 hours.</a:t>
            </a:r>
          </a:p>
          <a:p>
            <a:r>
              <a:rPr lang="en-SE" dirty="0"/>
              <a:t>Complexity for intra luma model only:</a:t>
            </a:r>
          </a:p>
          <a:p>
            <a:pPr lvl="1"/>
            <a:r>
              <a:rPr lang="en-SE" dirty="0"/>
              <a:t>426 kMACs/sample instead of 429 kMACs/sample</a:t>
            </a:r>
          </a:p>
          <a:p>
            <a:r>
              <a:rPr lang="en-SE" dirty="0"/>
              <a:t>Compleity for intra luma+chroma:</a:t>
            </a:r>
          </a:p>
          <a:p>
            <a:pPr lvl="1"/>
            <a:r>
              <a:rPr lang="en-SE" dirty="0"/>
              <a:t>646 kMACs/sample instead of 649 kMACs/sample</a:t>
            </a:r>
          </a:p>
          <a:p>
            <a:r>
              <a:rPr lang="en-SE" dirty="0"/>
              <a:t>Memory requirements for all four models (intra-luma, intra-chroma, inter-luma, inter-chroma)</a:t>
            </a:r>
          </a:p>
          <a:p>
            <a:pPr lvl="1"/>
            <a:r>
              <a:rPr lang="en-SE" dirty="0"/>
              <a:t>24.89 10</a:t>
            </a:r>
            <a:r>
              <a:rPr lang="en-SE" baseline="30000" dirty="0"/>
              <a:t>6</a:t>
            </a:r>
            <a:r>
              <a:rPr lang="en-SE" dirty="0"/>
              <a:t> bytes instead of 24.94 10</a:t>
            </a:r>
            <a:r>
              <a:rPr lang="en-SE" baseline="30000" dirty="0"/>
              <a:t>6</a:t>
            </a:r>
            <a:r>
              <a:rPr lang="en-SE" dirty="0"/>
              <a:t> bytes </a:t>
            </a:r>
          </a:p>
          <a:p>
            <a:pPr lvl="1"/>
            <a:endParaRPr lang="en-S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8E523F-00A3-99A3-DE1C-73948D28EF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27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5684898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D6BDA0-5A57-ACBA-80E2-F71F7BA2BF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9040495" cy="1081088"/>
          </a:xfrm>
        </p:spPr>
        <p:txBody>
          <a:bodyPr/>
          <a:lstStyle/>
          <a:p>
            <a:r>
              <a:rPr lang="en-SE" dirty="0"/>
              <a:t>Test from </a:t>
            </a:r>
            <a:r>
              <a:rPr lang="en-SE"/>
              <a:t>Section 2.7: </a:t>
            </a:r>
            <a:r>
              <a:rPr lang="en-SE" dirty="0"/>
              <a:t>Removing attention from all residual blocks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6CA5B-41D2-ED91-FA8D-8862580DC84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SE" dirty="0"/>
              <a:t>We wanted to see if BDR-Y would deteriorate if removing most of the attention</a:t>
            </a:r>
          </a:p>
          <a:p>
            <a:r>
              <a:rPr lang="en-SE" dirty="0"/>
              <a:t>Trained for 378 epochs</a:t>
            </a:r>
          </a:p>
          <a:p>
            <a:pPr lvl="1"/>
            <a:r>
              <a:rPr lang="en-SE" dirty="0"/>
              <a:t>BDR-Y at -7.58%. Reference at -7.57%</a:t>
            </a:r>
          </a:p>
          <a:p>
            <a:pPr lvl="1"/>
            <a:r>
              <a:rPr lang="en-SE" dirty="0"/>
              <a:t>This took 132 hours instead of 146 hours.</a:t>
            </a:r>
          </a:p>
          <a:p>
            <a:r>
              <a:rPr lang="en-SE" dirty="0"/>
              <a:t>Complexity for intra luma model only:</a:t>
            </a:r>
          </a:p>
          <a:p>
            <a:pPr lvl="1"/>
            <a:r>
              <a:rPr lang="en-SE" dirty="0"/>
              <a:t>426 kMACs/sample instead of 429 kMACs/sample</a:t>
            </a:r>
          </a:p>
          <a:p>
            <a:r>
              <a:rPr lang="en-SE" dirty="0"/>
              <a:t>Compleity for intra luma+chroma:</a:t>
            </a:r>
          </a:p>
          <a:p>
            <a:pPr lvl="1"/>
            <a:r>
              <a:rPr lang="en-SE" dirty="0"/>
              <a:t>646 kMACs/sample instead of 649 kMACs/sample</a:t>
            </a:r>
          </a:p>
          <a:p>
            <a:r>
              <a:rPr lang="en-SE" dirty="0"/>
              <a:t>Memory requirements for all four models (intra-luma, intra-chroma, inter-luma, inter-chroma)</a:t>
            </a:r>
          </a:p>
          <a:p>
            <a:pPr lvl="1"/>
            <a:r>
              <a:rPr lang="en-SE" dirty="0"/>
              <a:t>24.89 10</a:t>
            </a:r>
            <a:r>
              <a:rPr lang="en-SE" baseline="30000" dirty="0"/>
              <a:t>6</a:t>
            </a:r>
            <a:r>
              <a:rPr lang="en-SE" dirty="0"/>
              <a:t> bytes instead of 24.94 10</a:t>
            </a:r>
            <a:r>
              <a:rPr lang="en-SE" baseline="30000" dirty="0"/>
              <a:t>6</a:t>
            </a:r>
            <a:r>
              <a:rPr lang="en-SE" dirty="0"/>
              <a:t> bytes </a:t>
            </a:r>
          </a:p>
          <a:p>
            <a:pPr lvl="1"/>
            <a:endParaRPr lang="en-S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8E523F-00A3-99A3-DE1C-73948D28EF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28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82943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B04862-3F79-B705-0290-F74FB457B5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Based on JVET-Y0143 (EE1-1.6)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577DB9-9F3D-80A3-A9B9-12C2FAF5159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SE" dirty="0"/>
              <a:t>We based our experiments on JVET-Y0143. This has four models:</a:t>
            </a:r>
          </a:p>
          <a:p>
            <a:pPr lvl="1"/>
            <a:r>
              <a:rPr lang="en-US" dirty="0"/>
              <a:t>I</a:t>
            </a:r>
            <a:r>
              <a:rPr lang="en-SE" dirty="0"/>
              <a:t>ntra-luma model</a:t>
            </a:r>
          </a:p>
          <a:p>
            <a:pPr lvl="1"/>
            <a:r>
              <a:rPr lang="en-SE" dirty="0"/>
              <a:t>Intra-chroma model</a:t>
            </a:r>
          </a:p>
          <a:p>
            <a:pPr lvl="1"/>
            <a:r>
              <a:rPr lang="en-SE" dirty="0"/>
              <a:t>Inter-luma model</a:t>
            </a:r>
          </a:p>
          <a:p>
            <a:pPr lvl="1"/>
            <a:r>
              <a:rPr lang="en-SE" dirty="0"/>
              <a:t>Inter-chroma model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12DEDD-F96C-8F22-1332-D1F220C991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2</a:t>
            </a:fld>
            <a:endParaRPr lang="sv-SE"/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id="{A6593D5A-79C5-3FEF-9E17-A10F333C6EEC}"/>
              </a:ext>
            </a:extLst>
          </p:cNvPr>
          <p:cNvSpPr/>
          <p:nvPr/>
        </p:nvSpPr>
        <p:spPr bwMode="auto">
          <a:xfrm>
            <a:off x="5322771" y="2233061"/>
            <a:ext cx="173255" cy="596766"/>
          </a:xfrm>
          <a:prstGeom prst="rightBrac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  <p:txBody>
          <a:bodyPr rtlCol="0" anchor="ctr"/>
          <a:lstStyle/>
          <a:p>
            <a:pPr algn="ctr"/>
            <a:endParaRPr lang="en-SE"/>
          </a:p>
        </p:txBody>
      </p:sp>
      <p:sp>
        <p:nvSpPr>
          <p:cNvPr id="7" name="Right Brace 6">
            <a:extLst>
              <a:ext uri="{FF2B5EF4-FFF2-40B4-BE49-F238E27FC236}">
                <a16:creationId xmlns:a16="http://schemas.microsoft.com/office/drawing/2014/main" id="{B6142EDD-F82F-09C4-5531-80AE41C29954}"/>
              </a:ext>
            </a:extLst>
          </p:cNvPr>
          <p:cNvSpPr/>
          <p:nvPr/>
        </p:nvSpPr>
        <p:spPr bwMode="auto">
          <a:xfrm>
            <a:off x="5322771" y="2962685"/>
            <a:ext cx="173255" cy="596766"/>
          </a:xfrm>
          <a:prstGeom prst="rightBrac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  <p:txBody>
          <a:bodyPr rtlCol="0" anchor="ctr"/>
          <a:lstStyle/>
          <a:p>
            <a:pPr algn="ctr"/>
            <a:endParaRPr lang="en-SE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EFC416-B0F8-AD57-577E-ABE84298E22C}"/>
              </a:ext>
            </a:extLst>
          </p:cNvPr>
          <p:cNvSpPr txBox="1"/>
          <p:nvPr/>
        </p:nvSpPr>
        <p:spPr bwMode="auto">
          <a:xfrm>
            <a:off x="5630780" y="234666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sv-SE" sz="2000" dirty="0" err="1"/>
              <a:t>Used</a:t>
            </a:r>
            <a:r>
              <a:rPr lang="sv-SE" sz="2000" dirty="0"/>
              <a:t> for I-slices</a:t>
            </a:r>
            <a:endParaRPr lang="en-SE" sz="2000" dirty="0"/>
          </a:p>
          <a:p>
            <a:pPr algn="l">
              <a:buClr>
                <a:schemeClr val="tx1"/>
              </a:buClr>
            </a:pPr>
            <a:endParaRPr lang="en-SE" sz="2000" dirty="0" err="1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2C2006B-276F-31FB-6DA1-E3E8BAB92621}"/>
              </a:ext>
            </a:extLst>
          </p:cNvPr>
          <p:cNvSpPr txBox="1"/>
          <p:nvPr/>
        </p:nvSpPr>
        <p:spPr bwMode="auto">
          <a:xfrm>
            <a:off x="5630781" y="3049311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sv-SE" sz="2000" dirty="0" err="1"/>
              <a:t>Used</a:t>
            </a:r>
            <a:r>
              <a:rPr lang="sv-SE" sz="2000" dirty="0"/>
              <a:t> for B-slices</a:t>
            </a:r>
            <a:endParaRPr lang="en-SE" sz="2000" dirty="0"/>
          </a:p>
          <a:p>
            <a:pPr algn="l">
              <a:buClr>
                <a:schemeClr val="tx1"/>
              </a:buClr>
            </a:pPr>
            <a:endParaRPr lang="en-SE" sz="2000" dirty="0" err="1"/>
          </a:p>
        </p:txBody>
      </p:sp>
    </p:spTree>
    <p:extLst>
      <p:ext uri="{BB962C8B-B14F-4D97-AF65-F5344CB8AC3E}">
        <p14:creationId xmlns:p14="http://schemas.microsoft.com/office/powerpoint/2010/main" val="65257728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8F79F3-EBA0-ADE5-45EF-F305A1613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Summary of all experiments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54E9933C-1697-F09D-9E97-0A6C661194C9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768847658"/>
              </p:ext>
            </p:extLst>
          </p:nvPr>
        </p:nvGraphicFramePr>
        <p:xfrm>
          <a:off x="363311" y="1757590"/>
          <a:ext cx="9194345" cy="346033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7358">
                  <a:extLst>
                    <a:ext uri="{9D8B030D-6E8A-4147-A177-3AD203B41FA5}">
                      <a16:colId xmlns:a16="http://schemas.microsoft.com/office/drawing/2014/main" val="2239340647"/>
                    </a:ext>
                  </a:extLst>
                </a:gridCol>
                <a:gridCol w="1341229">
                  <a:extLst>
                    <a:ext uri="{9D8B030D-6E8A-4147-A177-3AD203B41FA5}">
                      <a16:colId xmlns:a16="http://schemas.microsoft.com/office/drawing/2014/main" val="2410540825"/>
                    </a:ext>
                  </a:extLst>
                </a:gridCol>
                <a:gridCol w="774888">
                  <a:extLst>
                    <a:ext uri="{9D8B030D-6E8A-4147-A177-3AD203B41FA5}">
                      <a16:colId xmlns:a16="http://schemas.microsoft.com/office/drawing/2014/main" val="1306707496"/>
                    </a:ext>
                  </a:extLst>
                </a:gridCol>
                <a:gridCol w="1893369">
                  <a:extLst>
                    <a:ext uri="{9D8B030D-6E8A-4147-A177-3AD203B41FA5}">
                      <a16:colId xmlns:a16="http://schemas.microsoft.com/office/drawing/2014/main" val="250627796"/>
                    </a:ext>
                  </a:extLst>
                </a:gridCol>
                <a:gridCol w="925502">
                  <a:extLst>
                    <a:ext uri="{9D8B030D-6E8A-4147-A177-3AD203B41FA5}">
                      <a16:colId xmlns:a16="http://schemas.microsoft.com/office/drawing/2014/main" val="3745229"/>
                    </a:ext>
                  </a:extLst>
                </a:gridCol>
                <a:gridCol w="1003413">
                  <a:extLst>
                    <a:ext uri="{9D8B030D-6E8A-4147-A177-3AD203B41FA5}">
                      <a16:colId xmlns:a16="http://schemas.microsoft.com/office/drawing/2014/main" val="3260691888"/>
                    </a:ext>
                  </a:extLst>
                </a:gridCol>
                <a:gridCol w="1149293">
                  <a:extLst>
                    <a:ext uri="{9D8B030D-6E8A-4147-A177-3AD203B41FA5}">
                      <a16:colId xmlns:a16="http://schemas.microsoft.com/office/drawing/2014/main" val="3764418116"/>
                    </a:ext>
                  </a:extLst>
                </a:gridCol>
                <a:gridCol w="1149293">
                  <a:extLst>
                    <a:ext uri="{9D8B030D-6E8A-4147-A177-3AD203B41FA5}">
                      <a16:colId xmlns:a16="http://schemas.microsoft.com/office/drawing/2014/main" val="1471659381"/>
                    </a:ext>
                  </a:extLst>
                </a:gridCol>
              </a:tblGrid>
              <a:tr h="442811">
                <a:tc>
                  <a:txBody>
                    <a:bodyPr/>
                    <a:lstStyle/>
                    <a:p>
                      <a:r>
                        <a:rPr lang="en-SE"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Section in contr.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BDR-Y (AI)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Inputs used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kMACs per sample (Y)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kMACs per pixel (YUV)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Epochs trained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Training time (h)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908348"/>
                  </a:ext>
                </a:extLst>
              </a:tr>
              <a:tr h="205180">
                <a:tc>
                  <a:txBody>
                    <a:bodyPr/>
                    <a:lstStyle/>
                    <a:p>
                      <a:endParaRPr lang="en-SE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JVET-Y0143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-7.39%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rec, pred, part, BS, QP</a:t>
                      </a:r>
                      <a:endParaRPr lang="en-SE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6788241"/>
                  </a:ext>
                </a:extLst>
              </a:tr>
              <a:tr h="205180"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etrain 60 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-7.38%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rec, pred, part, BS, QP</a:t>
                      </a:r>
                      <a:endParaRPr lang="en-SE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8543523"/>
                  </a:ext>
                </a:extLst>
              </a:tr>
              <a:tr h="205180"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Retrain 143 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-7.57%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rec, pred, part, BS, QP</a:t>
                      </a:r>
                      <a:endParaRPr lang="en-SE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8186039"/>
                  </a:ext>
                </a:extLst>
              </a:tr>
              <a:tr h="205180"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2.3.1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Without part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-7.57%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rec, pred, BS, QP</a:t>
                      </a:r>
                      <a:endParaRPr lang="en-SE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9601200"/>
                  </a:ext>
                </a:extLst>
              </a:tr>
              <a:tr h="205180"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2.3.2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Without BS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-7.56%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rec, pred, part, QP</a:t>
                      </a:r>
                      <a:endParaRPr lang="en-SE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8425464"/>
                  </a:ext>
                </a:extLst>
              </a:tr>
              <a:tr h="247974"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2.3.3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Without part and BS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-7.42%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rec, pred, QP</a:t>
                      </a:r>
                      <a:endParaRPr lang="en-SE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0362417"/>
                  </a:ext>
                </a:extLst>
              </a:tr>
              <a:tr h="205180"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2.3.4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Without pred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-7.35%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rec, part, BS, QP</a:t>
                      </a:r>
                      <a:endParaRPr lang="en-SE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5212342"/>
                  </a:ext>
                </a:extLst>
              </a:tr>
              <a:tr h="205180"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res. blocks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-6.67%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rec, pred, part, BS, QP</a:t>
                      </a:r>
                      <a:endParaRPr lang="en-SE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8327211"/>
                  </a:ext>
                </a:extLst>
              </a:tr>
              <a:tr h="205180"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res. blocks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-8.28%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rec, pred, part, BS, QP</a:t>
                      </a:r>
                      <a:endParaRPr lang="en-SE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7215356"/>
                  </a:ext>
                </a:extLst>
              </a:tr>
              <a:tr h="247974"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Attention only at last res. block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-7.56%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rec, pred, part, BS, QP</a:t>
                      </a:r>
                      <a:endParaRPr lang="en-SE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1642893"/>
                  </a:ext>
                </a:extLst>
              </a:tr>
              <a:tr h="205180"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 Attention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-7.58%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rec, pred, part, BS, QP</a:t>
                      </a:r>
                      <a:endParaRPr lang="en-SE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8389915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47503A-D25B-4B8D-6453-4A2FAC00F2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29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8674964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2FAEA2-1E66-1626-581B-8E73F0CE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Possible Interpretation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DFED71-6A25-584A-32CF-ACF795F189D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5783489" cy="4392612"/>
          </a:xfrm>
        </p:spPr>
        <p:txBody>
          <a:bodyPr/>
          <a:lstStyle/>
          <a:p>
            <a:r>
              <a:rPr lang="en-SE" dirty="0"/>
              <a:t>Neural network training is stochastic in its nature.</a:t>
            </a:r>
          </a:p>
          <a:p>
            <a:pPr lvl="1"/>
            <a:r>
              <a:rPr lang="en-SE" dirty="0"/>
              <a:t>If we retrain from scratch 10 times, what is the spread? We don’t know. </a:t>
            </a:r>
          </a:p>
          <a:p>
            <a:pPr lvl="1"/>
            <a:r>
              <a:rPr lang="en-SE" dirty="0"/>
              <a:t>Thus it is hard to know what is a statistically significant result. </a:t>
            </a:r>
          </a:p>
          <a:p>
            <a:pPr lvl="1"/>
            <a:r>
              <a:rPr lang="en-SE"/>
              <a:t>This study says nothing about the inter model or about chroma</a:t>
            </a:r>
            <a:endParaRPr lang="en-SE" dirty="0"/>
          </a:p>
          <a:p>
            <a:r>
              <a:rPr lang="en-SE" dirty="0"/>
              <a:t>However, the result still suggest that</a:t>
            </a:r>
          </a:p>
          <a:p>
            <a:pPr lvl="1"/>
            <a:r>
              <a:rPr lang="en-US" dirty="0"/>
              <a:t>Partitioning or BS can potentially be removed without hurting AI-BDR-Y much</a:t>
            </a:r>
          </a:p>
          <a:p>
            <a:pPr lvl="1"/>
            <a:r>
              <a:rPr lang="en-US" dirty="0"/>
              <a:t>Removing both is potentially harmful</a:t>
            </a:r>
          </a:p>
          <a:p>
            <a:pPr lvl="1"/>
            <a:r>
              <a:rPr lang="en-US" dirty="0"/>
              <a:t>Attention can potentially be removed without hurting AI-BDR-Y much </a:t>
            </a:r>
            <a:endParaRPr lang="en-S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98A730-0B92-F05A-5590-2F2926F403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30</a:t>
            </a:fld>
            <a:endParaRPr lang="sv-SE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D32A754-A258-F354-5F15-BE564D51DE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6031" y="1756229"/>
            <a:ext cx="5465538" cy="3679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58279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ED3D4CCC-423A-4965-8A43-3B61D50049A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989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E3C13-9BFE-921B-1594-BB310D3F8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Structure of network in JVET-Y0143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E68F53-3140-C9E8-C6BA-52792C7CB0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32</a:t>
            </a:fld>
            <a:endParaRPr lang="sv-SE"/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170375E-0ABB-47B2-C3B1-CB693F35CC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1" y="3080869"/>
            <a:ext cx="4039940" cy="302154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7B00D2D-B967-55EC-A000-05FF5AA06CCD}"/>
              </a:ext>
            </a:extLst>
          </p:cNvPr>
          <p:cNvSpPr/>
          <p:nvPr/>
        </p:nvSpPr>
        <p:spPr bwMode="auto">
          <a:xfrm>
            <a:off x="2463610" y="1761423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024B31-E760-2CE1-4DCC-6654DA7F0BE3}"/>
              </a:ext>
            </a:extLst>
          </p:cNvPr>
          <p:cNvSpPr txBox="1"/>
          <p:nvPr/>
        </p:nvSpPr>
        <p:spPr bwMode="auto">
          <a:xfrm>
            <a:off x="2430397" y="176623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head</a:t>
            </a:r>
          </a:p>
        </p:txBody>
      </p:sp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46D5738D-F6FE-0148-176B-0A21DDCEAD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4915" y="3856790"/>
            <a:ext cx="3805627" cy="1889492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AF925269-F8B0-859A-DBAB-E2444A213319}"/>
              </a:ext>
            </a:extLst>
          </p:cNvPr>
          <p:cNvGrpSpPr/>
          <p:nvPr/>
        </p:nvGrpSpPr>
        <p:grpSpPr>
          <a:xfrm>
            <a:off x="4119190" y="1744539"/>
            <a:ext cx="1010653" cy="555896"/>
            <a:chOff x="4759325" y="1744539"/>
            <a:chExt cx="1010653" cy="55589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A7B51E1-36A8-8407-79AA-D72F40B86B56}"/>
                </a:ext>
              </a:extLst>
            </p:cNvPr>
            <p:cNvSpPr/>
            <p:nvPr/>
          </p:nvSpPr>
          <p:spPr bwMode="auto">
            <a:xfrm>
              <a:off x="4759325" y="1761422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4BE3A4B-012B-ED8A-F698-BA15C2BB254C}"/>
                </a:ext>
              </a:extLst>
            </p:cNvPr>
            <p:cNvSpPr txBox="1"/>
            <p:nvPr/>
          </p:nvSpPr>
          <p:spPr bwMode="auto">
            <a:xfrm>
              <a:off x="4807451" y="1744539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0</a:t>
              </a:r>
            </a:p>
          </p:txBody>
        </p:sp>
      </p:grp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23FEAC4-E766-E6FA-F53B-238CE54570E7}"/>
              </a:ext>
            </a:extLst>
          </p:cNvPr>
          <p:cNvCxnSpPr>
            <a:cxnSpLocks/>
            <a:endCxn id="10" idx="1"/>
          </p:cNvCxnSpPr>
          <p:nvPr/>
        </p:nvCxnSpPr>
        <p:spPr bwMode="auto">
          <a:xfrm>
            <a:off x="3474263" y="1992428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58E6946E-74E9-0474-E308-074B6848FC06}"/>
              </a:ext>
            </a:extLst>
          </p:cNvPr>
          <p:cNvSpPr/>
          <p:nvPr/>
        </p:nvSpPr>
        <p:spPr bwMode="auto">
          <a:xfrm>
            <a:off x="5291050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26F246-55C6-438F-91E7-7B7DA8DDEC4F}"/>
              </a:ext>
            </a:extLst>
          </p:cNvPr>
          <p:cNvSpPr txBox="1"/>
          <p:nvPr/>
        </p:nvSpPr>
        <p:spPr bwMode="auto">
          <a:xfrm>
            <a:off x="5339176" y="1744539"/>
            <a:ext cx="914400" cy="5558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esidual </a:t>
            </a:r>
            <a:br>
              <a:rPr lang="en-SE" sz="1400" dirty="0"/>
            </a:br>
            <a:r>
              <a:rPr lang="en-SE" sz="1400" dirty="0"/>
              <a:t>block 1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5F8AFDC-9E7A-5625-3922-26643E73DAF5}"/>
              </a:ext>
            </a:extLst>
          </p:cNvPr>
          <p:cNvCxnSpPr>
            <a:cxnSpLocks/>
          </p:cNvCxnSpPr>
          <p:nvPr/>
        </p:nvCxnSpPr>
        <p:spPr bwMode="auto">
          <a:xfrm>
            <a:off x="5129843" y="1992428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D9F134C4-FBC5-9A60-6EEA-239A581B21EA}"/>
              </a:ext>
            </a:extLst>
          </p:cNvPr>
          <p:cNvSpPr txBox="1"/>
          <p:nvPr/>
        </p:nvSpPr>
        <p:spPr bwMode="auto">
          <a:xfrm>
            <a:off x="6283066" y="184002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…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3842F9A-6F20-8488-0CA4-C7FAD3ACA32C}"/>
              </a:ext>
            </a:extLst>
          </p:cNvPr>
          <p:cNvGrpSpPr/>
          <p:nvPr/>
        </p:nvGrpSpPr>
        <p:grpSpPr>
          <a:xfrm>
            <a:off x="6911896" y="1744539"/>
            <a:ext cx="1010653" cy="555896"/>
            <a:chOff x="8000651" y="2041155"/>
            <a:chExt cx="1010653" cy="555896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CAAF0F1-F464-32A3-BF45-62A75CA1C180}"/>
                </a:ext>
              </a:extLst>
            </p:cNvPr>
            <p:cNvSpPr/>
            <p:nvPr/>
          </p:nvSpPr>
          <p:spPr bwMode="auto">
            <a:xfrm>
              <a:off x="8000651" y="2058038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5E48861-4ECF-D97B-15D2-F48A8417E4A1}"/>
                </a:ext>
              </a:extLst>
            </p:cNvPr>
            <p:cNvSpPr txBox="1"/>
            <p:nvPr/>
          </p:nvSpPr>
          <p:spPr bwMode="auto">
            <a:xfrm>
              <a:off x="8048777" y="2041155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7</a:t>
              </a:r>
            </a:p>
          </p:txBody>
        </p:sp>
      </p:grp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941D73E4-CD56-D03C-18B6-B7F07DB38436}"/>
              </a:ext>
            </a:extLst>
          </p:cNvPr>
          <p:cNvCxnSpPr>
            <a:cxnSpLocks/>
          </p:cNvCxnSpPr>
          <p:nvPr/>
        </p:nvCxnSpPr>
        <p:spPr bwMode="auto">
          <a:xfrm>
            <a:off x="6302470" y="1992004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5AC4B56-479B-E91C-EFA6-39AFC8F47812}"/>
              </a:ext>
            </a:extLst>
          </p:cNvPr>
          <p:cNvCxnSpPr>
            <a:cxnSpLocks/>
          </p:cNvCxnSpPr>
          <p:nvPr/>
        </p:nvCxnSpPr>
        <p:spPr bwMode="auto">
          <a:xfrm>
            <a:off x="6738224" y="1998419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6E48F6B-22A7-BF0F-6398-A1C63072D2BA}"/>
              </a:ext>
            </a:extLst>
          </p:cNvPr>
          <p:cNvCxnSpPr/>
          <p:nvPr/>
        </p:nvCxnSpPr>
        <p:spPr bwMode="auto">
          <a:xfrm flipH="1">
            <a:off x="838229" y="2237088"/>
            <a:ext cx="1577423" cy="85743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AFED9116-A0B2-0CB7-8877-A92212C825F6}"/>
              </a:ext>
            </a:extLst>
          </p:cNvPr>
          <p:cNvCxnSpPr>
            <a:cxnSpLocks/>
          </p:cNvCxnSpPr>
          <p:nvPr/>
        </p:nvCxnSpPr>
        <p:spPr bwMode="auto">
          <a:xfrm>
            <a:off x="3483887" y="2250704"/>
            <a:ext cx="320095" cy="171490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FF81FFAB-9C6F-9A72-3743-082059E1BCE3}"/>
              </a:ext>
            </a:extLst>
          </p:cNvPr>
          <p:cNvSpPr/>
          <p:nvPr/>
        </p:nvSpPr>
        <p:spPr bwMode="auto">
          <a:xfrm>
            <a:off x="8569119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EC88288-2F68-79F9-4BA5-35910EDF0018}"/>
              </a:ext>
            </a:extLst>
          </p:cNvPr>
          <p:cNvSpPr txBox="1"/>
          <p:nvPr/>
        </p:nvSpPr>
        <p:spPr bwMode="auto">
          <a:xfrm>
            <a:off x="8535906" y="176623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tail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975ACD90-0658-730E-1EA2-5EB17DAE41F3}"/>
              </a:ext>
            </a:extLst>
          </p:cNvPr>
          <p:cNvCxnSpPr>
            <a:cxnSpLocks/>
          </p:cNvCxnSpPr>
          <p:nvPr/>
        </p:nvCxnSpPr>
        <p:spPr bwMode="auto">
          <a:xfrm>
            <a:off x="7922548" y="1992427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124E3E1B-6671-3283-0E9D-9566783B8189}"/>
              </a:ext>
            </a:extLst>
          </p:cNvPr>
          <p:cNvCxnSpPr>
            <a:cxnSpLocks/>
          </p:cNvCxnSpPr>
          <p:nvPr/>
        </p:nvCxnSpPr>
        <p:spPr bwMode="auto">
          <a:xfrm flipH="1">
            <a:off x="4484318" y="2261346"/>
            <a:ext cx="801880" cy="1634533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57E711C-7F8E-C445-FD72-917DE11A0144}"/>
              </a:ext>
            </a:extLst>
          </p:cNvPr>
          <p:cNvCxnSpPr>
            <a:cxnSpLocks/>
          </p:cNvCxnSpPr>
          <p:nvPr/>
        </p:nvCxnSpPr>
        <p:spPr bwMode="auto">
          <a:xfrm>
            <a:off x="6295694" y="2249790"/>
            <a:ext cx="1310821" cy="1646089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pic>
        <p:nvPicPr>
          <p:cNvPr id="47" name="Picture 46">
            <a:extLst>
              <a:ext uri="{FF2B5EF4-FFF2-40B4-BE49-F238E27FC236}">
                <a16:creationId xmlns:a16="http://schemas.microsoft.com/office/drawing/2014/main" id="{81BD949E-F63B-96E5-3EFF-F0B5FA03DC3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5386" y="4181306"/>
            <a:ext cx="3273712" cy="914400"/>
          </a:xfrm>
          <a:prstGeom prst="rect">
            <a:avLst/>
          </a:prstGeom>
          <a:noFill/>
        </p:spPr>
      </p:pic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76685179-0E22-5037-8703-8CED0AEA3FB5}"/>
              </a:ext>
            </a:extLst>
          </p:cNvPr>
          <p:cNvCxnSpPr>
            <a:cxnSpLocks/>
          </p:cNvCxnSpPr>
          <p:nvPr/>
        </p:nvCxnSpPr>
        <p:spPr bwMode="auto">
          <a:xfrm flipH="1">
            <a:off x="8406440" y="2281072"/>
            <a:ext cx="155422" cy="1684536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B01F1B3B-3E1B-FCB2-4372-EA62A105C498}"/>
              </a:ext>
            </a:extLst>
          </p:cNvPr>
          <p:cNvCxnSpPr>
            <a:cxnSpLocks/>
          </p:cNvCxnSpPr>
          <p:nvPr/>
        </p:nvCxnSpPr>
        <p:spPr bwMode="auto">
          <a:xfrm>
            <a:off x="9592750" y="2222631"/>
            <a:ext cx="1033541" cy="1634159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6F8C50A6-D57A-E173-E876-15234F1A6641}"/>
              </a:ext>
            </a:extLst>
          </p:cNvPr>
          <p:cNvCxnSpPr>
            <a:cxnSpLocks/>
          </p:cNvCxnSpPr>
          <p:nvPr/>
        </p:nvCxnSpPr>
        <p:spPr bwMode="auto">
          <a:xfrm>
            <a:off x="9594614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id="{1C50C068-6EA9-CEB2-DDFB-164F3EDC292F}"/>
              </a:ext>
            </a:extLst>
          </p:cNvPr>
          <p:cNvSpPr/>
          <p:nvPr/>
        </p:nvSpPr>
        <p:spPr bwMode="auto">
          <a:xfrm>
            <a:off x="10254384" y="1750974"/>
            <a:ext cx="797938" cy="478092"/>
          </a:xfrm>
          <a:prstGeom prst="round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BEE352B-2553-A975-CE59-16B6AEE1FA4B}"/>
              </a:ext>
            </a:extLst>
          </p:cNvPr>
          <p:cNvSpPr txBox="1"/>
          <p:nvPr/>
        </p:nvSpPr>
        <p:spPr bwMode="auto">
          <a:xfrm>
            <a:off x="10263086" y="174454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m</a:t>
            </a:r>
            <a:r>
              <a:rPr lang="en-SE" sz="1400" dirty="0"/>
              <a:t>ix with </a:t>
            </a:r>
            <a:br>
              <a:rPr lang="en-SE" sz="1400" dirty="0"/>
            </a:br>
            <a:r>
              <a:rPr lang="en-SE" sz="1400" dirty="0"/>
              <a:t>rec.</a:t>
            </a: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5CFEE618-40AB-DFAC-FC8B-DD64722CDC93}"/>
              </a:ext>
            </a:extLst>
          </p:cNvPr>
          <p:cNvCxnSpPr/>
          <p:nvPr/>
        </p:nvCxnSpPr>
        <p:spPr bwMode="auto">
          <a:xfrm>
            <a:off x="1666519" y="1990020"/>
            <a:ext cx="76760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9EBCB124-3F77-048A-6BF7-63245C63F0EF}"/>
              </a:ext>
            </a:extLst>
          </p:cNvPr>
          <p:cNvSpPr txBox="1"/>
          <p:nvPr/>
        </p:nvSpPr>
        <p:spPr bwMode="auto">
          <a:xfrm>
            <a:off x="1101140" y="182387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input</a:t>
            </a:r>
            <a:endParaRPr lang="en-SE" sz="20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77EA1DF-5944-25F5-DDEE-5A9D2308E631}"/>
              </a:ext>
            </a:extLst>
          </p:cNvPr>
          <p:cNvSpPr txBox="1"/>
          <p:nvPr/>
        </p:nvSpPr>
        <p:spPr bwMode="auto">
          <a:xfrm>
            <a:off x="11167322" y="171406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t</a:t>
            </a:r>
            <a:r>
              <a:rPr lang="en-SE" sz="1400" dirty="0"/>
              <a:t>o ALF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15F8CD80-441A-4783-E71A-CB3E9C0083D3}"/>
              </a:ext>
            </a:extLst>
          </p:cNvPr>
          <p:cNvCxnSpPr>
            <a:cxnSpLocks/>
          </p:cNvCxnSpPr>
          <p:nvPr/>
        </p:nvCxnSpPr>
        <p:spPr bwMode="auto">
          <a:xfrm>
            <a:off x="11048442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8133750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B04862-3F79-B705-0290-F74FB457B5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Based on JVET-Y0143 (EE1-1.6)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577DB9-9F3D-80A3-A9B9-12C2FAF5159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SE" dirty="0"/>
              <a:t>We based our experiments on JVET-Y0143. This has four models: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I</a:t>
            </a:r>
            <a:r>
              <a:rPr lang="en-SE" dirty="0">
                <a:solidFill>
                  <a:srgbClr val="00B050"/>
                </a:solidFill>
              </a:rPr>
              <a:t>ntra-luma model &lt;-- retrained</a:t>
            </a:r>
          </a:p>
          <a:p>
            <a:pPr lvl="1"/>
            <a:r>
              <a:rPr lang="en-SE" dirty="0">
                <a:solidFill>
                  <a:schemeClr val="bg2">
                    <a:lumMod val="90000"/>
                  </a:schemeClr>
                </a:solidFill>
              </a:rPr>
              <a:t>Intra-chroma model &lt;- untouched</a:t>
            </a:r>
          </a:p>
          <a:p>
            <a:pPr lvl="1"/>
            <a:r>
              <a:rPr lang="en-SE" dirty="0">
                <a:solidFill>
                  <a:schemeClr val="bg2">
                    <a:lumMod val="90000"/>
                  </a:schemeClr>
                </a:solidFill>
              </a:rPr>
              <a:t>Inter-luma model &lt;- untouched</a:t>
            </a:r>
          </a:p>
          <a:p>
            <a:pPr lvl="1"/>
            <a:r>
              <a:rPr lang="en-SE" dirty="0">
                <a:solidFill>
                  <a:schemeClr val="bg2">
                    <a:lumMod val="90000"/>
                  </a:schemeClr>
                </a:solidFill>
              </a:rPr>
              <a:t>Inter-chroma model &lt;- untouched</a:t>
            </a:r>
          </a:p>
          <a:p>
            <a:r>
              <a:rPr lang="en-SE" dirty="0"/>
              <a:t>The untouched models are just copied from the directory of JVET-Y0143 (EE1-1.2 Y-meeting)</a:t>
            </a:r>
          </a:p>
          <a:p>
            <a:r>
              <a:rPr lang="en-SE" dirty="0"/>
              <a:t>We concentrated on the BDR performance for the AI configuration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12DEDD-F96C-8F22-1332-D1F220C991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3</a:t>
            </a:fld>
            <a:endParaRPr lang="sv-SE"/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id="{A6593D5A-79C5-3FEF-9E17-A10F333C6EEC}"/>
              </a:ext>
            </a:extLst>
          </p:cNvPr>
          <p:cNvSpPr/>
          <p:nvPr/>
        </p:nvSpPr>
        <p:spPr bwMode="auto">
          <a:xfrm>
            <a:off x="5322771" y="2233061"/>
            <a:ext cx="173255" cy="596766"/>
          </a:xfrm>
          <a:prstGeom prst="rightBrac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  <p:txBody>
          <a:bodyPr rtlCol="0" anchor="ctr"/>
          <a:lstStyle/>
          <a:p>
            <a:pPr algn="ctr"/>
            <a:endParaRPr lang="en-SE"/>
          </a:p>
        </p:txBody>
      </p:sp>
      <p:sp>
        <p:nvSpPr>
          <p:cNvPr id="7" name="Right Brace 6">
            <a:extLst>
              <a:ext uri="{FF2B5EF4-FFF2-40B4-BE49-F238E27FC236}">
                <a16:creationId xmlns:a16="http://schemas.microsoft.com/office/drawing/2014/main" id="{B6142EDD-F82F-09C4-5531-80AE41C29954}"/>
              </a:ext>
            </a:extLst>
          </p:cNvPr>
          <p:cNvSpPr/>
          <p:nvPr/>
        </p:nvSpPr>
        <p:spPr bwMode="auto">
          <a:xfrm>
            <a:off x="5322771" y="2962685"/>
            <a:ext cx="173255" cy="596766"/>
          </a:xfrm>
          <a:prstGeom prst="rightBrac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  <p:txBody>
          <a:bodyPr rtlCol="0" anchor="ctr"/>
          <a:lstStyle/>
          <a:p>
            <a:pPr algn="ctr"/>
            <a:endParaRPr lang="en-SE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EFC416-B0F8-AD57-577E-ABE84298E22C}"/>
              </a:ext>
            </a:extLst>
          </p:cNvPr>
          <p:cNvSpPr txBox="1"/>
          <p:nvPr/>
        </p:nvSpPr>
        <p:spPr bwMode="auto">
          <a:xfrm>
            <a:off x="5630780" y="234666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sv-SE" sz="2000" dirty="0" err="1"/>
              <a:t>Used</a:t>
            </a:r>
            <a:r>
              <a:rPr lang="sv-SE" sz="2000" dirty="0"/>
              <a:t> for I-slices</a:t>
            </a:r>
            <a:endParaRPr lang="en-SE" sz="2000" dirty="0"/>
          </a:p>
          <a:p>
            <a:pPr algn="l">
              <a:buClr>
                <a:schemeClr val="tx1"/>
              </a:buClr>
            </a:pPr>
            <a:endParaRPr lang="en-SE" sz="2000" dirty="0" err="1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2C2006B-276F-31FB-6DA1-E3E8BAB92621}"/>
              </a:ext>
            </a:extLst>
          </p:cNvPr>
          <p:cNvSpPr txBox="1"/>
          <p:nvPr/>
        </p:nvSpPr>
        <p:spPr bwMode="auto">
          <a:xfrm>
            <a:off x="5630781" y="3049311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sv-SE" sz="2000" dirty="0" err="1"/>
              <a:t>Used</a:t>
            </a:r>
            <a:r>
              <a:rPr lang="sv-SE" sz="2000" dirty="0"/>
              <a:t> for B-slices</a:t>
            </a:r>
            <a:endParaRPr lang="en-SE" sz="2000" dirty="0"/>
          </a:p>
          <a:p>
            <a:pPr algn="l">
              <a:buClr>
                <a:schemeClr val="tx1"/>
              </a:buClr>
            </a:pPr>
            <a:endParaRPr lang="en-SE" sz="2000" dirty="0" err="1"/>
          </a:p>
        </p:txBody>
      </p:sp>
    </p:spTree>
    <p:extLst>
      <p:ext uri="{BB962C8B-B14F-4D97-AF65-F5344CB8AC3E}">
        <p14:creationId xmlns:p14="http://schemas.microsoft.com/office/powerpoint/2010/main" val="39777592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D6BDA0-5A57-ACBA-80E2-F71F7BA2B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Test from Section 2.1: Retraining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6CA5B-41D2-ED91-FA8D-8862580DC84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SE" dirty="0"/>
              <a:t>We wanted to see if we could reproduce the AI results from JVET-Y0143 of -7.39% (BDR-Y)</a:t>
            </a:r>
          </a:p>
          <a:p>
            <a:r>
              <a:rPr lang="en-SE" dirty="0"/>
              <a:t>After 155 epochs we reached -7.38%</a:t>
            </a:r>
          </a:p>
          <a:p>
            <a:pPr lvl="1"/>
            <a:r>
              <a:rPr lang="en-SE" dirty="0"/>
              <a:t>This took 60 hours</a:t>
            </a:r>
          </a:p>
          <a:p>
            <a:pPr lvl="1"/>
            <a:r>
              <a:rPr lang="en-SE" dirty="0"/>
              <a:t>JVET-Y0143 also took 60 hours, however results are probably not comparable: </a:t>
            </a:r>
          </a:p>
          <a:p>
            <a:pPr lvl="2"/>
            <a:r>
              <a:rPr lang="en-SE" dirty="0"/>
              <a:t>Not same GPU (we used faster A100, not V100)</a:t>
            </a:r>
          </a:p>
          <a:p>
            <a:pPr lvl="2"/>
            <a:r>
              <a:rPr lang="en-SE" dirty="0"/>
              <a:t>We used one GPU, not two</a:t>
            </a:r>
          </a:p>
          <a:p>
            <a:pPr lvl="2"/>
            <a:r>
              <a:rPr lang="en-SE" dirty="0"/>
              <a:t>We used different training scripts</a:t>
            </a:r>
          </a:p>
          <a:p>
            <a:pPr lvl="2"/>
            <a:r>
              <a:rPr lang="en-SE" dirty="0"/>
              <a:t>We used different training data extraction (qps 20, 25, 30, 35, 40 instead of 17, 22, 27, 32, 37, 42)</a:t>
            </a:r>
          </a:p>
          <a:p>
            <a:pPr lvl="2"/>
            <a:r>
              <a:rPr lang="en-SE" dirty="0"/>
              <a:t>Different number of epochs (155 rather than 90)</a:t>
            </a:r>
          </a:p>
          <a:p>
            <a:pPr lvl="2"/>
            <a:r>
              <a:rPr lang="en-SE" dirty="0"/>
              <a:t>Our timing of 60 h is estimated “best case” if we were alone on the GPU (often shared)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8E523F-00A3-99A3-DE1C-73948D28EF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754599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D6BDA0-5A57-ACBA-80E2-F71F7BA2B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Test from Section 2.2: Longer Retraining (reference network)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6CA5B-41D2-ED91-FA8D-8862580DC84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SE" dirty="0"/>
              <a:t>We wanted to see if BDR-Y would improve if training longer</a:t>
            </a:r>
          </a:p>
          <a:p>
            <a:r>
              <a:rPr lang="en-SE" dirty="0"/>
              <a:t>Trained for 378 epochs instead of 155 epochs</a:t>
            </a:r>
          </a:p>
          <a:p>
            <a:pPr lvl="1"/>
            <a:r>
              <a:rPr lang="en-SE" dirty="0"/>
              <a:t>BDR-Y improved from -7.38% to -7.57% (delta -0.19%)</a:t>
            </a:r>
          </a:p>
          <a:p>
            <a:r>
              <a:rPr lang="en-SE" dirty="0"/>
              <a:t>This took 146 hours instead of 60 hours.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8E523F-00A3-99A3-DE1C-73948D28EF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36662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E3C13-9BFE-921B-1594-BB310D3F8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Structure of network in JVET-Y0143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7B00D2D-B967-55EC-A000-05FF5AA06CCD}"/>
              </a:ext>
            </a:extLst>
          </p:cNvPr>
          <p:cNvSpPr/>
          <p:nvPr/>
        </p:nvSpPr>
        <p:spPr bwMode="auto">
          <a:xfrm>
            <a:off x="2463610" y="1761423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024B31-E760-2CE1-4DCC-6654DA7F0BE3}"/>
              </a:ext>
            </a:extLst>
          </p:cNvPr>
          <p:cNvSpPr txBox="1"/>
          <p:nvPr/>
        </p:nvSpPr>
        <p:spPr bwMode="auto">
          <a:xfrm>
            <a:off x="2430397" y="176623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head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23FEAC4-E766-E6FA-F53B-238CE54570E7}"/>
              </a:ext>
            </a:extLst>
          </p:cNvPr>
          <p:cNvCxnSpPr>
            <a:cxnSpLocks/>
          </p:cNvCxnSpPr>
          <p:nvPr/>
        </p:nvCxnSpPr>
        <p:spPr bwMode="auto">
          <a:xfrm>
            <a:off x="3474263" y="1992428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5CFEE618-40AB-DFAC-FC8B-DD64722CDC93}"/>
              </a:ext>
            </a:extLst>
          </p:cNvPr>
          <p:cNvCxnSpPr/>
          <p:nvPr/>
        </p:nvCxnSpPr>
        <p:spPr bwMode="auto">
          <a:xfrm>
            <a:off x="1666519" y="1990020"/>
            <a:ext cx="76760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9EBCB124-3F77-048A-6BF7-63245C63F0EF}"/>
              </a:ext>
            </a:extLst>
          </p:cNvPr>
          <p:cNvSpPr txBox="1"/>
          <p:nvPr/>
        </p:nvSpPr>
        <p:spPr bwMode="auto">
          <a:xfrm>
            <a:off x="1101140" y="182387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input</a:t>
            </a:r>
            <a:endParaRPr lang="en-SE" sz="2000" dirty="0"/>
          </a:p>
        </p:txBody>
      </p:sp>
    </p:spTree>
    <p:extLst>
      <p:ext uri="{BB962C8B-B14F-4D97-AF65-F5344CB8AC3E}">
        <p14:creationId xmlns:p14="http://schemas.microsoft.com/office/powerpoint/2010/main" val="3899404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E3C13-9BFE-921B-1594-BB310D3F8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Structure of network in JVET-Y0143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7B00D2D-B967-55EC-A000-05FF5AA06CCD}"/>
              </a:ext>
            </a:extLst>
          </p:cNvPr>
          <p:cNvSpPr/>
          <p:nvPr/>
        </p:nvSpPr>
        <p:spPr bwMode="auto">
          <a:xfrm>
            <a:off x="2463610" y="1761423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024B31-E760-2CE1-4DCC-6654DA7F0BE3}"/>
              </a:ext>
            </a:extLst>
          </p:cNvPr>
          <p:cNvSpPr txBox="1"/>
          <p:nvPr/>
        </p:nvSpPr>
        <p:spPr bwMode="auto">
          <a:xfrm>
            <a:off x="2430397" y="176623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head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F925269-F8B0-859A-DBAB-E2444A213319}"/>
              </a:ext>
            </a:extLst>
          </p:cNvPr>
          <p:cNvGrpSpPr/>
          <p:nvPr/>
        </p:nvGrpSpPr>
        <p:grpSpPr>
          <a:xfrm>
            <a:off x="4119190" y="1744539"/>
            <a:ext cx="1010653" cy="555896"/>
            <a:chOff x="4759325" y="1744539"/>
            <a:chExt cx="1010653" cy="55589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A7B51E1-36A8-8407-79AA-D72F40B86B56}"/>
                </a:ext>
              </a:extLst>
            </p:cNvPr>
            <p:cNvSpPr/>
            <p:nvPr/>
          </p:nvSpPr>
          <p:spPr bwMode="auto">
            <a:xfrm>
              <a:off x="4759325" y="1761422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4BE3A4B-012B-ED8A-F698-BA15C2BB254C}"/>
                </a:ext>
              </a:extLst>
            </p:cNvPr>
            <p:cNvSpPr txBox="1"/>
            <p:nvPr/>
          </p:nvSpPr>
          <p:spPr bwMode="auto">
            <a:xfrm>
              <a:off x="4807451" y="1744539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0</a:t>
              </a:r>
            </a:p>
          </p:txBody>
        </p:sp>
      </p:grp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23FEAC4-E766-E6FA-F53B-238CE54570E7}"/>
              </a:ext>
            </a:extLst>
          </p:cNvPr>
          <p:cNvCxnSpPr>
            <a:cxnSpLocks/>
            <a:endCxn id="10" idx="1"/>
          </p:cNvCxnSpPr>
          <p:nvPr/>
        </p:nvCxnSpPr>
        <p:spPr bwMode="auto">
          <a:xfrm>
            <a:off x="3474263" y="1992428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5F8AFDC-9E7A-5625-3922-26643E73DAF5}"/>
              </a:ext>
            </a:extLst>
          </p:cNvPr>
          <p:cNvCxnSpPr>
            <a:cxnSpLocks/>
          </p:cNvCxnSpPr>
          <p:nvPr/>
        </p:nvCxnSpPr>
        <p:spPr bwMode="auto">
          <a:xfrm>
            <a:off x="5129843" y="1992428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5CFEE618-40AB-DFAC-FC8B-DD64722CDC93}"/>
              </a:ext>
            </a:extLst>
          </p:cNvPr>
          <p:cNvCxnSpPr/>
          <p:nvPr/>
        </p:nvCxnSpPr>
        <p:spPr bwMode="auto">
          <a:xfrm>
            <a:off x="1666519" y="1990020"/>
            <a:ext cx="76760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9EBCB124-3F77-048A-6BF7-63245C63F0EF}"/>
              </a:ext>
            </a:extLst>
          </p:cNvPr>
          <p:cNvSpPr txBox="1"/>
          <p:nvPr/>
        </p:nvSpPr>
        <p:spPr bwMode="auto">
          <a:xfrm>
            <a:off x="1101140" y="182387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input</a:t>
            </a:r>
            <a:endParaRPr lang="en-SE" sz="2000" dirty="0"/>
          </a:p>
        </p:txBody>
      </p:sp>
    </p:spTree>
    <p:extLst>
      <p:ext uri="{BB962C8B-B14F-4D97-AF65-F5344CB8AC3E}">
        <p14:creationId xmlns:p14="http://schemas.microsoft.com/office/powerpoint/2010/main" val="10259625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E3C13-9BFE-921B-1594-BB310D3F8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Structure of network in JVET-Y0143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7B00D2D-B967-55EC-A000-05FF5AA06CCD}"/>
              </a:ext>
            </a:extLst>
          </p:cNvPr>
          <p:cNvSpPr/>
          <p:nvPr/>
        </p:nvSpPr>
        <p:spPr bwMode="auto">
          <a:xfrm>
            <a:off x="2463610" y="1761423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024B31-E760-2CE1-4DCC-6654DA7F0BE3}"/>
              </a:ext>
            </a:extLst>
          </p:cNvPr>
          <p:cNvSpPr txBox="1"/>
          <p:nvPr/>
        </p:nvSpPr>
        <p:spPr bwMode="auto">
          <a:xfrm>
            <a:off x="2430397" y="176623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head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F925269-F8B0-859A-DBAB-E2444A213319}"/>
              </a:ext>
            </a:extLst>
          </p:cNvPr>
          <p:cNvGrpSpPr/>
          <p:nvPr/>
        </p:nvGrpSpPr>
        <p:grpSpPr>
          <a:xfrm>
            <a:off x="4119190" y="1744539"/>
            <a:ext cx="1010653" cy="555896"/>
            <a:chOff x="4759325" y="1744539"/>
            <a:chExt cx="1010653" cy="55589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A7B51E1-36A8-8407-79AA-D72F40B86B56}"/>
                </a:ext>
              </a:extLst>
            </p:cNvPr>
            <p:cNvSpPr/>
            <p:nvPr/>
          </p:nvSpPr>
          <p:spPr bwMode="auto">
            <a:xfrm>
              <a:off x="4759325" y="1761422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4BE3A4B-012B-ED8A-F698-BA15C2BB254C}"/>
                </a:ext>
              </a:extLst>
            </p:cNvPr>
            <p:cNvSpPr txBox="1"/>
            <p:nvPr/>
          </p:nvSpPr>
          <p:spPr bwMode="auto">
            <a:xfrm>
              <a:off x="4807451" y="1744539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0</a:t>
              </a:r>
            </a:p>
          </p:txBody>
        </p:sp>
      </p:grp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23FEAC4-E766-E6FA-F53B-238CE54570E7}"/>
              </a:ext>
            </a:extLst>
          </p:cNvPr>
          <p:cNvCxnSpPr>
            <a:cxnSpLocks/>
            <a:endCxn id="10" idx="1"/>
          </p:cNvCxnSpPr>
          <p:nvPr/>
        </p:nvCxnSpPr>
        <p:spPr bwMode="auto">
          <a:xfrm>
            <a:off x="3474263" y="1992428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58E6946E-74E9-0474-E308-074B6848FC06}"/>
              </a:ext>
            </a:extLst>
          </p:cNvPr>
          <p:cNvSpPr/>
          <p:nvPr/>
        </p:nvSpPr>
        <p:spPr bwMode="auto">
          <a:xfrm>
            <a:off x="5291050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26F246-55C6-438F-91E7-7B7DA8DDEC4F}"/>
              </a:ext>
            </a:extLst>
          </p:cNvPr>
          <p:cNvSpPr txBox="1"/>
          <p:nvPr/>
        </p:nvSpPr>
        <p:spPr bwMode="auto">
          <a:xfrm>
            <a:off x="5339176" y="1744539"/>
            <a:ext cx="914400" cy="5558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esidual </a:t>
            </a:r>
            <a:br>
              <a:rPr lang="en-SE" sz="1400" dirty="0"/>
            </a:br>
            <a:r>
              <a:rPr lang="en-SE" sz="1400" dirty="0"/>
              <a:t>block 1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5F8AFDC-9E7A-5625-3922-26643E73DAF5}"/>
              </a:ext>
            </a:extLst>
          </p:cNvPr>
          <p:cNvCxnSpPr>
            <a:cxnSpLocks/>
          </p:cNvCxnSpPr>
          <p:nvPr/>
        </p:nvCxnSpPr>
        <p:spPr bwMode="auto">
          <a:xfrm>
            <a:off x="5129843" y="1992428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D9F134C4-FBC5-9A60-6EEA-239A581B21EA}"/>
              </a:ext>
            </a:extLst>
          </p:cNvPr>
          <p:cNvSpPr txBox="1"/>
          <p:nvPr/>
        </p:nvSpPr>
        <p:spPr bwMode="auto">
          <a:xfrm>
            <a:off x="6283066" y="184002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…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3842F9A-6F20-8488-0CA4-C7FAD3ACA32C}"/>
              </a:ext>
            </a:extLst>
          </p:cNvPr>
          <p:cNvGrpSpPr/>
          <p:nvPr/>
        </p:nvGrpSpPr>
        <p:grpSpPr>
          <a:xfrm>
            <a:off x="6911896" y="1744539"/>
            <a:ext cx="1010653" cy="555896"/>
            <a:chOff x="8000651" y="2041155"/>
            <a:chExt cx="1010653" cy="555896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CAAF0F1-F464-32A3-BF45-62A75CA1C180}"/>
                </a:ext>
              </a:extLst>
            </p:cNvPr>
            <p:cNvSpPr/>
            <p:nvPr/>
          </p:nvSpPr>
          <p:spPr bwMode="auto">
            <a:xfrm>
              <a:off x="8000651" y="2058038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5E48861-4ECF-D97B-15D2-F48A8417E4A1}"/>
                </a:ext>
              </a:extLst>
            </p:cNvPr>
            <p:cNvSpPr txBox="1"/>
            <p:nvPr/>
          </p:nvSpPr>
          <p:spPr bwMode="auto">
            <a:xfrm>
              <a:off x="8048777" y="2041155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7</a:t>
              </a:r>
            </a:p>
          </p:txBody>
        </p:sp>
      </p:grp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941D73E4-CD56-D03C-18B6-B7F07DB38436}"/>
              </a:ext>
            </a:extLst>
          </p:cNvPr>
          <p:cNvCxnSpPr>
            <a:cxnSpLocks/>
          </p:cNvCxnSpPr>
          <p:nvPr/>
        </p:nvCxnSpPr>
        <p:spPr bwMode="auto">
          <a:xfrm>
            <a:off x="6302470" y="1992004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5AC4B56-479B-E91C-EFA6-39AFC8F47812}"/>
              </a:ext>
            </a:extLst>
          </p:cNvPr>
          <p:cNvCxnSpPr>
            <a:cxnSpLocks/>
          </p:cNvCxnSpPr>
          <p:nvPr/>
        </p:nvCxnSpPr>
        <p:spPr bwMode="auto">
          <a:xfrm>
            <a:off x="6738224" y="1998419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975ACD90-0658-730E-1EA2-5EB17DAE41F3}"/>
              </a:ext>
            </a:extLst>
          </p:cNvPr>
          <p:cNvCxnSpPr>
            <a:cxnSpLocks/>
          </p:cNvCxnSpPr>
          <p:nvPr/>
        </p:nvCxnSpPr>
        <p:spPr bwMode="auto">
          <a:xfrm>
            <a:off x="7922548" y="1992427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5CFEE618-40AB-DFAC-FC8B-DD64722CDC93}"/>
              </a:ext>
            </a:extLst>
          </p:cNvPr>
          <p:cNvCxnSpPr/>
          <p:nvPr/>
        </p:nvCxnSpPr>
        <p:spPr bwMode="auto">
          <a:xfrm>
            <a:off x="1666519" y="1990020"/>
            <a:ext cx="76760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9EBCB124-3F77-048A-6BF7-63245C63F0EF}"/>
              </a:ext>
            </a:extLst>
          </p:cNvPr>
          <p:cNvSpPr txBox="1"/>
          <p:nvPr/>
        </p:nvSpPr>
        <p:spPr bwMode="auto">
          <a:xfrm>
            <a:off x="1101140" y="182387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input</a:t>
            </a:r>
            <a:endParaRPr lang="en-SE" sz="2000" dirty="0"/>
          </a:p>
        </p:txBody>
      </p:sp>
    </p:spTree>
    <p:extLst>
      <p:ext uri="{BB962C8B-B14F-4D97-AF65-F5344CB8AC3E}">
        <p14:creationId xmlns:p14="http://schemas.microsoft.com/office/powerpoint/2010/main" val="1379710590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SlideFormConfiguration><![CDATA[{"formFields":[],"formDataEntries":[]}]]></TemplafySlideFormConfiguration>
</file>

<file path=customXml/item10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11.xml><?xml version="1.0" encoding="utf-8"?>
<TemplafySlideFormConfiguration><![CDATA[{"formFields":[],"formDataEntries":[]}]]></TemplafySlideFormConfiguration>
</file>

<file path=customXml/item12.xml><?xml version="1.0" encoding="utf-8"?>
<TemplafySlideTemplateConfiguration><![CDATA[{"documentContentValidatorConfiguration":{"enableDocumentContentValidator":false,"documentContentValidatorVersion":0},"elementsMetadata":[],"slideId":"637260122995775075","enableDocumentContentUpdater":true,"version":"1.9"}]]></TemplafySlideTemplateConfiguration>
</file>

<file path=customXml/item1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14.xml><?xml version="1.0" encoding="utf-8"?>
<TemplafySlideFormConfiguration><![CDATA[{"formFields":[],"formDataEntries":[]}]]></TemplafySlideFormConfiguration>
</file>

<file path=customXml/item15.xml><?xml version="1.0" encoding="utf-8"?>
<TemplafySlideTemplateConfiguration><![CDATA[{"documentContentValidatorConfiguration":{"enableDocumentContentValidator":false,"documentContentValidatorVersion":0},"elementsMetadata":[],"slideId":"637260122995775075","enableDocumentContentUpdater":true,"version":"1.9"}]]></TemplafySlideTemplateConfiguration>
</file>

<file path=customXml/item16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17.xml><?xml version="1.0" encoding="utf-8"?>
<TemplafySlideFormConfiguration><![CDATA[{"formFields":[],"formDataEntries":[]}]]></TemplafySlideFormConfiguration>
</file>

<file path=customXml/item2.xml><?xml version="1.0" encoding="utf-8"?>
<TemplafySlideFormConfiguration><![CDATA[{"formFields":[],"formDataEntries":[]}]]></TemplafySlideFormConfiguration>
</file>

<file path=customXml/item3.xml><?xml version="1.0" encoding="utf-8"?>
<TemplafySlideFormConfiguration><![CDATA[{"formFields":[],"formDataEntries":[]}]]></TemplafySlideFormConfiguration>
</file>

<file path=customXml/item4.xml><?xml version="1.0" encoding="utf-8"?>
<TemplafySlideTemplateConfiguration><![CDATA[{"documentContentValidatorConfiguration":{"enableDocumentContentValidator":false,"documentContentValidatorVersion":0},"elementsMetadata":[],"slideId":"637260122995462646","enableDocumentContentUpdater":true,"version":"1.9"}]]></TemplafySlideTemplateConfiguration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6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7.xml><?xml version="1.0" encoding="utf-8"?>
<TemplafySlideTemplateConfiguration><![CDATA[{"documentContentValidatorConfiguration":{"enableDocumentContentValidator":false,"documentContentValidatorVersion":0},"elementsMetadata":[],"slideId":"637260122995462646","enableDocumentContentUpdater":true,"version":"1.9"}]]></TemplafySlideTemplateConfiguration>
</file>

<file path=customXml/item8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83589B81BCDE4385AC288B3B3D869E" ma:contentTypeVersion="12" ma:contentTypeDescription="Create a new document." ma:contentTypeScope="" ma:versionID="f106c7ef4a41c87f0f02ce206dcc9b6d">
  <xsd:schema xmlns:xsd="http://www.w3.org/2001/XMLSchema" xmlns:xs="http://www.w3.org/2001/XMLSchema" xmlns:p="http://schemas.microsoft.com/office/2006/metadata/properties" xmlns:ns2="9a92e56b-3e23-4a59-8847-2fe7905ae976" xmlns:ns3="7880890e-bdfe-44d3-bb23-b32cfefcf3d2" targetNamespace="http://schemas.microsoft.com/office/2006/metadata/properties" ma:root="true" ma:fieldsID="7b874d698b48d3fe5ad30aae553797e8" ns2:_="" ns3:_="">
    <xsd:import namespace="9a92e56b-3e23-4a59-8847-2fe7905ae976"/>
    <xsd:import namespace="7880890e-bdfe-44d3-bb23-b32cfefcf3d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92e56b-3e23-4a59-8847-2fe7905ae97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80890e-bdfe-44d3-bb23-b32cfefcf3d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9.xml><?xml version="1.0" encoding="utf-8"?>
<TemplafySlideFormConfiguration><![CDATA[{"formFields":[],"formDataEntries":[]}]]></TemplafySlideFormConfiguration>
</file>

<file path=customXml/itemProps1.xml><?xml version="1.0" encoding="utf-8"?>
<ds:datastoreItem xmlns:ds="http://schemas.openxmlformats.org/officeDocument/2006/customXml" ds:itemID="{E19ABE3C-F981-4E12-9DFA-D4A1FA183F4F}">
  <ds:schemaRefs/>
</ds:datastoreItem>
</file>

<file path=customXml/itemProps10.xml><?xml version="1.0" encoding="utf-8"?>
<ds:datastoreItem xmlns:ds="http://schemas.openxmlformats.org/officeDocument/2006/customXml" ds:itemID="{1D0030DF-A20F-46E4-9000-DA7013A8443E}">
  <ds:schemaRefs/>
</ds:datastoreItem>
</file>

<file path=customXml/itemProps11.xml><?xml version="1.0" encoding="utf-8"?>
<ds:datastoreItem xmlns:ds="http://schemas.openxmlformats.org/officeDocument/2006/customXml" ds:itemID="{822D38AD-8010-4CD3-BD6B-117CB8DF70A4}">
  <ds:schemaRefs/>
</ds:datastoreItem>
</file>

<file path=customXml/itemProps12.xml><?xml version="1.0" encoding="utf-8"?>
<ds:datastoreItem xmlns:ds="http://schemas.openxmlformats.org/officeDocument/2006/customXml" ds:itemID="{A1FF4561-B667-44CF-9A2C-F8A1B6FF5C47}">
  <ds:schemaRefs/>
</ds:datastoreItem>
</file>

<file path=customXml/itemProps13.xml><?xml version="1.0" encoding="utf-8"?>
<ds:datastoreItem xmlns:ds="http://schemas.openxmlformats.org/officeDocument/2006/customXml" ds:itemID="{148489CD-643B-4F30-B4BB-A68CE2E07571}">
  <ds:schemaRefs>
    <ds:schemaRef ds:uri="7880890e-bdfe-44d3-bb23-b32cfefcf3d2"/>
    <ds:schemaRef ds:uri="9a92e56b-3e23-4a59-8847-2fe7905ae976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14.xml><?xml version="1.0" encoding="utf-8"?>
<ds:datastoreItem xmlns:ds="http://schemas.openxmlformats.org/officeDocument/2006/customXml" ds:itemID="{CD0CAF26-BEC4-4571-8021-112977853125}">
  <ds:schemaRefs/>
</ds:datastoreItem>
</file>

<file path=customXml/itemProps15.xml><?xml version="1.0" encoding="utf-8"?>
<ds:datastoreItem xmlns:ds="http://schemas.openxmlformats.org/officeDocument/2006/customXml" ds:itemID="{03AF3FDC-ACD1-46F3-A43E-782322DF9816}">
  <ds:schemaRefs/>
</ds:datastoreItem>
</file>

<file path=customXml/itemProps16.xml><?xml version="1.0" encoding="utf-8"?>
<ds:datastoreItem xmlns:ds="http://schemas.openxmlformats.org/officeDocument/2006/customXml" ds:itemID="{38E1074E-5485-4228-9473-5D0D4D30579A}">
  <ds:schemaRefs/>
</ds:datastoreItem>
</file>

<file path=customXml/itemProps17.xml><?xml version="1.0" encoding="utf-8"?>
<ds:datastoreItem xmlns:ds="http://schemas.openxmlformats.org/officeDocument/2006/customXml" ds:itemID="{678D6601-9FC3-4288-8EBA-E3BE48ABD03C}">
  <ds:schemaRefs/>
</ds:datastoreItem>
</file>

<file path=customXml/itemProps2.xml><?xml version="1.0" encoding="utf-8"?>
<ds:datastoreItem xmlns:ds="http://schemas.openxmlformats.org/officeDocument/2006/customXml" ds:itemID="{B8080765-0972-4831-AD8E-2B22D19840EE}">
  <ds:schemaRefs/>
</ds:datastoreItem>
</file>

<file path=customXml/itemProps3.xml><?xml version="1.0" encoding="utf-8"?>
<ds:datastoreItem xmlns:ds="http://schemas.openxmlformats.org/officeDocument/2006/customXml" ds:itemID="{847502A6-7CBE-43AF-BDF6-4D4423521D8C}">
  <ds:schemaRefs/>
</ds:datastoreItem>
</file>

<file path=customXml/itemProps4.xml><?xml version="1.0" encoding="utf-8"?>
<ds:datastoreItem xmlns:ds="http://schemas.openxmlformats.org/officeDocument/2006/customXml" ds:itemID="{7FD85D02-2108-4532-82D7-2E64CA628BC3}">
  <ds:schemaRefs/>
</ds:datastoreItem>
</file>

<file path=customXml/itemProps5.xml><?xml version="1.0" encoding="utf-8"?>
<ds:datastoreItem xmlns:ds="http://schemas.openxmlformats.org/officeDocument/2006/customXml" ds:itemID="{A5C6CD6B-29D1-46E7-A1A1-0D1A47448D8E}">
  <ds:schemaRefs>
    <ds:schemaRef ds:uri="http://schemas.microsoft.com/sharepoint/v3/contenttype/forms"/>
  </ds:schemaRefs>
</ds:datastoreItem>
</file>

<file path=customXml/itemProps6.xml><?xml version="1.0" encoding="utf-8"?>
<ds:datastoreItem xmlns:ds="http://schemas.openxmlformats.org/officeDocument/2006/customXml" ds:itemID="{683FEB75-8CFA-449C-A6B1-B1E4A86A58A1}">
  <ds:schemaRefs/>
</ds:datastoreItem>
</file>

<file path=customXml/itemProps7.xml><?xml version="1.0" encoding="utf-8"?>
<ds:datastoreItem xmlns:ds="http://schemas.openxmlformats.org/officeDocument/2006/customXml" ds:itemID="{7E6C7596-ABB9-4C75-92F5-E12E7F20E3FD}">
  <ds:schemaRefs/>
</ds:datastoreItem>
</file>

<file path=customXml/itemProps8.xml><?xml version="1.0" encoding="utf-8"?>
<ds:datastoreItem xmlns:ds="http://schemas.openxmlformats.org/officeDocument/2006/customXml" ds:itemID="{EDC79293-5833-4C02-867A-6E83E44822C0}">
  <ds:schemaRefs>
    <ds:schemaRef ds:uri="7880890e-bdfe-44d3-bb23-b32cfefcf3d2"/>
    <ds:schemaRef ds:uri="9a92e56b-3e23-4a59-8847-2fe7905ae97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9.xml><?xml version="1.0" encoding="utf-8"?>
<ds:datastoreItem xmlns:ds="http://schemas.openxmlformats.org/officeDocument/2006/customXml" ds:itemID="{70778FEF-06FC-4DB1-BFFB-D073D54F81CB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1402</TotalTime>
  <Words>2262</Words>
  <Application>Microsoft Macintosh PowerPoint</Application>
  <PresentationFormat>Widescreen</PresentationFormat>
  <Paragraphs>463</Paragraphs>
  <Slides>33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8" baseType="lpstr">
      <vt:lpstr>Ericsson Hilda Light</vt:lpstr>
      <vt:lpstr>Times New Roman</vt:lpstr>
      <vt:lpstr>Ericsson Technical Icons</vt:lpstr>
      <vt:lpstr>Ericsson Hilda</vt:lpstr>
      <vt:lpstr>PresentationTemplate2017</vt:lpstr>
      <vt:lpstr>EE1-related: Reduced complexity NN loop filter and ablation study  JVET-Z0106</vt:lpstr>
      <vt:lpstr>Ablation study of NN loopfilter</vt:lpstr>
      <vt:lpstr>Based on JVET-Y0143 (EE1-1.6)</vt:lpstr>
      <vt:lpstr>Based on JVET-Y0143 (EE1-1.6)</vt:lpstr>
      <vt:lpstr>Test from Section 2.1: Retraining</vt:lpstr>
      <vt:lpstr>Test from Section 2.2: Longer Retraining (reference network)</vt:lpstr>
      <vt:lpstr>Structure of network in JVET-Y0143</vt:lpstr>
      <vt:lpstr>Structure of network in JVET-Y0143</vt:lpstr>
      <vt:lpstr>Structure of network in JVET-Y0143</vt:lpstr>
      <vt:lpstr>Structure of network in JVET-Y0143</vt:lpstr>
      <vt:lpstr>Structure of network in JVET-Y0143</vt:lpstr>
      <vt:lpstr>Structure of network in JVET-Y0143</vt:lpstr>
      <vt:lpstr>Structure of network in JVET-Y0143</vt:lpstr>
      <vt:lpstr>Structure of network in JVET-Y0143</vt:lpstr>
      <vt:lpstr>Structure of network in JVET-Y0143</vt:lpstr>
      <vt:lpstr>Structure of network in JVET-Y0143</vt:lpstr>
      <vt:lpstr>Structure of network in JVET-Y0143</vt:lpstr>
      <vt:lpstr>Structure of network in JVET-Y0143</vt:lpstr>
      <vt:lpstr>Structure of network in JVET-Y0143</vt:lpstr>
      <vt:lpstr>Structure of network in JVET-Y0143</vt:lpstr>
      <vt:lpstr>Structure of network in JVET-Y0143</vt:lpstr>
      <vt:lpstr>Test from Section 2.3.1: No partitioning</vt:lpstr>
      <vt:lpstr>Test from Section 2.3.2: No boundary strength input</vt:lpstr>
      <vt:lpstr>Test from Section 2.3.3: Neither partitioning nor boundary strength input</vt:lpstr>
      <vt:lpstr>Test from Section 2.3.4: No prediction input</vt:lpstr>
      <vt:lpstr>Test from Section 2.4: Making the network shallower</vt:lpstr>
      <vt:lpstr>Test from Section 2.5: Making the network deeper</vt:lpstr>
      <vt:lpstr>Test from Section 2.6: Removing the attention from all but the last residual block</vt:lpstr>
      <vt:lpstr>Test from Section 2.7: Removing attention from all residual blocks</vt:lpstr>
      <vt:lpstr>Summary of all experiments</vt:lpstr>
      <vt:lpstr>Possible Interpretation</vt:lpstr>
      <vt:lpstr>PowerPoint Presentation</vt:lpstr>
      <vt:lpstr>Structure of network in JVET-Y0143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Rickard Sjöberg</dc:creator>
  <cp:keywords/>
  <dc:description/>
  <cp:lastModifiedBy>Jacob Ström</cp:lastModifiedBy>
  <cp:revision>7</cp:revision>
  <dcterms:created xsi:type="dcterms:W3CDTF">2019-11-04T13:17:40Z</dcterms:created>
  <dcterms:modified xsi:type="dcterms:W3CDTF">2022-04-21T07:00:17Z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0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true</vt:bool>
  </property>
  <property fmtid="{D5CDD505-2E9C-101B-9397-08002B2CF9AE}" pid="18" name="SecurityClass">
    <vt:lpwstr>Ericsson Internal</vt:lpwstr>
  </property>
  <property fmtid="{D5CDD505-2E9C-101B-9397-08002B2CF9AE}" pid="19" name="txtConfLabel">
    <vt:lpwstr>Ericsson Internal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> </vt:lpwstr>
  </property>
  <property fmtid="{D5CDD505-2E9C-101B-9397-08002B2CF9AE}" pid="33" name="MiddleFooterField">
    <vt:lpwstr> </vt:lpwstr>
  </property>
  <property fmtid="{D5CDD505-2E9C-101B-9397-08002B2CF9AE}" pid="34" name="RightFooterField">
    <vt:lpwstr> </vt:lpwstr>
  </property>
  <property fmtid="{D5CDD505-2E9C-101B-9397-08002B2CF9AE}" pid="35" name="RightFooterField2">
    <vt:lpwstr> </vt:lpwstr>
  </property>
  <property fmtid="{D5CDD505-2E9C-101B-9397-08002B2CF9AE}" pid="36" name="TotalNumb">
    <vt:bool>false</vt:bool>
  </property>
  <property fmtid="{D5CDD505-2E9C-101B-9397-08002B2CF9AE}" pid="37" name="Pages">
    <vt:bool>true</vt:bool>
  </property>
  <property fmtid="{D5CDD505-2E9C-101B-9397-08002B2CF9AE}" pid="38" name="BCategory">
    <vt:lpwstr> </vt:lpwstr>
  </property>
  <property fmtid="{D5CDD505-2E9C-101B-9397-08002B2CF9AE}" pid="39" name="BSubject">
    <vt:lpwstr> </vt:lpwstr>
  </property>
  <property fmtid="{D5CDD505-2E9C-101B-9397-08002B2CF9AE}" pid="40" name="DocType">
    <vt:lpwstr> </vt:lpwstr>
  </property>
  <property fmtid="{D5CDD505-2E9C-101B-9397-08002B2CF9AE}" pid="41" name="chkShowAll">
    <vt:bool>false</vt:bool>
  </property>
  <property fmtid="{D5CDD505-2E9C-101B-9397-08002B2CF9AE}" pid="42" name="chkOnlyTitle">
    <vt:bool>false</vt:bool>
  </property>
  <property fmtid="{D5CDD505-2E9C-101B-9397-08002B2CF9AE}" pid="43" name="chkPrep">
    <vt:bool>true</vt:bool>
  </property>
  <property fmtid="{D5CDD505-2E9C-101B-9397-08002B2CF9AE}" pid="44" name="chkAppr">
    <vt:bool>true</vt:bool>
  </property>
  <property fmtid="{D5CDD505-2E9C-101B-9397-08002B2CF9AE}" pid="45" name="chkConf">
    <vt:bool>true</vt:bool>
  </property>
  <property fmtid="{D5CDD505-2E9C-101B-9397-08002B2CF9AE}" pid="46" name="chkDate">
    <vt:bool>true</vt:bool>
  </property>
  <property fmtid="{D5CDD505-2E9C-101B-9397-08002B2CF9AE}" pid="47" name="chkDocNo">
    <vt:bool>true</vt:bool>
  </property>
  <property fmtid="{D5CDD505-2E9C-101B-9397-08002B2CF9AE}" pid="48" name="chkRev">
    <vt:bool>true</vt:bool>
  </property>
  <property fmtid="{D5CDD505-2E9C-101B-9397-08002B2CF9AE}" pid="49" name="chkTitle">
    <vt:bool>false</vt:bool>
  </property>
  <property fmtid="{D5CDD505-2E9C-101B-9397-08002B2CF9AE}" pid="50" name="ExtConf">
    <vt:lpwstr> </vt:lpwstr>
  </property>
  <property fmtid="{D5CDD505-2E9C-101B-9397-08002B2CF9AE}" pid="51" name="chkExtConf">
    <vt:bool>false</vt:bool>
  </property>
  <property fmtid="{D5CDD505-2E9C-101B-9397-08002B2CF9AE}" pid="52" name="ContentTypeId">
    <vt:lpwstr>0x010100BA83589B81BCDE4385AC288B3B3D869E</vt:lpwstr>
  </property>
</Properties>
</file>