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34"/>
  </p:sldMasterIdLst>
  <p:notesMasterIdLst>
    <p:notesMasterId r:id="rId41"/>
  </p:notesMasterIdLst>
  <p:handoutMasterIdLst>
    <p:handoutMasterId r:id="rId42"/>
  </p:handoutMasterIdLst>
  <p:sldIdLst>
    <p:sldId id="271" r:id="rId35"/>
    <p:sldId id="279" r:id="rId36"/>
    <p:sldId id="280" r:id="rId37"/>
    <p:sldId id="281" r:id="rId38"/>
    <p:sldId id="282" r:id="rId39"/>
    <p:sldId id="261" r:id="rId40"/>
  </p:sldIdLst>
  <p:sldSz cx="12192000" cy="6858000"/>
  <p:notesSz cx="6858000" cy="9144000"/>
  <p:embeddedFontLst>
    <p:embeddedFont>
      <p:font typeface="Ericsson Hilda" panose="00000500000000000000" pitchFamily="2" charset="0"/>
      <p:regular r:id="rId43"/>
      <p:bold r:id="rId44"/>
      <p:italic r:id="rId45"/>
      <p:boldItalic r:id="rId46"/>
    </p:embeddedFont>
    <p:embeddedFont>
      <p:font typeface="Ericsson Hilda ExtraBold" panose="00000900000000000000" pitchFamily="2" charset="0"/>
      <p:bold r:id="rId47"/>
    </p:embeddedFont>
    <p:embeddedFont>
      <p:font typeface="Ericsson Hilda ExtraLight" panose="00000300000000000000" pitchFamily="2" charset="0"/>
      <p:regular r:id="rId48"/>
    </p:embeddedFont>
    <p:embeddedFont>
      <p:font typeface="Ericsson Hilda Light" panose="00000400000000000000" pitchFamily="2" charset="0"/>
      <p:regular r:id="rId49"/>
      <p:italic r:id="rId50"/>
    </p:embeddedFont>
    <p:embeddedFont>
      <p:font typeface="Ericsson Technical Icons" panose="00000500000000000000" pitchFamily="2" charset="0"/>
      <p:regular r:id="rId51"/>
      <p:bold r:id="rId52"/>
      <p:italic r:id="rId53"/>
      <p:boldItalic r:id="rId54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03" autoAdjust="0"/>
    <p:restoredTop sz="94124" autoAdjust="0"/>
  </p:normalViewPr>
  <p:slideViewPr>
    <p:cSldViewPr snapToGrid="0" snapToObjects="1" showGuides="1">
      <p:cViewPr varScale="1">
        <p:scale>
          <a:sx n="165" d="100"/>
          <a:sy n="165" d="100"/>
        </p:scale>
        <p:origin x="936" y="10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5.xml"/><Relationship Id="rId21" Type="http://schemas.openxmlformats.org/officeDocument/2006/relationships/customXml" Target="../customXml/item21.xml"/><Relationship Id="rId34" Type="http://schemas.openxmlformats.org/officeDocument/2006/relationships/slideMaster" Target="slideMasters/slideMaster1.xml"/><Relationship Id="rId42" Type="http://schemas.openxmlformats.org/officeDocument/2006/relationships/handoutMaster" Target="handoutMasters/handout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" Target="slides/slide4.xml"/><Relationship Id="rId46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customXml" Target="../customXml/item29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3.xml"/><Relationship Id="rId40" Type="http://schemas.openxmlformats.org/officeDocument/2006/relationships/slide" Target="slides/slide6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2.xml"/><Relationship Id="rId49" Type="http://schemas.openxmlformats.org/officeDocument/2006/relationships/font" Target="fonts/font7.fntdata"/><Relationship Id="rId57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1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font" Target="fonts/font9.fntdata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US" dirty="0"/>
            </a:br>
            <a:r>
              <a:rPr lang="en-US" dirty="0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D34DC33-B6A1-43EF-9A99-F7C83545B92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2022-04-19  |  Page </a:t>
            </a:r>
            <a:fld id="{CC158FD1-48DA-4412-AFBA-FBAABC41214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20.xml"/><Relationship Id="rId1" Type="http://schemas.openxmlformats.org/officeDocument/2006/relationships/customXml" Target="../../customXml/item23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32.xml"/><Relationship Id="rId1" Type="http://schemas.openxmlformats.org/officeDocument/2006/relationships/customXml" Target="../../customXml/item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30.xml"/><Relationship Id="rId1" Type="http://schemas.openxmlformats.org/officeDocument/2006/relationships/customXml" Target="../../customXml/item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27.xml"/><Relationship Id="rId1" Type="http://schemas.openxmlformats.org/officeDocument/2006/relationships/customXml" Target="../../customXml/item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2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10756846" cy="3457576"/>
          </a:xfrm>
          <a:ln>
            <a:noFill/>
          </a:ln>
        </p:spPr>
        <p:txBody>
          <a:bodyPr/>
          <a:lstStyle/>
          <a:p>
            <a:r>
              <a:rPr lang="en-US" sz="6600" dirty="0"/>
              <a:t>JVET-Z0063</a:t>
            </a:r>
            <a:br>
              <a:rPr lang="en-US" sz="6600" dirty="0"/>
            </a:br>
            <a:r>
              <a:rPr lang="en-US" sz="6000" dirty="0"/>
              <a:t>Fix for parsing of MHP information in ECM</a:t>
            </a:r>
            <a:endParaRPr lang="en-US" sz="66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9AE02F4-33A2-43CF-864E-6E8625F0BBF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233115" y="6250350"/>
            <a:ext cx="2515041" cy="262800"/>
          </a:xfrm>
        </p:spPr>
        <p:txBody>
          <a:bodyPr/>
          <a:lstStyle/>
          <a:p>
            <a:r>
              <a:rPr lang="en-US" dirty="0"/>
              <a:t>Ruoyang Yu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4947053"/>
          </a:xfrm>
        </p:spPr>
        <p:txBody>
          <a:bodyPr/>
          <a:lstStyle/>
          <a:p>
            <a:r>
              <a:rPr lang="en-US" sz="1800" dirty="0"/>
              <a:t>Parsing issue present in ECM-4.0</a:t>
            </a:r>
          </a:p>
          <a:p>
            <a:pPr lvl="1"/>
            <a:r>
              <a:rPr lang="en-US" sz="1600" dirty="0"/>
              <a:t>Bitstreams are not decodable if using “</a:t>
            </a:r>
            <a:r>
              <a:rPr lang="en-US" sz="1600" dirty="0" err="1"/>
              <a:t>BcwFast</a:t>
            </a:r>
            <a:r>
              <a:rPr lang="en-US" sz="1600" dirty="0"/>
              <a:t> = 0”</a:t>
            </a:r>
          </a:p>
          <a:p>
            <a:endParaRPr lang="en-US" dirty="0"/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EC2F922E-7B7A-4201-88DE-5842FB8453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231954"/>
              </p:ext>
            </p:extLst>
          </p:nvPr>
        </p:nvGraphicFramePr>
        <p:xfrm>
          <a:off x="1589503" y="2953261"/>
          <a:ext cx="4108935" cy="26793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8935">
                  <a:extLst>
                    <a:ext uri="{9D8B030D-6E8A-4147-A177-3AD203B41FA5}">
                      <a16:colId xmlns:a16="http://schemas.microsoft.com/office/drawing/2014/main" val="1879530879"/>
                    </a:ext>
                  </a:extLst>
                </a:gridCol>
              </a:tblGrid>
              <a:tr h="277772">
                <a:tc>
                  <a:txBody>
                    <a:bodyPr/>
                    <a:lstStyle/>
                    <a:p>
                      <a:r>
                        <a:rPr lang="en-US" sz="12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300667"/>
                  </a:ext>
                </a:extLst>
              </a:tr>
              <a:tr h="277772">
                <a:tc>
                  <a:txBody>
                    <a:bodyPr/>
                    <a:lstStyle/>
                    <a:p>
                      <a:r>
                        <a:rPr lang="en-US" sz="1200" dirty="0" err="1"/>
                        <a:t>mh_pred_data</a:t>
                      </a:r>
                      <a:r>
                        <a:rPr lang="en-US" sz="1200" dirty="0"/>
                        <a:t> 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567100"/>
                  </a:ext>
                </a:extLst>
              </a:tr>
              <a:tr h="277772">
                <a:tc>
                  <a:txBody>
                    <a:bodyPr/>
                    <a:lstStyle/>
                    <a:p>
                      <a:r>
                        <a:rPr lang="en-US" sz="12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150261"/>
                  </a:ext>
                </a:extLst>
              </a:tr>
              <a:tr h="277772">
                <a:tc>
                  <a:txBody>
                    <a:bodyPr/>
                    <a:lstStyle/>
                    <a:p>
                      <a:r>
                        <a:rPr lang="en-US" sz="1200" dirty="0" err="1"/>
                        <a:t>mvd_coding</a:t>
                      </a:r>
                      <a:r>
                        <a:rPr lang="en-US" sz="1200" dirty="0"/>
                        <a:t> 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9606953"/>
                  </a:ext>
                </a:extLst>
              </a:tr>
              <a:tr h="2777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771158"/>
                  </a:ext>
                </a:extLst>
              </a:tr>
              <a:tr h="277772">
                <a:tc>
                  <a:txBody>
                    <a:bodyPr/>
                    <a:lstStyle/>
                    <a:p>
                      <a:r>
                        <a:rPr lang="en-US" sz="1200" dirty="0" err="1"/>
                        <a:t>affine_amvr_mode</a:t>
                      </a:r>
                      <a:r>
                        <a:rPr lang="en-US" sz="1200" dirty="0"/>
                        <a:t>()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480122"/>
                  </a:ext>
                </a:extLst>
              </a:tr>
              <a:tr h="277772">
                <a:tc>
                  <a:txBody>
                    <a:bodyPr/>
                    <a:lstStyle/>
                    <a:p>
                      <a:r>
                        <a:rPr lang="en-US" sz="12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117837"/>
                  </a:ext>
                </a:extLst>
              </a:tr>
              <a:tr h="277772">
                <a:tc>
                  <a:txBody>
                    <a:bodyPr/>
                    <a:lstStyle/>
                    <a:p>
                      <a:r>
                        <a:rPr lang="en-US" sz="1200" dirty="0"/>
                        <a:t> if (</a:t>
                      </a:r>
                      <a:r>
                        <a:rPr lang="en-US" sz="1200" b="1" dirty="0" err="1"/>
                        <a:t>PresenceOfMhpData</a:t>
                      </a:r>
                      <a:r>
                        <a:rPr lang="en-US" sz="1200" dirty="0"/>
                        <a:t> == 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871839"/>
                  </a:ext>
                </a:extLst>
              </a:tr>
              <a:tr h="421748">
                <a:tc>
                  <a:txBody>
                    <a:bodyPr/>
                    <a:lstStyle/>
                    <a:p>
                      <a:r>
                        <a:rPr lang="en-US" sz="1200" dirty="0"/>
                        <a:t>    </a:t>
                      </a:r>
                      <a:r>
                        <a:rPr lang="en-US" sz="1200" dirty="0" err="1"/>
                        <a:t>mvsd_data</a:t>
                      </a:r>
                      <a:r>
                        <a:rPr lang="en-US" sz="1200" dirty="0"/>
                        <a:t>()</a:t>
                      </a:r>
                    </a:p>
                    <a:p>
                      <a:r>
                        <a:rPr lang="en-US" sz="1200" dirty="0"/>
                        <a:t>    </a:t>
                      </a:r>
                      <a:r>
                        <a:rPr lang="en-US" sz="1050" dirty="0"/>
                        <a:t>(i.e., </a:t>
                      </a:r>
                      <a:r>
                        <a:rPr lang="en-US" sz="1050" dirty="0" err="1"/>
                        <a:t>mvsd_idx</a:t>
                      </a:r>
                      <a:r>
                        <a:rPr lang="en-US" sz="1050" dirty="0"/>
                        <a:t>: the templated-based </a:t>
                      </a:r>
                      <a:r>
                        <a:rPr lang="en-US" sz="1050" dirty="0" err="1"/>
                        <a:t>mvd</a:t>
                      </a:r>
                      <a:r>
                        <a:rPr lang="en-US" sz="1050" dirty="0"/>
                        <a:t> sign derivation Y0067 )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313431"/>
                  </a:ext>
                </a:extLst>
              </a:tr>
            </a:tbl>
          </a:graphicData>
        </a:graphic>
      </p:graphicFrame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BC791044-F8E6-4380-AC48-0206D44515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552883"/>
              </p:ext>
            </p:extLst>
          </p:nvPr>
        </p:nvGraphicFramePr>
        <p:xfrm>
          <a:off x="6657288" y="1468823"/>
          <a:ext cx="4597400" cy="1668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97400">
                  <a:extLst>
                    <a:ext uri="{9D8B030D-6E8A-4147-A177-3AD203B41FA5}">
                      <a16:colId xmlns:a16="http://schemas.microsoft.com/office/drawing/2014/main" val="1879530879"/>
                    </a:ext>
                  </a:extLst>
                </a:gridCol>
              </a:tblGrid>
              <a:tr h="138217">
                <a:tc>
                  <a:txBody>
                    <a:bodyPr/>
                    <a:lstStyle/>
                    <a:p>
                      <a:r>
                        <a:rPr lang="en-US" sz="1050" dirty="0" err="1"/>
                        <a:t>mh_pred_data</a:t>
                      </a:r>
                      <a:r>
                        <a:rPr lang="en-US" sz="1050" dirty="0"/>
                        <a:t> () {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300667"/>
                  </a:ext>
                </a:extLst>
              </a:tr>
              <a:tr h="138217">
                <a:tc>
                  <a:txBody>
                    <a:bodyPr/>
                    <a:lstStyle/>
                    <a:p>
                      <a:r>
                        <a:rPr lang="en-US" sz="105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567100"/>
                  </a:ext>
                </a:extLst>
              </a:tr>
              <a:tr h="138217">
                <a:tc>
                  <a:txBody>
                    <a:bodyPr/>
                    <a:lstStyle/>
                    <a:p>
                      <a:r>
                        <a:rPr lang="en-US" sz="1050" dirty="0"/>
                        <a:t>  if ( </a:t>
                      </a:r>
                      <a:r>
                        <a:rPr lang="fr-FR" sz="1050" dirty="0"/>
                        <a:t>!</a:t>
                      </a:r>
                      <a:r>
                        <a:rPr lang="fr-FR" sz="1050" dirty="0" err="1"/>
                        <a:t>pu.mergeFlag</a:t>
                      </a:r>
                      <a:r>
                        <a:rPr lang="fr-FR" sz="1050" dirty="0"/>
                        <a:t> &amp;&amp; pu.cu-&gt;affine</a:t>
                      </a:r>
                      <a:r>
                        <a:rPr lang="en-US" sz="1050" dirty="0"/>
                        <a:t>&amp;&amp; </a:t>
                      </a:r>
                      <a:r>
                        <a:rPr lang="en-US" sz="1050" dirty="0">
                          <a:highlight>
                            <a:srgbClr val="FFFF00"/>
                          </a:highlight>
                        </a:rPr>
                        <a:t>pu.cu-&gt;</a:t>
                      </a:r>
                      <a:r>
                        <a:rPr lang="en-US" sz="1050" dirty="0" err="1">
                          <a:highlight>
                            <a:srgbClr val="FFFF00"/>
                          </a:highlight>
                        </a:rPr>
                        <a:t>imv</a:t>
                      </a:r>
                      <a:r>
                        <a:rPr lang="en-US" sz="1050" dirty="0"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US" sz="1050" dirty="0"/>
                        <a:t>) { return;}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150261"/>
                  </a:ext>
                </a:extLst>
              </a:tr>
              <a:tr h="1382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040273"/>
                  </a:ext>
                </a:extLst>
              </a:tr>
              <a:tr h="1382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err="1"/>
                        <a:t>MultiHypothesisFlag</a:t>
                      </a:r>
                      <a:r>
                        <a:rPr lang="en-US" sz="1050" dirty="0"/>
                        <a:t>()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(where MHP data is further parsed, and </a:t>
                      </a:r>
                      <a:r>
                        <a:rPr lang="en-US" sz="1050" b="1" dirty="0" err="1"/>
                        <a:t>PresenceOfMhpData</a:t>
                      </a:r>
                      <a:r>
                        <a:rPr lang="en-US" sz="1050" dirty="0"/>
                        <a:t> is determined)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896885"/>
                  </a:ext>
                </a:extLst>
              </a:tr>
              <a:tr h="138217">
                <a:tc>
                  <a:txBody>
                    <a:bodyPr/>
                    <a:lstStyle/>
                    <a:p>
                      <a:r>
                        <a:rPr lang="en-US" sz="1050" dirty="0"/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480122"/>
                  </a:ext>
                </a:extLst>
              </a:tr>
            </a:tbl>
          </a:graphicData>
        </a:graphic>
      </p:graphicFrame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554BE321-9F8F-4BDC-92B2-9B7E288C7B9B}"/>
              </a:ext>
            </a:extLst>
          </p:cNvPr>
          <p:cNvCxnSpPr>
            <a:cxnSpLocks/>
          </p:cNvCxnSpPr>
          <p:nvPr/>
        </p:nvCxnSpPr>
        <p:spPr bwMode="auto">
          <a:xfrm flipV="1">
            <a:off x="4949138" y="1595529"/>
            <a:ext cx="1803400" cy="1759475"/>
          </a:xfrm>
          <a:prstGeom prst="bentConnector3">
            <a:avLst>
              <a:gd name="adj1" fmla="val 51761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87293F5E-3D9F-4079-98BB-F910DB37D9B6}"/>
              </a:ext>
            </a:extLst>
          </p:cNvPr>
          <p:cNvCxnSpPr>
            <a:cxnSpLocks/>
          </p:cNvCxnSpPr>
          <p:nvPr/>
        </p:nvCxnSpPr>
        <p:spPr bwMode="auto">
          <a:xfrm>
            <a:off x="4999938" y="4476333"/>
            <a:ext cx="1758950" cy="965804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id="{5ABE41F0-C825-460F-BE46-B232E9C136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509725"/>
              </p:ext>
            </p:extLst>
          </p:nvPr>
        </p:nvGraphicFramePr>
        <p:xfrm>
          <a:off x="6669989" y="5294740"/>
          <a:ext cx="4584699" cy="1417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84699">
                  <a:extLst>
                    <a:ext uri="{9D8B030D-6E8A-4147-A177-3AD203B41FA5}">
                      <a16:colId xmlns:a16="http://schemas.microsoft.com/office/drawing/2014/main" val="1879530879"/>
                    </a:ext>
                  </a:extLst>
                </a:gridCol>
              </a:tblGrid>
              <a:tr h="220945">
                <a:tc>
                  <a:txBody>
                    <a:bodyPr/>
                    <a:lstStyle/>
                    <a:p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affine_amvr_mode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 {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300667"/>
                  </a:ext>
                </a:extLst>
              </a:tr>
              <a:tr h="2209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7997859"/>
                  </a:ext>
                </a:extLst>
              </a:tr>
              <a:tr h="220945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(</a:t>
                      </a:r>
                      <a:r>
                        <a:rPr lang="en-US" sz="105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NonZeroMvdPresent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3271877"/>
                  </a:ext>
                </a:extLst>
              </a:tr>
              <a:tr h="220945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amvr_flag</a:t>
                      </a:r>
                      <a:endParaRPr 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(also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amvr_precision_idx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where the 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pu.cu-&gt;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imv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is parsed and set)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567100"/>
                  </a:ext>
                </a:extLst>
              </a:tr>
              <a:tr h="220945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480122"/>
                  </a:ext>
                </a:extLst>
              </a:tr>
            </a:tbl>
          </a:graphicData>
        </a:graphic>
      </p:graphicFrame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DAD01C9B-6E2D-4FB1-AD99-BB5FE31B4FAD}"/>
              </a:ext>
            </a:extLst>
          </p:cNvPr>
          <p:cNvCxnSpPr>
            <a:cxnSpLocks/>
          </p:cNvCxnSpPr>
          <p:nvPr/>
        </p:nvCxnSpPr>
        <p:spPr bwMode="auto">
          <a:xfrm flipV="1">
            <a:off x="4993588" y="3636875"/>
            <a:ext cx="1758950" cy="31936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30FF7B03-A160-40B3-A142-3C708DAB8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08100"/>
              </p:ext>
            </p:extLst>
          </p:nvPr>
        </p:nvGraphicFramePr>
        <p:xfrm>
          <a:off x="6657288" y="3500834"/>
          <a:ext cx="4597400" cy="1508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97400">
                  <a:extLst>
                    <a:ext uri="{9D8B030D-6E8A-4147-A177-3AD203B41FA5}">
                      <a16:colId xmlns:a16="http://schemas.microsoft.com/office/drawing/2014/main" val="1879530879"/>
                    </a:ext>
                  </a:extLst>
                </a:gridCol>
              </a:tblGrid>
              <a:tr h="149758">
                <a:tc>
                  <a:txBody>
                    <a:bodyPr/>
                    <a:lstStyle/>
                    <a:p>
                      <a:r>
                        <a:rPr lang="en-US" sz="1050" dirty="0" err="1"/>
                        <a:t>mvd_coding</a:t>
                      </a:r>
                      <a:r>
                        <a:rPr lang="en-US" sz="1050" dirty="0"/>
                        <a:t>() {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300667"/>
                  </a:ext>
                </a:extLst>
              </a:tr>
              <a:tr h="149758">
                <a:tc>
                  <a:txBody>
                    <a:bodyPr/>
                    <a:lstStyle/>
                    <a:p>
                      <a:r>
                        <a:rPr lang="en-US" sz="105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567100"/>
                  </a:ext>
                </a:extLst>
              </a:tr>
              <a:tr h="149758">
                <a:tc>
                  <a:txBody>
                    <a:bodyPr/>
                    <a:lstStyle/>
                    <a:p>
                      <a:r>
                        <a:rPr lang="en-US" sz="1050" dirty="0" err="1"/>
                        <a:t>mvd_magnitude_info</a:t>
                      </a:r>
                      <a:r>
                        <a:rPr lang="en-US" sz="1050" dirty="0"/>
                        <a:t>() (abs_mvd_greater0_flag[0/1] etc.)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150261"/>
                  </a:ext>
                </a:extLst>
              </a:tr>
              <a:tr h="1497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if ( </a:t>
                      </a:r>
                      <a:r>
                        <a:rPr lang="en-US" sz="1050" b="1" dirty="0" err="1"/>
                        <a:t>PresenceOfMhpData</a:t>
                      </a:r>
                      <a:r>
                        <a:rPr lang="en-US" sz="1050" dirty="0"/>
                        <a:t> == 1 )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040273"/>
                  </a:ext>
                </a:extLst>
              </a:tr>
              <a:tr h="1497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   </a:t>
                      </a:r>
                      <a:r>
                        <a:rPr lang="en-US" sz="1050" dirty="0" err="1"/>
                        <a:t>mvd_sign_info</a:t>
                      </a:r>
                      <a:r>
                        <a:rPr lang="en-US" sz="1050" dirty="0"/>
                        <a:t>() (</a:t>
                      </a:r>
                      <a:r>
                        <a:rPr lang="en-US" sz="1050" dirty="0" err="1"/>
                        <a:t>mvd_sign_flag</a:t>
                      </a:r>
                      <a:r>
                        <a:rPr lang="en-US" sz="1050" dirty="0"/>
                        <a:t>[ 0/1 ])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896885"/>
                  </a:ext>
                </a:extLst>
              </a:tr>
              <a:tr h="149758">
                <a:tc>
                  <a:txBody>
                    <a:bodyPr/>
                    <a:lstStyle/>
                    <a:p>
                      <a:r>
                        <a:rPr lang="en-US" sz="1050" dirty="0"/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480122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798103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4947053"/>
          </a:xfrm>
        </p:spPr>
        <p:txBody>
          <a:bodyPr/>
          <a:lstStyle/>
          <a:p>
            <a:r>
              <a:rPr lang="en-US" sz="1800" dirty="0"/>
              <a:t>Proposes to adjust parsing of related syntax elements</a:t>
            </a:r>
          </a:p>
          <a:p>
            <a:endParaRPr lang="en-US" dirty="0"/>
          </a:p>
        </p:txBody>
      </p:sp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0A590255-9471-4186-8855-0335C42AB5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803297"/>
              </p:ext>
            </p:extLst>
          </p:nvPr>
        </p:nvGraphicFramePr>
        <p:xfrm>
          <a:off x="1863204" y="3006766"/>
          <a:ext cx="4108935" cy="32053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8935">
                  <a:extLst>
                    <a:ext uri="{9D8B030D-6E8A-4147-A177-3AD203B41FA5}">
                      <a16:colId xmlns:a16="http://schemas.microsoft.com/office/drawing/2014/main" val="1879530879"/>
                    </a:ext>
                  </a:extLst>
                </a:gridCol>
              </a:tblGrid>
              <a:tr h="249465">
                <a:tc>
                  <a:txBody>
                    <a:bodyPr/>
                    <a:lstStyle/>
                    <a:p>
                      <a:r>
                        <a:rPr lang="en-US" sz="12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300667"/>
                  </a:ext>
                </a:extLst>
              </a:tr>
              <a:tr h="2494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mvd_coding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567100"/>
                  </a:ext>
                </a:extLst>
              </a:tr>
              <a:tr h="2494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150261"/>
                  </a:ext>
                </a:extLst>
              </a:tr>
              <a:tr h="2494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affine_amvr_mode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9606953"/>
                  </a:ext>
                </a:extLst>
              </a:tr>
              <a:tr h="249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771158"/>
                  </a:ext>
                </a:extLst>
              </a:tr>
              <a:tr h="249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mh_pred_data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480122"/>
                  </a:ext>
                </a:extLst>
              </a:tr>
              <a:tr h="2494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117837"/>
                  </a:ext>
                </a:extLst>
              </a:tr>
              <a:tr h="2494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if (</a:t>
                      </a:r>
                      <a:r>
                        <a:rPr lang="en-US" sz="12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PresenceOfMhpData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== 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871839"/>
                  </a:ext>
                </a:extLst>
              </a:tr>
              <a:tr h="41577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mvsd_data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(i.e.,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mvsd_idx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the templated-based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mvd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sign derivation Y0067 )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313431"/>
                  </a:ext>
                </a:extLst>
              </a:tr>
              <a:tr h="27681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else if ( </a:t>
                      </a:r>
                      <a:r>
                        <a:rPr lang="en-US" sz="12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PresenceOfMhpData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== 1 )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5610237"/>
                  </a:ext>
                </a:extLst>
              </a:tr>
              <a:tr h="27681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mvd_sign_info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 (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mvd_sign_flag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[ 0/1 ])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081700"/>
                  </a:ext>
                </a:extLst>
              </a:tr>
            </a:tbl>
          </a:graphicData>
        </a:graphic>
      </p:graphicFrame>
      <p:graphicFrame>
        <p:nvGraphicFramePr>
          <p:cNvPr id="15" name="Table 2">
            <a:extLst>
              <a:ext uri="{FF2B5EF4-FFF2-40B4-BE49-F238E27FC236}">
                <a16:creationId xmlns:a16="http://schemas.microsoft.com/office/drawing/2014/main" id="{767B5F01-0C55-4E53-B3E7-AD8D69A729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969601"/>
              </p:ext>
            </p:extLst>
          </p:nvPr>
        </p:nvGraphicFramePr>
        <p:xfrm>
          <a:off x="6905589" y="4651749"/>
          <a:ext cx="4597400" cy="1668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97400">
                  <a:extLst>
                    <a:ext uri="{9D8B030D-6E8A-4147-A177-3AD203B41FA5}">
                      <a16:colId xmlns:a16="http://schemas.microsoft.com/office/drawing/2014/main" val="1879530879"/>
                    </a:ext>
                  </a:extLst>
                </a:gridCol>
              </a:tblGrid>
              <a:tr h="138217">
                <a:tc>
                  <a:txBody>
                    <a:bodyPr/>
                    <a:lstStyle/>
                    <a:p>
                      <a:r>
                        <a:rPr lang="en-US" sz="1050" dirty="0" err="1"/>
                        <a:t>mh_pred_data</a:t>
                      </a:r>
                      <a:r>
                        <a:rPr lang="en-US" sz="1050" dirty="0"/>
                        <a:t> () {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300667"/>
                  </a:ext>
                </a:extLst>
              </a:tr>
              <a:tr h="138217">
                <a:tc>
                  <a:txBody>
                    <a:bodyPr/>
                    <a:lstStyle/>
                    <a:p>
                      <a:r>
                        <a:rPr lang="en-US" sz="105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567100"/>
                  </a:ext>
                </a:extLst>
              </a:tr>
              <a:tr h="138217">
                <a:tc>
                  <a:txBody>
                    <a:bodyPr/>
                    <a:lstStyle/>
                    <a:p>
                      <a:r>
                        <a:rPr lang="en-US" sz="1050" dirty="0"/>
                        <a:t>  if ( </a:t>
                      </a:r>
                      <a:r>
                        <a:rPr lang="fr-FR" sz="1050" dirty="0"/>
                        <a:t>!</a:t>
                      </a:r>
                      <a:r>
                        <a:rPr lang="fr-FR" sz="1050" dirty="0" err="1"/>
                        <a:t>pu.mergeFlag</a:t>
                      </a:r>
                      <a:r>
                        <a:rPr lang="fr-FR" sz="1050" dirty="0"/>
                        <a:t> &amp;&amp; pu.cu-&gt;affine</a:t>
                      </a:r>
                      <a:r>
                        <a:rPr lang="en-US" sz="1050" dirty="0"/>
                        <a:t>&amp;&amp; </a:t>
                      </a:r>
                      <a:r>
                        <a:rPr lang="en-US" sz="1050" dirty="0">
                          <a:highlight>
                            <a:srgbClr val="FFFF00"/>
                          </a:highlight>
                        </a:rPr>
                        <a:t>pu.cu-&gt;</a:t>
                      </a:r>
                      <a:r>
                        <a:rPr lang="en-US" sz="1050" dirty="0" err="1">
                          <a:highlight>
                            <a:srgbClr val="FFFF00"/>
                          </a:highlight>
                        </a:rPr>
                        <a:t>imv</a:t>
                      </a:r>
                      <a:r>
                        <a:rPr lang="en-US" sz="1050" dirty="0"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US" sz="1050" dirty="0"/>
                        <a:t>) { return;}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150261"/>
                  </a:ext>
                </a:extLst>
              </a:tr>
              <a:tr h="1382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040273"/>
                  </a:ext>
                </a:extLst>
              </a:tr>
              <a:tr h="1382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err="1"/>
                        <a:t>MultiHypothesisFlag</a:t>
                      </a:r>
                      <a:r>
                        <a:rPr lang="en-US" sz="1050" dirty="0"/>
                        <a:t>()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(where MHP data is further parsed, and </a:t>
                      </a:r>
                      <a:r>
                        <a:rPr lang="en-US" sz="1050" b="1" dirty="0" err="1"/>
                        <a:t>PresenceOfMhpData</a:t>
                      </a:r>
                      <a:r>
                        <a:rPr lang="en-US" sz="1050" dirty="0"/>
                        <a:t> is determined)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896885"/>
                  </a:ext>
                </a:extLst>
              </a:tr>
              <a:tr h="138217">
                <a:tc>
                  <a:txBody>
                    <a:bodyPr/>
                    <a:lstStyle/>
                    <a:p>
                      <a:r>
                        <a:rPr lang="en-US" sz="1050" dirty="0"/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480122"/>
                  </a:ext>
                </a:extLst>
              </a:tr>
            </a:tbl>
          </a:graphicData>
        </a:graphic>
      </p:graphicFrame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92C10423-0414-4C55-AA6A-35D8314EE10C}"/>
              </a:ext>
            </a:extLst>
          </p:cNvPr>
          <p:cNvCxnSpPr>
            <a:cxnSpLocks/>
          </p:cNvCxnSpPr>
          <p:nvPr/>
        </p:nvCxnSpPr>
        <p:spPr bwMode="auto">
          <a:xfrm>
            <a:off x="5324439" y="4559225"/>
            <a:ext cx="1676400" cy="22682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40443D39-56A5-44B5-99A1-15211382ACF8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4439" y="3174963"/>
            <a:ext cx="1676400" cy="788716"/>
          </a:xfrm>
          <a:prstGeom prst="bentConnector3">
            <a:avLst>
              <a:gd name="adj1" fmla="val 59848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18" name="Table 2">
            <a:extLst>
              <a:ext uri="{FF2B5EF4-FFF2-40B4-BE49-F238E27FC236}">
                <a16:creationId xmlns:a16="http://schemas.microsoft.com/office/drawing/2014/main" id="{742C5C6E-D4D8-402E-9C60-F44E4E4000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312192"/>
              </p:ext>
            </p:extLst>
          </p:nvPr>
        </p:nvGraphicFramePr>
        <p:xfrm>
          <a:off x="6905589" y="3006766"/>
          <a:ext cx="4584699" cy="1417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84699">
                  <a:extLst>
                    <a:ext uri="{9D8B030D-6E8A-4147-A177-3AD203B41FA5}">
                      <a16:colId xmlns:a16="http://schemas.microsoft.com/office/drawing/2014/main" val="1879530879"/>
                    </a:ext>
                  </a:extLst>
                </a:gridCol>
              </a:tblGrid>
              <a:tr h="220945">
                <a:tc>
                  <a:txBody>
                    <a:bodyPr/>
                    <a:lstStyle/>
                    <a:p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affine_amvr_mode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 {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300667"/>
                  </a:ext>
                </a:extLst>
              </a:tr>
              <a:tr h="2209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7997859"/>
                  </a:ext>
                </a:extLst>
              </a:tr>
              <a:tr h="220945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(</a:t>
                      </a:r>
                      <a:r>
                        <a:rPr lang="en-US" sz="105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NonZeroMvdPresent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3271877"/>
                  </a:ext>
                </a:extLst>
              </a:tr>
              <a:tr h="220945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amvr_flag</a:t>
                      </a:r>
                      <a:endParaRPr 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(also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amvr_precision_idx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where the 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pu.cu-&gt;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imv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is parsed and set)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567100"/>
                  </a:ext>
                </a:extLst>
              </a:tr>
              <a:tr h="220945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480122"/>
                  </a:ext>
                </a:extLst>
              </a:tr>
            </a:tbl>
          </a:graphicData>
        </a:graphic>
      </p:graphicFrame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6B5891DD-8A3C-4816-9208-C6976D20E569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4439" y="1734643"/>
            <a:ext cx="1676400" cy="160355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20" name="Table 2">
            <a:extLst>
              <a:ext uri="{FF2B5EF4-FFF2-40B4-BE49-F238E27FC236}">
                <a16:creationId xmlns:a16="http://schemas.microsoft.com/office/drawing/2014/main" id="{2612CAAB-A3D4-4253-B366-0F778654E1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801420"/>
              </p:ext>
            </p:extLst>
          </p:nvPr>
        </p:nvGraphicFramePr>
        <p:xfrm>
          <a:off x="6905589" y="1596283"/>
          <a:ext cx="4597400" cy="1005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97400">
                  <a:extLst>
                    <a:ext uri="{9D8B030D-6E8A-4147-A177-3AD203B41FA5}">
                      <a16:colId xmlns:a16="http://schemas.microsoft.com/office/drawing/2014/main" val="1879530879"/>
                    </a:ext>
                  </a:extLst>
                </a:gridCol>
              </a:tblGrid>
              <a:tr h="149758">
                <a:tc>
                  <a:txBody>
                    <a:bodyPr/>
                    <a:lstStyle/>
                    <a:p>
                      <a:r>
                        <a:rPr lang="en-US" sz="1050" dirty="0" err="1"/>
                        <a:t>mvd_coding</a:t>
                      </a:r>
                      <a:r>
                        <a:rPr lang="en-US" sz="1050" dirty="0"/>
                        <a:t>() {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9300667"/>
                  </a:ext>
                </a:extLst>
              </a:tr>
              <a:tr h="149758">
                <a:tc>
                  <a:txBody>
                    <a:bodyPr/>
                    <a:lstStyle/>
                    <a:p>
                      <a:r>
                        <a:rPr lang="en-US" sz="105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567100"/>
                  </a:ext>
                </a:extLst>
              </a:tr>
              <a:tr h="149758">
                <a:tc>
                  <a:txBody>
                    <a:bodyPr/>
                    <a:lstStyle/>
                    <a:p>
                      <a:r>
                        <a:rPr lang="en-US" sz="1050" dirty="0" err="1"/>
                        <a:t>mvd_magnitude_info</a:t>
                      </a:r>
                      <a:r>
                        <a:rPr lang="en-US" sz="1050" dirty="0"/>
                        <a:t>() (abs_mvd_greater0_flag[0/1] etc.)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150261"/>
                  </a:ext>
                </a:extLst>
              </a:tr>
              <a:tr h="149758">
                <a:tc>
                  <a:txBody>
                    <a:bodyPr/>
                    <a:lstStyle/>
                    <a:p>
                      <a:r>
                        <a:rPr lang="en-US" sz="1050" dirty="0"/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480122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98013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4947053"/>
          </a:xfrm>
        </p:spPr>
        <p:txBody>
          <a:bodyPr/>
          <a:lstStyle/>
          <a:p>
            <a:r>
              <a:rPr lang="en-US" sz="1800" dirty="0"/>
              <a:t>The proposed fix was tested under ECM RA and LDB CTC 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It is confirmed that with the fix, the bitstreams are now decodable if they are encoded using “</a:t>
            </a:r>
            <a:r>
              <a:rPr lang="en-US" sz="1800" dirty="0" err="1"/>
              <a:t>BcwFast</a:t>
            </a:r>
            <a:r>
              <a:rPr lang="en-US" sz="1800" dirty="0"/>
              <a:t> = 0” 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D20E5E7-F06F-4854-AA01-705F4467FC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370101"/>
              </p:ext>
            </p:extLst>
          </p:nvPr>
        </p:nvGraphicFramePr>
        <p:xfrm>
          <a:off x="1526999" y="2142944"/>
          <a:ext cx="4038600" cy="1619250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67675876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821411610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4806800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4482969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355021038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9118967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3568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126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364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508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358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3175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633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2629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2356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251757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1487BF-C7C6-4BE5-9B53-065DF848C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880999"/>
              </p:ext>
            </p:extLst>
          </p:nvPr>
        </p:nvGraphicFramePr>
        <p:xfrm>
          <a:off x="6487389" y="2142944"/>
          <a:ext cx="4038602" cy="1619250"/>
        </p:xfrm>
        <a:graphic>
          <a:graphicData uri="http://schemas.openxmlformats.org/drawingml/2006/table">
            <a:tbl>
              <a:tblPr/>
              <a:tblGrid>
                <a:gridCol w="813862">
                  <a:extLst>
                    <a:ext uri="{9D8B030D-6E8A-4147-A177-3AD203B41FA5}">
                      <a16:colId xmlns:a16="http://schemas.microsoft.com/office/drawing/2014/main" val="997509280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2637314265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990371551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4027757005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3682891956"/>
                    </a:ext>
                  </a:extLst>
                </a:gridCol>
                <a:gridCol w="644948">
                  <a:extLst>
                    <a:ext uri="{9D8B030D-6E8A-4147-A177-3AD203B41FA5}">
                      <a16:colId xmlns:a16="http://schemas.microsoft.com/office/drawing/2014/main" val="13757262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01277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521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4899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6894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254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296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7279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623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42514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654900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868925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740367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290233"/>
            <a:ext cx="11233150" cy="4947053"/>
          </a:xfrm>
        </p:spPr>
        <p:txBody>
          <a:bodyPr/>
          <a:lstStyle/>
          <a:p>
            <a:r>
              <a:rPr lang="en-US" dirty="0"/>
              <a:t>It is noted that there exists a parsing issue related to MHP in ECM</a:t>
            </a:r>
          </a:p>
          <a:p>
            <a:pPr lvl="1"/>
            <a:r>
              <a:rPr lang="en-US" sz="1800" dirty="0"/>
              <a:t>The issue can be triggered using CTC configuration but with “</a:t>
            </a:r>
            <a:r>
              <a:rPr lang="en-US" sz="1800" dirty="0" err="1"/>
              <a:t>BcwFast</a:t>
            </a:r>
            <a:r>
              <a:rPr lang="en-US" sz="1800" dirty="0"/>
              <a:t> = 0”</a:t>
            </a:r>
          </a:p>
          <a:p>
            <a:endParaRPr lang="en-US" dirty="0"/>
          </a:p>
          <a:p>
            <a:r>
              <a:rPr lang="en-US" dirty="0"/>
              <a:t>A fix to the parsing issue is proposed</a:t>
            </a:r>
          </a:p>
          <a:p>
            <a:pPr lvl="1"/>
            <a:r>
              <a:rPr lang="en-US" sz="1800" dirty="0"/>
              <a:t>The fix adjusts the parsing order of related syntax elements</a:t>
            </a:r>
          </a:p>
          <a:p>
            <a:pPr lvl="2"/>
            <a:r>
              <a:rPr lang="en-US" sz="1800" dirty="0"/>
              <a:t>Existing tool dependencies are kept</a:t>
            </a:r>
          </a:p>
          <a:p>
            <a:pPr lvl="2"/>
            <a:r>
              <a:rPr lang="en-US" sz="1800" dirty="0"/>
              <a:t>It is asserted that careful study is needed to identify whether to remove a certain tool dependency</a:t>
            </a:r>
          </a:p>
          <a:p>
            <a:pPr lvl="1"/>
            <a:r>
              <a:rPr lang="en-US" sz="1800" dirty="0"/>
              <a:t>It is suggested to include the fix into next version of ECM</a:t>
            </a:r>
          </a:p>
          <a:p>
            <a:pPr lvl="1"/>
            <a:endParaRPr lang="en-US" sz="1800" dirty="0"/>
          </a:p>
          <a:p>
            <a:r>
              <a:rPr lang="en-US" sz="1800" dirty="0"/>
              <a:t>Thanks to Qualcomm for cross-checking</a:t>
            </a:r>
          </a:p>
          <a:p>
            <a:pPr lvl="1"/>
            <a:endParaRPr lang="en-US" sz="18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89838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7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18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9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2.xml><?xml version="1.0" encoding="utf-8"?>
<TemplafySlideFormConfiguration><![CDATA[{"formFields":[],"formDataEntries":[]}]]></TemplafySlideFormConfiguration>
</file>

<file path=customXml/item20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21.xml><?xml version="1.0" encoding="utf-8"?>
<TemplafySlideFormConfiguration><![CDATA[{"formFields":[],"formDataEntries":[]}]]></TemplafySlideFormConfiguration>
</file>

<file path=customXml/item2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3.xml><?xml version="1.0" encoding="utf-8"?>
<TemplafySlideFormConfiguration><![CDATA[{"formFields":[],"formDataEntries":[]}]]></TemplafySlideFormConfiguration>
</file>

<file path=customXml/item24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2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26.xml><?xml version="1.0" encoding="utf-8"?>
<TemplafySlideFormConfiguration><![CDATA[{"formFields":[],"formDataEntries":[]}]]></TemplafySlideFormConfiguration>
</file>

<file path=customXml/item27.xml><?xml version="1.0" encoding="utf-8"?>
<TemplafySlideFormConfiguration><![CDATA[{"formFields":[],"formDataEntries":[]}]]></TemplafySlideFormConfiguration>
</file>

<file path=customXml/item28.xml><?xml version="1.0" encoding="utf-8"?>
<TemplafySlideFormConfiguration><![CDATA[{"formFields":[],"formDataEntries":[]}]]></TemplafySlideFormConfiguration>
</file>

<file path=customXml/item29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S5Ha3oNaLKnYSMhJJR8E1A=="},{"name":"ConfidentialityClass","value":"cT/FOwTWaPknrhRlNMh4SQ=="},{"name":"ExternalConfidentialityLabel","value":"5wlu7ZdPxHQj1W0w+yTNSg=="},{"name":"LanguageCode","value":"5wlu7ZdPxHQj1W0w+yTNSg=="},{"name":"Date","value":"WvgIDCnY/VYPMnb9FQwzNw=="},{"name":"TemplateType","value":"PxVEvJY8nE7m/hY9622Sng=="},{"name":"DocTitle","value":"PxVEvJY8nE7m/hY9622Sng=="},{"name":"TotalPageNo","value":"PxVEvJY8nE7m/hY9622Sng=="},{"name":"Prepared","value":"tMLSCR7I/bDIfYUtnDXoUmMaD76cuJNdfeeLpzJgs5g="}]}]]></TemplafyFormConfiguration>
</file>

<file path=customXml/item3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30.xml><?xml version="1.0" encoding="utf-8"?>
<TemplafySlideFormConfiguration><![CDATA[{"formFields":[],"formDataEntries":[]}]]></TemplafySlideFormConfiguration>
</file>

<file path=customXml/item31.xml><?xml version="1.0" encoding="utf-8"?>
<TemplafySlideFormConfiguration><![CDATA[{"formFields":[],"formDataEntries":[]}]]></TemplafySlideFormConfiguration>
</file>

<file path=customXml/item32.xml><?xml version="1.0" encoding="utf-8"?>
<TemplafySlideFormConfiguration><![CDATA[{"formFields":[],"formDataEntries":[]}]]></TemplafySlideFormConfiguration>
</file>

<file path=customXml/item33.xml><?xml version="1.0" encoding="utf-8"?>
<TemplafySlideFormConfiguration><![CDATA[{"formFields":[],"formDataEntries":[]}]]></TemplafySlideFormConfiguration>
</file>

<file path=customXml/item4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63CADC00-7356-4D74-80AD-5C9DE567B386}">
  <ds:schemaRefs/>
</ds:datastoreItem>
</file>

<file path=customXml/itemProps10.xml><?xml version="1.0" encoding="utf-8"?>
<ds:datastoreItem xmlns:ds="http://schemas.openxmlformats.org/officeDocument/2006/customXml" ds:itemID="{9CB34FF7-9A52-489A-8607-16D212B9933B}">
  <ds:schemaRefs/>
</ds:datastoreItem>
</file>

<file path=customXml/itemProps11.xml><?xml version="1.0" encoding="utf-8"?>
<ds:datastoreItem xmlns:ds="http://schemas.openxmlformats.org/officeDocument/2006/customXml" ds:itemID="{EFC92F87-10CE-4F95-9E49-79AF9A59F3D4}">
  <ds:schemaRefs/>
</ds:datastoreItem>
</file>

<file path=customXml/itemProps12.xml><?xml version="1.0" encoding="utf-8"?>
<ds:datastoreItem xmlns:ds="http://schemas.openxmlformats.org/officeDocument/2006/customXml" ds:itemID="{58CC0B31-82B9-497A-9A2E-F3F72D0BBDAD}">
  <ds:schemaRefs/>
</ds:datastoreItem>
</file>

<file path=customXml/itemProps13.xml><?xml version="1.0" encoding="utf-8"?>
<ds:datastoreItem xmlns:ds="http://schemas.openxmlformats.org/officeDocument/2006/customXml" ds:itemID="{7BA2BAA1-280E-4281-960F-B904AFAFEBCE}">
  <ds:schemaRefs/>
</ds:datastoreItem>
</file>

<file path=customXml/itemProps14.xml><?xml version="1.0" encoding="utf-8"?>
<ds:datastoreItem xmlns:ds="http://schemas.openxmlformats.org/officeDocument/2006/customXml" ds:itemID="{2B6C36B6-E0E8-4211-A138-C498B74BDA86}">
  <ds:schemaRefs/>
</ds:datastoreItem>
</file>

<file path=customXml/itemProps15.xml><?xml version="1.0" encoding="utf-8"?>
<ds:datastoreItem xmlns:ds="http://schemas.openxmlformats.org/officeDocument/2006/customXml" ds:itemID="{E0650DB3-0AAB-4990-8AE6-480F29AEB4FE}">
  <ds:schemaRefs/>
</ds:datastoreItem>
</file>

<file path=customXml/itemProps16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7.xml><?xml version="1.0" encoding="utf-8"?>
<ds:datastoreItem xmlns:ds="http://schemas.openxmlformats.org/officeDocument/2006/customXml" ds:itemID="{07958A4E-FAB1-42E4-B6B5-29B01F63F87B}">
  <ds:schemaRefs/>
</ds:datastoreItem>
</file>

<file path=customXml/itemProps18.xml><?xml version="1.0" encoding="utf-8"?>
<ds:datastoreItem xmlns:ds="http://schemas.openxmlformats.org/officeDocument/2006/customXml" ds:itemID="{BB25762E-FB0E-4453-9386-EC23314656AF}">
  <ds:schemaRefs/>
</ds:datastoreItem>
</file>

<file path=customXml/itemProps19.xml><?xml version="1.0" encoding="utf-8"?>
<ds:datastoreItem xmlns:ds="http://schemas.openxmlformats.org/officeDocument/2006/customXml" ds:itemID="{2E19ABDF-1EF4-40D7-8A94-C7D825EAEB54}">
  <ds:schemaRefs/>
</ds:datastoreItem>
</file>

<file path=customXml/itemProps2.xml><?xml version="1.0" encoding="utf-8"?>
<ds:datastoreItem xmlns:ds="http://schemas.openxmlformats.org/officeDocument/2006/customXml" ds:itemID="{4DBF9D02-BF97-4366-9D73-5EF18E453957}">
  <ds:schemaRefs/>
</ds:datastoreItem>
</file>

<file path=customXml/itemProps20.xml><?xml version="1.0" encoding="utf-8"?>
<ds:datastoreItem xmlns:ds="http://schemas.openxmlformats.org/officeDocument/2006/customXml" ds:itemID="{72516535-7702-46AF-9B1F-8623A67A824E}">
  <ds:schemaRefs/>
</ds:datastoreItem>
</file>

<file path=customXml/itemProps21.xml><?xml version="1.0" encoding="utf-8"?>
<ds:datastoreItem xmlns:ds="http://schemas.openxmlformats.org/officeDocument/2006/customXml" ds:itemID="{6D1E21E6-AFD9-4C87-BE6F-2D84F662F85B}">
  <ds:schemaRefs/>
</ds:datastoreItem>
</file>

<file path=customXml/itemProps22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23.xml><?xml version="1.0" encoding="utf-8"?>
<ds:datastoreItem xmlns:ds="http://schemas.openxmlformats.org/officeDocument/2006/customXml" ds:itemID="{32BA7684-6BE4-4F73-B22E-30934AB379B8}">
  <ds:schemaRefs/>
</ds:datastoreItem>
</file>

<file path=customXml/itemProps24.xml><?xml version="1.0" encoding="utf-8"?>
<ds:datastoreItem xmlns:ds="http://schemas.openxmlformats.org/officeDocument/2006/customXml" ds:itemID="{E66B480D-9CED-475B-9603-EE00427EBEE3}">
  <ds:schemaRefs/>
</ds:datastoreItem>
</file>

<file path=customXml/itemProps25.xml><?xml version="1.0" encoding="utf-8"?>
<ds:datastoreItem xmlns:ds="http://schemas.openxmlformats.org/officeDocument/2006/customXml" ds:itemID="{F5722C87-479A-4E3C-95AD-63923E2AA3AB}">
  <ds:schemaRefs/>
</ds:datastoreItem>
</file>

<file path=customXml/itemProps26.xml><?xml version="1.0" encoding="utf-8"?>
<ds:datastoreItem xmlns:ds="http://schemas.openxmlformats.org/officeDocument/2006/customXml" ds:itemID="{9910206C-BF14-4734-A655-72A37319E7A9}">
  <ds:schemaRefs/>
</ds:datastoreItem>
</file>

<file path=customXml/itemProps27.xml><?xml version="1.0" encoding="utf-8"?>
<ds:datastoreItem xmlns:ds="http://schemas.openxmlformats.org/officeDocument/2006/customXml" ds:itemID="{B3C519BC-E022-43F4-9AD1-93FDB2AFF27B}">
  <ds:schemaRefs/>
</ds:datastoreItem>
</file>

<file path=customXml/itemProps28.xml><?xml version="1.0" encoding="utf-8"?>
<ds:datastoreItem xmlns:ds="http://schemas.openxmlformats.org/officeDocument/2006/customXml" ds:itemID="{B9AEDDE3-EA02-4A8F-B8F8-0606A0AA45FC}">
  <ds:schemaRefs/>
</ds:datastoreItem>
</file>

<file path=customXml/itemProps29.xml><?xml version="1.0" encoding="utf-8"?>
<ds:datastoreItem xmlns:ds="http://schemas.openxmlformats.org/officeDocument/2006/customXml" ds:itemID="{D92C3DF5-A179-4E2D-BD20-07044B39171F}">
  <ds:schemaRefs/>
</ds:datastoreItem>
</file>

<file path=customXml/itemProps3.xml><?xml version="1.0" encoding="utf-8"?>
<ds:datastoreItem xmlns:ds="http://schemas.openxmlformats.org/officeDocument/2006/customXml" ds:itemID="{D991923D-9AFA-425B-9793-3231A4BEC0DD}">
  <ds:schemaRefs/>
</ds:datastoreItem>
</file>

<file path=customXml/itemProps30.xml><?xml version="1.0" encoding="utf-8"?>
<ds:datastoreItem xmlns:ds="http://schemas.openxmlformats.org/officeDocument/2006/customXml" ds:itemID="{B9953D96-E175-46DA-B7FF-364240AC851B}">
  <ds:schemaRefs/>
</ds:datastoreItem>
</file>

<file path=customXml/itemProps31.xml><?xml version="1.0" encoding="utf-8"?>
<ds:datastoreItem xmlns:ds="http://schemas.openxmlformats.org/officeDocument/2006/customXml" ds:itemID="{25B96514-C42A-4F10-8E98-E937195EAE48}">
  <ds:schemaRefs/>
</ds:datastoreItem>
</file>

<file path=customXml/itemProps32.xml><?xml version="1.0" encoding="utf-8"?>
<ds:datastoreItem xmlns:ds="http://schemas.openxmlformats.org/officeDocument/2006/customXml" ds:itemID="{7CA2BE2E-1814-4D1F-A991-2155B730F139}">
  <ds:schemaRefs/>
</ds:datastoreItem>
</file>

<file path=customXml/itemProps33.xml><?xml version="1.0" encoding="utf-8"?>
<ds:datastoreItem xmlns:ds="http://schemas.openxmlformats.org/officeDocument/2006/customXml" ds:itemID="{C60BDF40-9748-47F2-B501-B57F986469CB}">
  <ds:schemaRefs/>
</ds:datastoreItem>
</file>

<file path=customXml/itemProps4.xml><?xml version="1.0" encoding="utf-8"?>
<ds:datastoreItem xmlns:ds="http://schemas.openxmlformats.org/officeDocument/2006/customXml" ds:itemID="{E9F6E108-4E01-4826-8835-C621DDDCE795}">
  <ds:schemaRefs/>
</ds:datastoreItem>
</file>

<file path=customXml/itemProps5.xml><?xml version="1.0" encoding="utf-8"?>
<ds:datastoreItem xmlns:ds="http://schemas.openxmlformats.org/officeDocument/2006/customXml" ds:itemID="{DA5062C5-15F3-47D0-8E93-61C35D036B90}">
  <ds:schemaRefs/>
</ds:datastoreItem>
</file>

<file path=customXml/itemProps6.xml><?xml version="1.0" encoding="utf-8"?>
<ds:datastoreItem xmlns:ds="http://schemas.openxmlformats.org/officeDocument/2006/customXml" ds:itemID="{C09F197C-6A49-47D0-B877-F88807989676}">
  <ds:schemaRefs/>
</ds:datastoreItem>
</file>

<file path=customXml/itemProps7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8.xml><?xml version="1.0" encoding="utf-8"?>
<ds:datastoreItem xmlns:ds="http://schemas.openxmlformats.org/officeDocument/2006/customXml" ds:itemID="{1CE36EA9-2186-4EB1-871A-8AE59C2A13BB}">
  <ds:schemaRefs/>
</ds:datastoreItem>
</file>

<file path=customXml/itemProps9.xml><?xml version="1.0" encoding="utf-8"?>
<ds:datastoreItem xmlns:ds="http://schemas.openxmlformats.org/officeDocument/2006/customXml" ds:itemID="{511388DB-3987-4ACE-9092-0B73A15EA7C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2188</TotalTime>
  <Words>716</Words>
  <Application>Microsoft Office PowerPoint</Application>
  <PresentationFormat>Widescreen</PresentationFormat>
  <Paragraphs>187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Ericsson Hilda</vt:lpstr>
      <vt:lpstr>Ericsson Technical Icons</vt:lpstr>
      <vt:lpstr>Arial</vt:lpstr>
      <vt:lpstr>Ericsson Hilda Light</vt:lpstr>
      <vt:lpstr>Ericsson Hilda ExtraBold</vt:lpstr>
      <vt:lpstr>Ericsson Hilda ExtraLight</vt:lpstr>
      <vt:lpstr>PresentationTemplate2021</vt:lpstr>
      <vt:lpstr>JVET-Z0063 Fix for parsing of MHP information in ECM</vt:lpstr>
      <vt:lpstr>Problem statement</vt:lpstr>
      <vt:lpstr>Proposal</vt:lpstr>
      <vt:lpstr>Results</vt:lpstr>
      <vt:lpstr>Conclusion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JVET-Z0063</dc:title>
  <dc:creator>Ericsson Ruoyang Yu</dc:creator>
  <cp:keywords/>
  <dc:description> 
Rev </dc:description>
  <cp:lastModifiedBy>Ruoyang Yu</cp:lastModifiedBy>
  <cp:revision>255</cp:revision>
  <dcterms:created xsi:type="dcterms:W3CDTF">2019-04-23T15:12:54Z</dcterms:created>
  <dcterms:modified xsi:type="dcterms:W3CDTF">2022-04-25T08:32:31Z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637144988195922827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Ericsson Ruoyang Yu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2022-04-19</vt:lpwstr>
  </property>
  <property fmtid="{D5CDD505-2E9C-101B-9397-08002B2CF9AE}" pid="21" name="Reference">
    <vt:lpwstr/>
  </property>
  <property fmtid="{D5CDD505-2E9C-101B-9397-08002B2CF9AE}" pid="22" name="Title">
    <vt:lpwstr>JVET-Z0063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