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8">
  <p:sldMasterIdLst>
    <p:sldMasterId id="2147483814" r:id="rId1"/>
    <p:sldMasterId id="2147483826" r:id="rId2"/>
  </p:sldMasterIdLst>
  <p:notesMasterIdLst>
    <p:notesMasterId r:id="rId14"/>
  </p:notesMasterIdLst>
  <p:sldIdLst>
    <p:sldId id="293" r:id="rId3"/>
    <p:sldId id="304" r:id="rId4"/>
    <p:sldId id="306" r:id="rId5"/>
    <p:sldId id="314" r:id="rId6"/>
    <p:sldId id="315" r:id="rId7"/>
    <p:sldId id="316" r:id="rId8"/>
    <p:sldId id="319" r:id="rId9"/>
    <p:sldId id="311" r:id="rId10"/>
    <p:sldId id="317" r:id="rId11"/>
    <p:sldId id="318" r:id="rId12"/>
    <p:sldId id="263" r:id="rId13"/>
  </p:sldIdLst>
  <p:sldSz cx="12192000" cy="6858000"/>
  <p:notesSz cx="6797675" cy="99266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3CCCC"/>
    <a:srgbClr val="CC00CC"/>
    <a:srgbClr val="66FF33"/>
    <a:srgbClr val="99FF99"/>
    <a:srgbClr val="FFCCFF"/>
    <a:srgbClr val="FFFFCC"/>
    <a:srgbClr val="FFFFFF"/>
    <a:srgbClr val="00FF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2DE63D5-997A-4646-A377-4702673A728D}" styleName="淡色スタイル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DBED569-4797-4DF1-A0F4-6AAB3CD982D8}" styleName="淡色スタイル 3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淡色スタイル 1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淡色スタイル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E3FDE45-AF77-4B5C-9715-49D594BDF05E}" styleName="淡色スタイル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12" autoAdjust="0"/>
    <p:restoredTop sz="94627" autoAdjust="0"/>
  </p:normalViewPr>
  <p:slideViewPr>
    <p:cSldViewPr>
      <p:cViewPr varScale="1">
        <p:scale>
          <a:sx n="77" d="100"/>
          <a:sy n="77" d="100"/>
        </p:scale>
        <p:origin x="624" y="90"/>
      </p:cViewPr>
      <p:guideLst>
        <p:guide orient="horz" pos="79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862" cy="497333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0294" y="1"/>
            <a:ext cx="2945862" cy="497333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F411214-10D1-4335-B5EF-095B376D528C}" type="datetimeFigureOut">
              <a:rPr lang="ja-JP" altLang="en-US"/>
              <a:pPr>
                <a:defRPr/>
              </a:pPr>
              <a:t>2022/1/13</a:t>
            </a:fld>
            <a:endParaRPr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6" rIns="91432" bIns="45716" rtlCol="0" anchor="ctr"/>
          <a:lstStyle/>
          <a:p>
            <a:pPr lvl="0"/>
            <a:endParaRPr lang="ja-JP" altLang="en-US" noProof="0" dirty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9464" y="4714653"/>
            <a:ext cx="5438748" cy="4466756"/>
          </a:xfrm>
          <a:prstGeom prst="rect">
            <a:avLst/>
          </a:prstGeom>
        </p:spPr>
        <p:txBody>
          <a:bodyPr vert="horz" lIns="91432" tIns="45716" rIns="91432" bIns="45716" rtlCol="0">
            <a:normAutofit/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27766"/>
            <a:ext cx="2945862" cy="497332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0294" y="9427766"/>
            <a:ext cx="2945862" cy="497332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5487424-4F12-43FD-9D67-797371138C79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357849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page１（with subtitle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Source Sans Pro" panose="020B0503030403020204" pitchFamily="34" charset="0"/>
                <a:ea typeface="HGPｺﾞｼｯｸE" panose="020B0900000000000000" pitchFamily="50" charset="-128"/>
              </a:defRPr>
            </a:lvl1pPr>
          </a:lstStyle>
          <a:p>
            <a:r>
              <a:rPr kumimoji="1" lang="en-US" altLang="ja-JP" dirty="0"/>
              <a:t>Presentation title</a:t>
            </a:r>
            <a:endParaRPr kumimoji="1" lang="ja-JP" alt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12192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aseline="0">
                <a:solidFill>
                  <a:srgbClr val="59574C"/>
                </a:solidFill>
                <a:latin typeface="Source Sans Pro" panose="020B0503030403020204" pitchFamily="34" charset="0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en-US" altLang="ja-JP" dirty="0"/>
              <a:t>Subtitle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kumimoji="1" lang="en-US" altLang="ja-JP" dirty="0"/>
              <a:t>Company Name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kumimoji="1" lang="en-US" altLang="ja-JP" dirty="0"/>
              <a:t>Business Unit</a:t>
            </a:r>
          </a:p>
          <a:p>
            <a:pPr lvl="0"/>
            <a:r>
              <a:rPr kumimoji="1" lang="en-US" altLang="ja-JP" dirty="0"/>
              <a:t>Department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</a:defRPr>
            </a:lvl1pPr>
          </a:lstStyle>
          <a:p>
            <a:fld id="{300C3F21-4B5B-48E4-9025-BE3A1F26F6E9}" type="datetime1">
              <a:rPr lang="en-US" altLang="ja-JP" smtClean="0"/>
              <a:t>1/13/2022</a:t>
            </a:fld>
            <a:endParaRPr lang="en-US" altLang="ja-JP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25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995" y="2034462"/>
            <a:ext cx="6614011" cy="278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84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C3FA4B7C-8F14-429A-9E1D-6A4B30DC4ECD}" type="datetime1">
              <a:rPr lang="en-US" altLang="ja-JP" smtClean="0"/>
              <a:t>1/13/2022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7127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インデックス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04F17424-5505-4552-919A-995027D75E2F}" type="datetime1">
              <a:rPr lang="en-US" altLang="ja-JP" smtClean="0"/>
              <a:t>1/13/2022</a:t>
            </a:fld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grpSp>
        <p:nvGrpSpPr>
          <p:cNvPr id="3" name="グループ化 2"/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 userDrawn="1">
            <p:ph type="title"/>
          </p:nvPr>
        </p:nvSpPr>
        <p:spPr>
          <a:xfrm>
            <a:off x="340800" y="291600"/>
            <a:ext cx="9922069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 baseline="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13" name="テキスト プレースホルダー 12"/>
          <p:cNvSpPr>
            <a:spLocks noGrp="1"/>
          </p:cNvSpPr>
          <p:nvPr userDrawn="1">
            <p:ph type="body" sz="quarter" idx="13"/>
          </p:nvPr>
        </p:nvSpPr>
        <p:spPr>
          <a:xfrm>
            <a:off x="4899607" y="1843200"/>
            <a:ext cx="5188297" cy="3171600"/>
          </a:xfrm>
        </p:spPr>
        <p:txBody>
          <a:bodyPr anchor="ctr" anchorCtr="0"/>
          <a:lstStyle>
            <a:lvl1pPr marL="385745" indent="-385745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685766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028649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285811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1628694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10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8508121" y="6605377"/>
            <a:ext cx="2516809" cy="252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017364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B2659-434A-4F57-9B15-FBF340876F99}" type="datetime1">
              <a:rPr lang="en-US" altLang="ja-JP" smtClean="0"/>
              <a:t>1/13/2022</a:t>
            </a:fld>
            <a:endParaRPr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340800" y="80628"/>
            <a:ext cx="9922069" cy="478048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24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665256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58" y="628313"/>
            <a:ext cx="11111111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0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白紙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2"/>
          <p:cNvSpPr>
            <a:spLocks noGrp="1"/>
          </p:cNvSpPr>
          <p:nvPr>
            <p:ph type="dt" sz="half" idx="10"/>
          </p:nvPr>
        </p:nvSpPr>
        <p:spPr>
          <a:xfrm>
            <a:off x="336000" y="6603444"/>
            <a:ext cx="2743200" cy="252000"/>
          </a:xfrm>
        </p:spPr>
        <p:txBody>
          <a:bodyPr/>
          <a:lstStyle/>
          <a:p>
            <a:fld id="{7F2F1B2A-34BA-4F3A-B228-38F3610DED68}" type="datetime1">
              <a:rPr lang="en-US" altLang="ja-JP" smtClean="0"/>
              <a:t>1/13/2022</a:t>
            </a:fld>
            <a:endParaRPr lang="ja-JP" alt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508121" y="6605377"/>
            <a:ext cx="2516809" cy="252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26320" y="6598751"/>
            <a:ext cx="720000" cy="252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206473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57FB2991-A31A-4496-B6D0-B80C2521B456}" type="datetime1">
              <a:rPr lang="en-US" altLang="ja-JP" smtClean="0"/>
              <a:t>1/13/2022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8493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58" y="628313"/>
            <a:ext cx="11111111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4035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16C34D4B-7BF3-45AB-ABB7-325229108521}" type="datetime1">
              <a:rPr lang="en-US" altLang="ja-JP" smtClean="0"/>
              <a:t>1/13/2022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5848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58" y="628313"/>
            <a:ext cx="11111111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358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page2（no subtitle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Source Sans Pro" panose="020B0503030403020204" pitchFamily="34" charset="0"/>
                <a:ea typeface="HGPｺﾞｼｯｸE" panose="020B0900000000000000" pitchFamily="50" charset="-128"/>
              </a:defRPr>
            </a:lvl1pPr>
          </a:lstStyle>
          <a:p>
            <a:r>
              <a:rPr kumimoji="1" lang="en-US" altLang="ja-JP" dirty="0"/>
              <a:t>Presentation title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kumimoji="1" lang="en-US" altLang="ja-JP" dirty="0"/>
              <a:t>Company Name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kumimoji="1" lang="en-US" altLang="ja-JP" dirty="0"/>
              <a:t>Business Unit</a:t>
            </a:r>
          </a:p>
          <a:p>
            <a:pPr lvl="0"/>
            <a:r>
              <a:rPr kumimoji="1" lang="en-US" altLang="ja-JP" dirty="0"/>
              <a:t>Department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</a:defRPr>
            </a:lvl1pPr>
          </a:lstStyle>
          <a:p>
            <a:fld id="{8C20ADAB-AF49-4EC0-A6E0-00AB8AA33536}" type="datetime1">
              <a:rPr lang="en-US" altLang="ja-JP" smtClean="0"/>
              <a:t>1/13/2022</a:t>
            </a:fld>
            <a:endParaRPr lang="en-US" altLang="ja-JP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1297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FADC2-4919-4609-A578-F09D74E807DD}" type="datetime1">
              <a:rPr lang="en-US" altLang="ja-JP" smtClean="0"/>
              <a:t>1/13/2022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356157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D0B58-8973-4E8F-BF8F-E190020C8897}" type="datetime1">
              <a:rPr lang="en-US" altLang="ja-JP" smtClean="0"/>
              <a:t>1/13/2022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585897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E2FB-046A-4619-B383-D876C3A7C153}" type="datetime1">
              <a:rPr lang="en-US" altLang="ja-JP" smtClean="0"/>
              <a:t>1/13/2022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406335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BD6B4-8AA0-433F-B690-B5123B9629CB}" type="datetime1">
              <a:rPr lang="en-US" altLang="ja-JP" smtClean="0"/>
              <a:t>1/13/2022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348087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9E76F-19CF-49ED-B51D-3C55E1B995D5}" type="datetime1">
              <a:rPr lang="en-US" altLang="ja-JP" smtClean="0"/>
              <a:t>1/13/2022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544038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373EA-8272-447C-A1ED-847FEFEB0FE1}" type="datetime1">
              <a:rPr lang="en-US" altLang="ja-JP" smtClean="0"/>
              <a:t>1/13/2022</a:t>
            </a:fld>
            <a:endParaRPr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30117EAD-F13B-49CE-8368-1AA73CA44B6C}"/>
              </a:ext>
            </a:extLst>
          </p:cNvPr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7" name="直線コネクタ 6">
              <a:extLst>
                <a:ext uri="{FF2B5EF4-FFF2-40B4-BE49-F238E27FC236}">
                  <a16:creationId xmlns:a16="http://schemas.microsoft.com/office/drawing/2014/main" id="{032A38CD-CAC4-4D09-8A01-A8D0164B655D}"/>
                </a:ext>
              </a:extLst>
            </p:cNvPr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566FD4E0-D845-4332-BA6C-15D7C62621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672964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037E5-41B3-4B64-B5C2-261BFAD3CC11}" type="datetime1">
              <a:rPr lang="en-US" altLang="ja-JP" smtClean="0"/>
              <a:t>1/13/2022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72522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5BE3C-E106-4D0E-86DE-69952361D03B}" type="datetime1">
              <a:rPr lang="en-US" altLang="ja-JP" smtClean="0"/>
              <a:t>1/13/2022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066934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D069E-3645-4BFB-AAD7-82B0B13AD876}" type="datetime1">
              <a:rPr lang="en-US" altLang="ja-JP" smtClean="0"/>
              <a:t>1/13/2022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64942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20744-F573-46B6-AB2A-732DB9636E85}" type="datetime1">
              <a:rPr lang="en-US" altLang="ja-JP" smtClean="0"/>
              <a:t>1/13/2022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06526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FA0D0D62-E4C9-41BC-BE08-502A69AA9078}" type="datetime1">
              <a:rPr lang="en-US" altLang="ja-JP" smtClean="0"/>
              <a:t>1/13/2022</a:t>
            </a:fld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grpSp>
        <p:nvGrpSpPr>
          <p:cNvPr id="3" name="グループ化 2"/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 userDrawn="1">
            <p:ph type="title"/>
          </p:nvPr>
        </p:nvSpPr>
        <p:spPr>
          <a:xfrm>
            <a:off x="340800" y="291600"/>
            <a:ext cx="9922069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 baseline="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13" name="テキスト プレースホルダー 12"/>
          <p:cNvSpPr>
            <a:spLocks noGrp="1"/>
          </p:cNvSpPr>
          <p:nvPr userDrawn="1">
            <p:ph type="body" sz="quarter" idx="13"/>
          </p:nvPr>
        </p:nvSpPr>
        <p:spPr>
          <a:xfrm>
            <a:off x="4899607" y="1843200"/>
            <a:ext cx="5188297" cy="3171600"/>
          </a:xfrm>
        </p:spPr>
        <p:txBody>
          <a:bodyPr anchor="ctr" anchorCtr="0"/>
          <a:lstStyle>
            <a:lvl1pPr marL="385745" indent="-385745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685766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028649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285811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1628694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10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8508121" y="6605377"/>
            <a:ext cx="2516809" cy="252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852961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53AD8-2BCE-4A4A-908A-9D3F90B9BF28}" type="datetime1">
              <a:rPr lang="en-US" altLang="ja-JP" smtClean="0"/>
              <a:t>1/13/2022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6901529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12192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59574C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ja-JP" altLang="en-US" dirty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2AD91AE8-1E74-406F-A970-77B1E50A0D41}" type="datetime1">
              <a:rPr lang="en-US" altLang="ja-JP" smtClean="0"/>
              <a:t>1/13/2022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2982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000" y="845159"/>
            <a:ext cx="11520000" cy="5753592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BD703902-C219-4412-908F-ADD92D5B74F9}" type="datetime1">
              <a:rPr lang="en-US" altLang="ja-JP" smtClean="0"/>
              <a:t>1/13/2022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340800" y="291600"/>
            <a:ext cx="9922069" cy="267076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ja-JP" altLang="en-US" sz="2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1" name="グループ化 10"/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4462762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995" y="2034462"/>
            <a:ext cx="6614011" cy="278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691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732AB-03CA-46E7-AAFF-4223ED51DF77}" type="datetime1">
              <a:rPr lang="en-US" altLang="ja-JP" smtClean="0"/>
              <a:t>1/13/2022</a:t>
            </a:fld>
            <a:endParaRPr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340800" y="291600"/>
            <a:ext cx="9922069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7341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000" y="845159"/>
            <a:ext cx="11520000" cy="5753592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AC0CD5B2-3FDD-43EF-8482-50EAA756E308}" type="datetime1">
              <a:rPr lang="en-US" altLang="ja-JP" smtClean="0"/>
              <a:t>1/13/2022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340800" y="291600"/>
            <a:ext cx="9922069" cy="267076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ja-JP" altLang="en-US" sz="2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1" name="グループ化 10"/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89648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（New_Robohon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995" y="2034462"/>
            <a:ext cx="6614011" cy="2789079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9368" y="2773003"/>
            <a:ext cx="3148445" cy="3568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651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（Robohon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58" y="628313"/>
            <a:ext cx="11111111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965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pap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2"/>
          <p:cNvSpPr>
            <a:spLocks noGrp="1"/>
          </p:cNvSpPr>
          <p:nvPr>
            <p:ph type="dt" sz="half" idx="10"/>
          </p:nvPr>
        </p:nvSpPr>
        <p:spPr>
          <a:xfrm>
            <a:off x="336000" y="6603444"/>
            <a:ext cx="2743200" cy="252000"/>
          </a:xfrm>
        </p:spPr>
        <p:txBody>
          <a:bodyPr/>
          <a:lstStyle/>
          <a:p>
            <a:fld id="{12CE7357-FEDE-44C8-A727-DE4C4110C894}" type="datetime1">
              <a:rPr lang="en-US" altLang="ja-JP" smtClean="0"/>
              <a:t>1/13/2022</a:t>
            </a:fld>
            <a:endParaRPr lang="ja-JP" alt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508121" y="6605377"/>
            <a:ext cx="2516809" cy="252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26320" y="6598751"/>
            <a:ext cx="720000" cy="252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07494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12192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59574C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ja-JP" altLang="en-US" dirty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382D1BE9-933F-4BC6-99D6-E4AFF9C307F6}" type="datetime1">
              <a:rPr lang="en-US" altLang="ja-JP" smtClean="0"/>
              <a:t>1/13/2022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554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36000" y="6603444"/>
            <a:ext cx="27432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</a:defRPr>
            </a:lvl1pPr>
          </a:lstStyle>
          <a:p>
            <a:fld id="{F40A957B-1899-428E-8F7C-83BF5BD6BDF0}" type="datetime1">
              <a:rPr lang="en-US" altLang="ja-JP" smtClean="0"/>
              <a:t>1/13/2022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08121" y="6605377"/>
            <a:ext cx="2516809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</a:defRPr>
            </a:lvl1pPr>
          </a:lstStyle>
          <a:p>
            <a:r>
              <a:rPr lang="en-US" altLang="ja-JP" dirty="0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26320" y="6598751"/>
            <a:ext cx="72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altLang="ja-JP" sz="1000" baseline="0" smtClean="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</a:defRPr>
            </a:lvl1pPr>
          </a:lstStyle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  <p:sp>
        <p:nvSpPr>
          <p:cNvPr id="7" name="フッター プレースホルダー 4"/>
          <p:cNvSpPr txBox="1">
            <a:spLocks/>
          </p:cNvSpPr>
          <p:nvPr userDrawn="1"/>
        </p:nvSpPr>
        <p:spPr>
          <a:xfrm>
            <a:off x="6184800" y="6624012"/>
            <a:ext cx="4114800" cy="25200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2743118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5" r:id="rId10"/>
    <p:sldLayoutId id="2147483709" r:id="rId11"/>
    <p:sldLayoutId id="2147483710" r:id="rId12"/>
    <p:sldLayoutId id="2147483712" r:id="rId13"/>
    <p:sldLayoutId id="2147483714" r:id="rId14"/>
    <p:sldLayoutId id="2147483715" r:id="rId15"/>
    <p:sldLayoutId id="2147483756" r:id="rId16"/>
    <p:sldLayoutId id="2147483757" r:id="rId17"/>
    <p:sldLayoutId id="2147483812" r:id="rId18"/>
    <p:sldLayoutId id="2147483813" r:id="rId19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6953A-9BD8-4FE6-89C2-96D2FBD24FF1}" type="datetime1">
              <a:rPr lang="en-US" altLang="ja-JP" smtClean="0"/>
              <a:t>1/13/2022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  <p:sp>
        <p:nvSpPr>
          <p:cNvPr id="7" name="フッター プレースホルダー 4">
            <a:extLst>
              <a:ext uri="{FF2B5EF4-FFF2-40B4-BE49-F238E27FC236}">
                <a16:creationId xmlns:a16="http://schemas.microsoft.com/office/drawing/2014/main" id="{DF0B3AF9-5A47-4E51-90CE-30C06CC1FA9D}"/>
              </a:ext>
            </a:extLst>
          </p:cNvPr>
          <p:cNvSpPr txBox="1">
            <a:spLocks/>
          </p:cNvSpPr>
          <p:nvPr userDrawn="1"/>
        </p:nvSpPr>
        <p:spPr>
          <a:xfrm>
            <a:off x="6184800" y="6624012"/>
            <a:ext cx="4114800" cy="25200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527025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  <p:sldLayoutId id="2147483838" r:id="rId12"/>
    <p:sldLayoutId id="2147483839" r:id="rId13"/>
    <p:sldLayoutId id="2147483840" r:id="rId14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2915196"/>
            <a:ext cx="9144000" cy="1008000"/>
          </a:xfrm>
        </p:spPr>
        <p:txBody>
          <a:bodyPr>
            <a:normAutofit/>
          </a:bodyPr>
          <a:lstStyle/>
          <a:p>
            <a:r>
              <a:rPr lang="en-US" altLang="ja-JP" sz="2800" dirty="0"/>
              <a:t>EE2-related: inter MTS refinement on adaptive intra MTS (EE2-4.4)</a:t>
            </a:r>
            <a:endParaRPr lang="ja-JP" altLang="en-US" sz="280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ja-JP" sz="2800" b="1" dirty="0"/>
              <a:t>JVET-Y0159</a:t>
            </a:r>
            <a:endParaRPr lang="ja-JP" altLang="en-US" sz="2800" b="1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1"/>
          </p:nvPr>
        </p:nvSpPr>
        <p:spPr>
          <a:xfrm>
            <a:off x="3935999" y="4563100"/>
            <a:ext cx="4320000" cy="1574900"/>
          </a:xfrm>
        </p:spPr>
        <p:txBody>
          <a:bodyPr/>
          <a:lstStyle/>
          <a:p>
            <a:r>
              <a:rPr lang="en-US" altLang="ja-JP" sz="2000" b="1" dirty="0">
                <a:latin typeface="+mn-lt"/>
                <a:ea typeface="+mj-ea"/>
              </a:rPr>
              <a:t>Tomonori Hashimoto</a:t>
            </a:r>
            <a:endParaRPr lang="ja-JP" altLang="en-US" sz="2000" b="1" dirty="0">
              <a:latin typeface="+mn-lt"/>
              <a:ea typeface="+mj-ea"/>
            </a:endParaRPr>
          </a:p>
          <a:p>
            <a:r>
              <a:rPr lang="en-CA" altLang="ja-JP" sz="2000" b="1" dirty="0">
                <a:latin typeface="+mn-lt"/>
                <a:ea typeface="+mj-ea"/>
              </a:rPr>
              <a:t>Tomohiro </a:t>
            </a:r>
            <a:r>
              <a:rPr lang="en-CA" altLang="ja-JP" sz="2000" b="1" dirty="0" err="1">
                <a:latin typeface="+mn-lt"/>
                <a:ea typeface="+mj-ea"/>
              </a:rPr>
              <a:t>Ikai</a:t>
            </a:r>
            <a:endParaRPr lang="en-CA" altLang="ja-JP" sz="2000" b="1" dirty="0">
              <a:latin typeface="+mn-lt"/>
              <a:ea typeface="+mj-ea"/>
            </a:endParaRPr>
          </a:p>
          <a:p>
            <a:endParaRPr lang="ja-JP" altLang="en-US" sz="2000" dirty="0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5E1E55B-7755-4B94-B7E7-B3A24659C0BF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D5FB25AC-19EA-4BC4-94E8-AFFE272E6531}" type="datetime1">
              <a:rPr lang="en-US" altLang="ja-JP" smtClean="0"/>
              <a:t>1/13/2022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7683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5D1141AC-0271-4BCA-B184-CDEF7F8E5E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ja-JP" dirty="0"/>
              <a:t>Several inter MTS methods are tested on top of </a:t>
            </a:r>
            <a:r>
              <a:rPr lang="en-US" altLang="ja-JP" dirty="0"/>
              <a:t>AMTS (EE2-4.4a). </a:t>
            </a:r>
          </a:p>
          <a:p>
            <a:endParaRPr lang="en-US" altLang="ja-JP" dirty="0"/>
          </a:p>
          <a:p>
            <a:r>
              <a:rPr lang="en-US" altLang="ja-JP" dirty="0"/>
              <a:t>Simulation results show proposed method1 (four constant candidates) is better than the other methods. </a:t>
            </a:r>
          </a:p>
          <a:p>
            <a:pPr lvl="1" hangingPunct="0"/>
            <a:r>
              <a:rPr lang="en-CA" altLang="ja-JP" dirty="0"/>
              <a:t>RA: BD-rate YUV: -0.06%, -0.12%, -0.02%; </a:t>
            </a:r>
            <a:r>
              <a:rPr lang="en-CA" altLang="ja-JP" dirty="0" err="1"/>
              <a:t>EncT</a:t>
            </a:r>
            <a:r>
              <a:rPr lang="en-CA" altLang="ja-JP" dirty="0"/>
              <a:t>: 99%; </a:t>
            </a:r>
            <a:r>
              <a:rPr lang="en-CA" altLang="ja-JP" dirty="0" err="1"/>
              <a:t>DecT</a:t>
            </a:r>
            <a:r>
              <a:rPr lang="en-CA" altLang="ja-JP" dirty="0"/>
              <a:t>: 100%</a:t>
            </a:r>
            <a:endParaRPr lang="ja-JP" altLang="ja-JP" dirty="0"/>
          </a:p>
          <a:p>
            <a:pPr lvl="1" hangingPunct="0"/>
            <a:r>
              <a:rPr lang="en-CA" altLang="ja-JP" dirty="0"/>
              <a:t>LDB: BD-rate YUV: -0.23%, -0.22%, -0.47%; </a:t>
            </a:r>
            <a:r>
              <a:rPr lang="en-CA" altLang="ja-JP" dirty="0" err="1"/>
              <a:t>EncT</a:t>
            </a:r>
            <a:r>
              <a:rPr lang="en-CA" altLang="ja-JP" dirty="0"/>
              <a:t>: 103%; </a:t>
            </a:r>
            <a:r>
              <a:rPr lang="en-CA" altLang="ja-JP" dirty="0" err="1"/>
              <a:t>DecT</a:t>
            </a:r>
            <a:r>
              <a:rPr lang="en-CA" altLang="ja-JP" dirty="0"/>
              <a:t>: 100%</a:t>
            </a:r>
            <a:endParaRPr lang="ja-JP" altLang="ja-JP" dirty="0"/>
          </a:p>
          <a:p>
            <a:pPr marL="0" indent="0">
              <a:buNone/>
            </a:pPr>
            <a:endParaRPr lang="en-US" altLang="ja-JP" dirty="0"/>
          </a:p>
          <a:p>
            <a:r>
              <a:rPr lang="en-US" altLang="ja-JP" dirty="0"/>
              <a:t>I</a:t>
            </a:r>
            <a:r>
              <a:rPr lang="en-CA" altLang="ja-JP" dirty="0"/>
              <a:t>t is recommended to leave the number of inter MTS candidates as four (method1).</a:t>
            </a:r>
            <a:endParaRPr lang="ja-JP" altLang="ja-JP" dirty="0"/>
          </a:p>
          <a:p>
            <a:endParaRPr kumimoji="1" lang="en-US" altLang="ja-JP" dirty="0"/>
          </a:p>
          <a:p>
            <a:r>
              <a:rPr lang="en-US" altLang="ja-JP" dirty="0"/>
              <a:t>Thanks Qualcomm for crosschecking!</a:t>
            </a:r>
            <a:endParaRPr lang="ja-JP" altLang="en-US" dirty="0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D742A2-D964-4DB2-B546-72E15EDA1A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03902-C219-4412-908F-ADD92D5B74F9}" type="datetime1">
              <a:rPr lang="en-US" altLang="ja-JP" smtClean="0"/>
              <a:t>1/13/2022</a:t>
            </a:fld>
            <a:endParaRPr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06A8A55-6A7B-4270-83BB-5B104C965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10</a:t>
            </a:fld>
            <a:endParaRPr lang="ja-JP" altLang="en-US"/>
          </a:p>
        </p:txBody>
      </p:sp>
      <p:sp>
        <p:nvSpPr>
          <p:cNvPr id="5" name="タイトル 4">
            <a:extLst>
              <a:ext uri="{FF2B5EF4-FFF2-40B4-BE49-F238E27FC236}">
                <a16:creationId xmlns:a16="http://schemas.microsoft.com/office/drawing/2014/main" id="{798E3F52-462C-433F-B334-C8AB01CA7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Conclusion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584632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4604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8134286F-BE74-464C-B7D9-E464691821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ja-JP" dirty="0"/>
              <a:t>In EE2, </a:t>
            </a:r>
            <a:r>
              <a:rPr lang="en-US" altLang="ja-JP" dirty="0"/>
              <a:t>Adaptive intra MTS (AMTS) has been studied.</a:t>
            </a:r>
          </a:p>
          <a:p>
            <a:pPr lvl="1"/>
            <a:r>
              <a:rPr lang="en-US" altLang="ja-JP" dirty="0"/>
              <a:t>AMTS only supports intra MTS. </a:t>
            </a:r>
          </a:p>
          <a:p>
            <a:pPr lvl="1"/>
            <a:r>
              <a:rPr lang="en-US" altLang="ja-JP" dirty="0"/>
              <a:t>For inter MTS, AMTS has not been tested since it is disabled in CTC.</a:t>
            </a:r>
          </a:p>
          <a:p>
            <a:pPr lvl="2"/>
            <a:r>
              <a:rPr lang="en-US" altLang="ja-JP" dirty="0"/>
              <a:t>An encoder-decoder mismatch happens in AMTS software.</a:t>
            </a:r>
          </a:p>
          <a:p>
            <a:pPr marL="0" indent="0">
              <a:buNone/>
            </a:pPr>
            <a:endParaRPr kumimoji="1" lang="en-US" altLang="ja-JP" dirty="0"/>
          </a:p>
          <a:p>
            <a:r>
              <a:rPr lang="en-CA" altLang="ja-JP" dirty="0"/>
              <a:t>This contribution investigates an optimal method for inter MTS.</a:t>
            </a:r>
          </a:p>
          <a:p>
            <a:pPr lvl="1"/>
            <a:endParaRPr lang="en-CA" altLang="ja-JP" dirty="0"/>
          </a:p>
          <a:p>
            <a:r>
              <a:rPr lang="en-CA" altLang="ja-JP" dirty="0"/>
              <a:t>This contribution proposes to leave the number of inter MTS candidates as four (fixed number).</a:t>
            </a:r>
            <a:endParaRPr kumimoji="1" lang="ja-JP" altLang="en-US" dirty="0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FA88A93B-80B7-4840-A90D-E417CD1AA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FEFC9-7ED8-4F24-9B2D-EED707372160}" type="datetime1">
              <a:rPr lang="en-US" altLang="ja-JP" smtClean="0"/>
              <a:t>1/13/2022</a:t>
            </a:fld>
            <a:endParaRPr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6F5001C7-A5A7-4E8B-9B62-D0C631343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Introduction</a:t>
            </a:r>
            <a:endParaRPr kumimoji="1" lang="ja-JP" altLang="en-US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632F817-0D18-456A-8238-F643BCDAF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65082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E865FFF2-7DCB-445A-BBC1-8B532721D1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000" y="845159"/>
            <a:ext cx="11520000" cy="5753592"/>
          </a:xfrm>
        </p:spPr>
        <p:txBody>
          <a:bodyPr/>
          <a:lstStyle/>
          <a:p>
            <a:r>
              <a:rPr kumimoji="1" lang="en-US" altLang="ja-JP" dirty="0"/>
              <a:t>The performan</a:t>
            </a:r>
            <a:r>
              <a:rPr lang="en-US" altLang="ja-JP" dirty="0"/>
              <a:t>ce of inter MTS is -0.31%/120%EncT and -0.36%/126%EncT for RA and LDB.</a:t>
            </a:r>
          </a:p>
          <a:p>
            <a:r>
              <a:rPr lang="en-US" altLang="ja-JP" dirty="0"/>
              <a:t>An encoder-decoder mismatch happens in</a:t>
            </a:r>
            <a:r>
              <a:rPr kumimoji="1" lang="en-US" altLang="ja-JP" dirty="0"/>
              <a:t> </a:t>
            </a:r>
            <a:r>
              <a:rPr lang="en-US" altLang="ja-JP" dirty="0"/>
              <a:t>EE2-4.4a software.</a:t>
            </a:r>
            <a:endParaRPr kumimoji="1" lang="en-US" altLang="ja-JP" dirty="0"/>
          </a:p>
          <a:p>
            <a:pPr lvl="1"/>
            <a:r>
              <a:rPr lang="en-US" altLang="ja-JP" dirty="0"/>
              <a:t>EE2-4.4a only supports intra MTS.</a:t>
            </a:r>
            <a:endParaRPr kumimoji="1" lang="ja-JP" altLang="en-US" dirty="0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91925250-5929-4CD3-BE6F-F41978A94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7E5B7-0272-4543-9A41-88EFA468894E}" type="datetime1">
              <a:rPr lang="en-US" altLang="ja-JP" smtClean="0"/>
              <a:t>1/13/2022</a:t>
            </a:fld>
            <a:endParaRPr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2A7BC6CC-CB4B-46DB-BAC5-9337DA3AB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Current status</a:t>
            </a:r>
            <a:r>
              <a:rPr lang="ja-JP" altLang="en-US" dirty="0"/>
              <a:t> </a:t>
            </a:r>
            <a:r>
              <a:rPr lang="en-US" altLang="ja-JP" dirty="0"/>
              <a:t>for</a:t>
            </a:r>
            <a:r>
              <a:rPr lang="ja-JP" altLang="en-US" dirty="0"/>
              <a:t> </a:t>
            </a:r>
            <a:r>
              <a:rPr lang="en-US" altLang="ja-JP" dirty="0"/>
              <a:t>inter</a:t>
            </a:r>
            <a:r>
              <a:rPr lang="ja-JP" altLang="en-US" dirty="0"/>
              <a:t> </a:t>
            </a:r>
            <a:r>
              <a:rPr lang="en-US" altLang="ja-JP" dirty="0"/>
              <a:t>MTS</a:t>
            </a:r>
            <a:endParaRPr kumimoji="1" lang="ja-JP" altLang="en-US" dirty="0"/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D0B81EC5-94FD-47B0-9148-038925601EC3}"/>
              </a:ext>
            </a:extLst>
          </p:cNvPr>
          <p:cNvSpPr/>
          <p:nvPr/>
        </p:nvSpPr>
        <p:spPr>
          <a:xfrm>
            <a:off x="7788252" y="3068960"/>
            <a:ext cx="4133821" cy="328739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四角形: 角を丸くする 21">
            <a:extLst>
              <a:ext uri="{FF2B5EF4-FFF2-40B4-BE49-F238E27FC236}">
                <a16:creationId xmlns:a16="http://schemas.microsoft.com/office/drawing/2014/main" id="{7B95EA49-7157-490F-86C2-9024B7F371E4}"/>
              </a:ext>
            </a:extLst>
          </p:cNvPr>
          <p:cNvSpPr/>
          <p:nvPr/>
        </p:nvSpPr>
        <p:spPr>
          <a:xfrm>
            <a:off x="8047166" y="3220199"/>
            <a:ext cx="1618839" cy="2984481"/>
          </a:xfrm>
          <a:prstGeom prst="roundRect">
            <a:avLst>
              <a:gd name="adj" fmla="val 486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A3058CDF-5668-40C6-B994-625BD3573A5D}"/>
              </a:ext>
            </a:extLst>
          </p:cNvPr>
          <p:cNvSpPr/>
          <p:nvPr/>
        </p:nvSpPr>
        <p:spPr>
          <a:xfrm>
            <a:off x="9985166" y="3220199"/>
            <a:ext cx="1618839" cy="2984481"/>
          </a:xfrm>
          <a:prstGeom prst="roundRect">
            <a:avLst>
              <a:gd name="adj" fmla="val 2378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82B04423-B9E3-4627-8911-CB764D9664D9}"/>
              </a:ext>
            </a:extLst>
          </p:cNvPr>
          <p:cNvSpPr txBox="1"/>
          <p:nvPr/>
        </p:nvSpPr>
        <p:spPr>
          <a:xfrm>
            <a:off x="8321088" y="3427303"/>
            <a:ext cx="1160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>
                <a:latin typeface="+mj-lt"/>
              </a:rPr>
              <a:t>CABAC</a:t>
            </a:r>
            <a:endParaRPr kumimoji="1" lang="en-US" altLang="ja-JP" sz="2800" dirty="0">
              <a:latin typeface="+mj-lt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10D3E46D-512B-4BDE-8C57-2016E0E055E1}"/>
              </a:ext>
            </a:extLst>
          </p:cNvPr>
          <p:cNvSpPr txBox="1"/>
          <p:nvPr/>
        </p:nvSpPr>
        <p:spPr>
          <a:xfrm>
            <a:off x="10186975" y="3228409"/>
            <a:ext cx="12027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latin typeface="+mj-lt"/>
              </a:rPr>
              <a:t>Encoder</a:t>
            </a:r>
            <a:br>
              <a:rPr lang="en-US" altLang="ja-JP" sz="2400" dirty="0">
                <a:latin typeface="+mj-lt"/>
              </a:rPr>
            </a:br>
            <a:r>
              <a:rPr lang="en-US" altLang="ja-JP" sz="2400" dirty="0">
                <a:latin typeface="+mj-lt"/>
              </a:rPr>
              <a:t>Search</a:t>
            </a:r>
            <a:endParaRPr kumimoji="1" lang="en-US" altLang="ja-JP" sz="2400" dirty="0">
              <a:latin typeface="+mj-lt"/>
            </a:endParaRPr>
          </a:p>
        </p:txBody>
      </p:sp>
      <p:sp>
        <p:nvSpPr>
          <p:cNvPr id="31" name="四角形: 角を丸くする 30">
            <a:extLst>
              <a:ext uri="{FF2B5EF4-FFF2-40B4-BE49-F238E27FC236}">
                <a16:creationId xmlns:a16="http://schemas.microsoft.com/office/drawing/2014/main" id="{F2F89237-E4D2-40E1-96DA-1B872580E976}"/>
              </a:ext>
            </a:extLst>
          </p:cNvPr>
          <p:cNvSpPr/>
          <p:nvPr/>
        </p:nvSpPr>
        <p:spPr>
          <a:xfrm>
            <a:off x="10116006" y="4137236"/>
            <a:ext cx="1357157" cy="95353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四角形: 角を丸くする 31">
            <a:extLst>
              <a:ext uri="{FF2B5EF4-FFF2-40B4-BE49-F238E27FC236}">
                <a16:creationId xmlns:a16="http://schemas.microsoft.com/office/drawing/2014/main" id="{4B2C4A2E-BC8D-42AC-80F8-B6F070CEFC45}"/>
              </a:ext>
            </a:extLst>
          </p:cNvPr>
          <p:cNvSpPr/>
          <p:nvPr/>
        </p:nvSpPr>
        <p:spPr>
          <a:xfrm>
            <a:off x="10118872" y="5200403"/>
            <a:ext cx="1357157" cy="89464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80FA2836-B8D1-419C-AFB8-DFF1A1E7CCB8}"/>
              </a:ext>
            </a:extLst>
          </p:cNvPr>
          <p:cNvSpPr txBox="1"/>
          <p:nvPr/>
        </p:nvSpPr>
        <p:spPr>
          <a:xfrm>
            <a:off x="10117154" y="4292896"/>
            <a:ext cx="13881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+mj-lt"/>
              </a:rPr>
              <a:t>#</a:t>
            </a:r>
            <a:r>
              <a:rPr lang="en-US" altLang="ja-JP" sz="1600" dirty="0" err="1">
                <a:latin typeface="+mj-lt"/>
              </a:rPr>
              <a:t>IntraMTS</a:t>
            </a:r>
            <a:endParaRPr lang="en-US" altLang="ja-JP" sz="1600" dirty="0">
              <a:latin typeface="+mj-lt"/>
            </a:endParaRPr>
          </a:p>
          <a:p>
            <a:r>
              <a:rPr lang="en-US" altLang="ja-JP" sz="1600" dirty="0" err="1">
                <a:latin typeface="+mj-lt"/>
              </a:rPr>
              <a:t>cands</a:t>
            </a:r>
            <a:r>
              <a:rPr lang="en-US" altLang="ja-JP" sz="1600" dirty="0">
                <a:latin typeface="+mj-lt"/>
              </a:rPr>
              <a:t>: {1, 4, 6}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F33C6163-A895-4A12-A62B-9894DD6C21FE}"/>
              </a:ext>
            </a:extLst>
          </p:cNvPr>
          <p:cNvSpPr txBox="1"/>
          <p:nvPr/>
        </p:nvSpPr>
        <p:spPr>
          <a:xfrm>
            <a:off x="10171354" y="5306328"/>
            <a:ext cx="12572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>
                <a:highlight>
                  <a:srgbClr val="FFFF00"/>
                </a:highlight>
                <a:latin typeface="+mj-lt"/>
              </a:rPr>
              <a:t>#</a:t>
            </a:r>
            <a:r>
              <a:rPr lang="en-US" altLang="ja-JP" sz="2000" dirty="0" err="1">
                <a:highlight>
                  <a:srgbClr val="FFFF00"/>
                </a:highlight>
                <a:latin typeface="+mj-lt"/>
              </a:rPr>
              <a:t>InterMTS</a:t>
            </a:r>
            <a:endParaRPr lang="en-US" altLang="ja-JP" sz="2000" dirty="0">
              <a:highlight>
                <a:srgbClr val="FFFF00"/>
              </a:highlight>
              <a:latin typeface="+mj-lt"/>
            </a:endParaRPr>
          </a:p>
          <a:p>
            <a:r>
              <a:rPr lang="en-US" altLang="ja-JP" sz="2000" dirty="0" err="1">
                <a:highlight>
                  <a:srgbClr val="FFFF00"/>
                </a:highlight>
                <a:latin typeface="+mj-lt"/>
              </a:rPr>
              <a:t>cands</a:t>
            </a:r>
            <a:r>
              <a:rPr lang="en-US" altLang="ja-JP" sz="2000" dirty="0">
                <a:highlight>
                  <a:srgbClr val="FFFF00"/>
                </a:highlight>
                <a:latin typeface="+mj-lt"/>
              </a:rPr>
              <a:t>: 4</a:t>
            </a:r>
          </a:p>
        </p:txBody>
      </p:sp>
      <p:cxnSp>
        <p:nvCxnSpPr>
          <p:cNvPr id="35" name="直線矢印コネクタ 34">
            <a:extLst>
              <a:ext uri="{FF2B5EF4-FFF2-40B4-BE49-F238E27FC236}">
                <a16:creationId xmlns:a16="http://schemas.microsoft.com/office/drawing/2014/main" id="{0B5DDC1C-38FF-4DCD-8176-B357E7579BF6}"/>
              </a:ext>
            </a:extLst>
          </p:cNvPr>
          <p:cNvCxnSpPr>
            <a:cxnSpLocks/>
            <a:stCxn id="38" idx="3"/>
            <a:endCxn id="32" idx="1"/>
          </p:cNvCxnSpPr>
          <p:nvPr/>
        </p:nvCxnSpPr>
        <p:spPr>
          <a:xfrm>
            <a:off x="9518059" y="5647725"/>
            <a:ext cx="600813" cy="0"/>
          </a:xfrm>
          <a:prstGeom prst="straightConnector1">
            <a:avLst/>
          </a:prstGeom>
          <a:ln w="698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F3EE506F-6576-409C-B18E-9DD5DB25AEA3}"/>
              </a:ext>
            </a:extLst>
          </p:cNvPr>
          <p:cNvSpPr txBox="1"/>
          <p:nvPr/>
        </p:nvSpPr>
        <p:spPr>
          <a:xfrm>
            <a:off x="8496523" y="5843189"/>
            <a:ext cx="1439655" cy="5037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dirty="0">
                <a:solidFill>
                  <a:srgbClr val="FF0000"/>
                </a:solidFill>
                <a:latin typeface="+mj-lt"/>
              </a:rPr>
              <a:t>mismatch</a:t>
            </a:r>
            <a:endParaRPr kumimoji="1" lang="en-US" altLang="ja-JP" sz="3200" b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39" name="直線矢印コネクタ 38">
            <a:extLst>
              <a:ext uri="{FF2B5EF4-FFF2-40B4-BE49-F238E27FC236}">
                <a16:creationId xmlns:a16="http://schemas.microsoft.com/office/drawing/2014/main" id="{D26C23AE-6275-4EF0-8166-F67999BC1FEF}"/>
              </a:ext>
            </a:extLst>
          </p:cNvPr>
          <p:cNvCxnSpPr>
            <a:cxnSpLocks/>
            <a:stCxn id="41" idx="3"/>
            <a:endCxn id="33" idx="1"/>
          </p:cNvCxnSpPr>
          <p:nvPr/>
        </p:nvCxnSpPr>
        <p:spPr>
          <a:xfrm>
            <a:off x="9547321" y="4585284"/>
            <a:ext cx="569833" cy="0"/>
          </a:xfrm>
          <a:prstGeom prst="straightConnector1">
            <a:avLst/>
          </a:prstGeom>
          <a:ln w="6985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表 42">
            <a:extLst>
              <a:ext uri="{FF2B5EF4-FFF2-40B4-BE49-F238E27FC236}">
                <a16:creationId xmlns:a16="http://schemas.microsoft.com/office/drawing/2014/main" id="{56F616B4-8517-4FFB-AAA0-62C06B2C9C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1324218"/>
              </p:ext>
            </p:extLst>
          </p:nvPr>
        </p:nvGraphicFramePr>
        <p:xfrm>
          <a:off x="3436701" y="3174265"/>
          <a:ext cx="3765914" cy="28956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3100">
                  <a:extLst>
                    <a:ext uri="{9D8B030D-6E8A-4147-A177-3AD203B41FA5}">
                      <a16:colId xmlns:a16="http://schemas.microsoft.com/office/drawing/2014/main" val="270507695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5097019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6387103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64518726"/>
                    </a:ext>
                  </a:extLst>
                </a:gridCol>
                <a:gridCol w="555830">
                  <a:extLst>
                    <a:ext uri="{9D8B030D-6E8A-4147-A177-3AD203B41FA5}">
                      <a16:colId xmlns:a16="http://schemas.microsoft.com/office/drawing/2014/main" val="1992535320"/>
                    </a:ext>
                  </a:extLst>
                </a:gridCol>
                <a:gridCol w="517684">
                  <a:extLst>
                    <a:ext uri="{9D8B030D-6E8A-4147-A177-3AD203B41FA5}">
                      <a16:colId xmlns:a16="http://schemas.microsoft.com/office/drawing/2014/main" val="465239663"/>
                    </a:ext>
                  </a:extLst>
                </a:gridCol>
              </a:tblGrid>
              <a:tr h="246434">
                <a:tc>
                  <a:txBody>
                    <a:bodyPr/>
                    <a:lstStyle/>
                    <a:p>
                      <a:endParaRPr lang="ja-JP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Low delay B Main10 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6796446"/>
                  </a:ext>
                </a:extLst>
              </a:tr>
              <a:tr h="246434">
                <a:tc>
                  <a:txBody>
                    <a:bodyPr/>
                    <a:lstStyle/>
                    <a:p>
                      <a:endParaRPr lang="ja-JP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Over ECM-3.1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4619427"/>
                  </a:ext>
                </a:extLst>
              </a:tr>
              <a:tr h="246434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607144435"/>
                  </a:ext>
                </a:extLst>
              </a:tr>
              <a:tr h="4312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 dirty="0">
                          <a:effectLst/>
                        </a:rPr>
                        <a:t>　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>
                          <a:effectLst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>
                          <a:effectLst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>
                          <a:effectLst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>
                          <a:effectLst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685019240"/>
                  </a:ext>
                </a:extLst>
              </a:tr>
              <a:tr h="4312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 dirty="0">
                          <a:effectLst/>
                        </a:rPr>
                        <a:t>　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>
                          <a:effectLst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>
                          <a:effectLst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>
                          <a:effectLst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162193914"/>
                  </a:ext>
                </a:extLst>
              </a:tr>
              <a:tr h="2156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-0.56%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0.66%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0.89%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125%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20083663"/>
                  </a:ext>
                </a:extLst>
              </a:tr>
              <a:tr h="2156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-0.31%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1.18%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0.94%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133%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98%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634804325"/>
                  </a:ext>
                </a:extLst>
              </a:tr>
              <a:tr h="2156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-0.08%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0.95%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1.18%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120%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39871409"/>
                  </a:ext>
                </a:extLst>
              </a:tr>
              <a:tr h="2156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  <a:highlight>
                            <a:srgbClr val="00FF00"/>
                          </a:highlight>
                        </a:rPr>
                        <a:t>Overall</a:t>
                      </a:r>
                      <a:endParaRPr lang="ja-JP" sz="200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00FF00"/>
                          </a:highlight>
                        </a:rPr>
                        <a:t>-0.36%</a:t>
                      </a:r>
                      <a:endParaRPr lang="ja-JP" sz="20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00FF00"/>
                          </a:highlight>
                        </a:rPr>
                        <a:t>0.90%</a:t>
                      </a:r>
                      <a:endParaRPr lang="ja-JP" sz="20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00FF00"/>
                          </a:highlight>
                        </a:rPr>
                        <a:t>0.98%</a:t>
                      </a:r>
                      <a:endParaRPr lang="ja-JP" sz="20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00FF00"/>
                          </a:highlight>
                        </a:rPr>
                        <a:t>126%</a:t>
                      </a:r>
                      <a:endParaRPr lang="ja-JP" sz="20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00FF00"/>
                          </a:highlight>
                        </a:rPr>
                        <a:t>99%</a:t>
                      </a:r>
                      <a:endParaRPr lang="ja-JP" sz="20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143906308"/>
                  </a:ext>
                </a:extLst>
              </a:tr>
              <a:tr h="2156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-0.27%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0.57%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0.15%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125%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97%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724664095"/>
                  </a:ext>
                </a:extLst>
              </a:tr>
              <a:tr h="2156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-0.08%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0.83%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0.82%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120%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98%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884410954"/>
                  </a:ext>
                </a:extLst>
              </a:tr>
            </a:tbl>
          </a:graphicData>
        </a:graphic>
      </p:graphicFrame>
      <p:graphicFrame>
        <p:nvGraphicFramePr>
          <p:cNvPr id="42" name="表 41">
            <a:extLst>
              <a:ext uri="{FF2B5EF4-FFF2-40B4-BE49-F238E27FC236}">
                <a16:creationId xmlns:a16="http://schemas.microsoft.com/office/drawing/2014/main" id="{EC4D5027-568E-4B2E-A929-7808651DE0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2533486"/>
              </p:ext>
            </p:extLst>
          </p:nvPr>
        </p:nvGraphicFramePr>
        <p:xfrm>
          <a:off x="279538" y="3174267"/>
          <a:ext cx="3816412" cy="2895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3100">
                  <a:extLst>
                    <a:ext uri="{9D8B030D-6E8A-4147-A177-3AD203B41FA5}">
                      <a16:colId xmlns:a16="http://schemas.microsoft.com/office/drawing/2014/main" val="315371414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71139773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71473323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134706464"/>
                    </a:ext>
                  </a:extLst>
                </a:gridCol>
                <a:gridCol w="546763">
                  <a:extLst>
                    <a:ext uri="{9D8B030D-6E8A-4147-A177-3AD203B41FA5}">
                      <a16:colId xmlns:a16="http://schemas.microsoft.com/office/drawing/2014/main" val="531531281"/>
                    </a:ext>
                  </a:extLst>
                </a:gridCol>
                <a:gridCol w="577249">
                  <a:extLst>
                    <a:ext uri="{9D8B030D-6E8A-4147-A177-3AD203B41FA5}">
                      <a16:colId xmlns:a16="http://schemas.microsoft.com/office/drawing/2014/main" val="4235384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 10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01191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Over ECM-3.1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19645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V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 err="1">
                          <a:effectLst/>
                        </a:rPr>
                        <a:t>DecT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5759407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-0.22%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0.42%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0.54%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122%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7424911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-0.54%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0.60%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0.55%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121%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553926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-0.30%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0.63%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0.66%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119%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4350826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-0.21%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0.70%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0.64%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120%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5636637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E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>
                          <a:effectLst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>
                          <a:effectLst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>
                          <a:effectLst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>
                          <a:effectLst/>
                        </a:rPr>
                        <a:t>　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5779358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Overall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00FF00"/>
                          </a:highlight>
                        </a:rPr>
                        <a:t>-0.31%</a:t>
                      </a:r>
                      <a:endParaRPr lang="ja-JP" sz="20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00FF00"/>
                          </a:highlight>
                        </a:rPr>
                        <a:t>0.60%</a:t>
                      </a:r>
                      <a:endParaRPr lang="ja-JP" sz="20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00FF00"/>
                          </a:highlight>
                        </a:rPr>
                        <a:t>0.61%</a:t>
                      </a:r>
                      <a:endParaRPr lang="ja-JP" sz="20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00FF00"/>
                          </a:highlight>
                        </a:rPr>
                        <a:t>120%</a:t>
                      </a:r>
                      <a:endParaRPr lang="ja-JP" sz="20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00FF00"/>
                          </a:highlight>
                        </a:rPr>
                        <a:t>100%</a:t>
                      </a:r>
                      <a:endParaRPr lang="ja-JP" sz="20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8612224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-0.19%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0.65%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0.70%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118%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4004859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-0.01%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0.39%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0.22%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114%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98%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912567464"/>
                  </a:ext>
                </a:extLst>
              </a:tr>
            </a:tbl>
          </a:graphicData>
        </a:graphic>
      </p:graphicFrame>
      <p:sp>
        <p:nvSpPr>
          <p:cNvPr id="44" name="スライド番号プレースホルダー 43">
            <a:extLst>
              <a:ext uri="{FF2B5EF4-FFF2-40B4-BE49-F238E27FC236}">
                <a16:creationId xmlns:a16="http://schemas.microsoft.com/office/drawing/2014/main" id="{5F82A072-7F7C-4382-B287-02B123024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3</a:t>
            </a:fld>
            <a:endParaRPr lang="ja-JP" altLang="en-US"/>
          </a:p>
        </p:txBody>
      </p:sp>
      <p:sp>
        <p:nvSpPr>
          <p:cNvPr id="37" name="四角形: 角を丸くする 36">
            <a:extLst>
              <a:ext uri="{FF2B5EF4-FFF2-40B4-BE49-F238E27FC236}">
                <a16:creationId xmlns:a16="http://schemas.microsoft.com/office/drawing/2014/main" id="{183CAECE-CD4D-45AD-A70B-C1278C6036A4}"/>
              </a:ext>
            </a:extLst>
          </p:cNvPr>
          <p:cNvSpPr/>
          <p:nvPr/>
        </p:nvSpPr>
        <p:spPr>
          <a:xfrm>
            <a:off x="8158036" y="4137236"/>
            <a:ext cx="1357157" cy="95353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四角形: 角を丸くする 37">
            <a:extLst>
              <a:ext uri="{FF2B5EF4-FFF2-40B4-BE49-F238E27FC236}">
                <a16:creationId xmlns:a16="http://schemas.microsoft.com/office/drawing/2014/main" id="{2A1B0652-DFC0-49A8-8970-886AAE3F13F5}"/>
              </a:ext>
            </a:extLst>
          </p:cNvPr>
          <p:cNvSpPr/>
          <p:nvPr/>
        </p:nvSpPr>
        <p:spPr>
          <a:xfrm>
            <a:off x="8160902" y="5200403"/>
            <a:ext cx="1357157" cy="89464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14BE91C2-0184-4DF8-881E-7CA701F12AE7}"/>
              </a:ext>
            </a:extLst>
          </p:cNvPr>
          <p:cNvSpPr txBox="1"/>
          <p:nvPr/>
        </p:nvSpPr>
        <p:spPr>
          <a:xfrm>
            <a:off x="8159184" y="4292896"/>
            <a:ext cx="13881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+mj-lt"/>
              </a:rPr>
              <a:t>#</a:t>
            </a:r>
            <a:r>
              <a:rPr lang="en-US" altLang="ja-JP" sz="1600" dirty="0" err="1">
                <a:latin typeface="+mj-lt"/>
              </a:rPr>
              <a:t>IntraMTS</a:t>
            </a:r>
            <a:endParaRPr lang="en-US" altLang="ja-JP" sz="1600" dirty="0">
              <a:latin typeface="+mj-lt"/>
            </a:endParaRPr>
          </a:p>
          <a:p>
            <a:r>
              <a:rPr lang="en-US" altLang="ja-JP" sz="1600" dirty="0" err="1">
                <a:latin typeface="+mj-lt"/>
              </a:rPr>
              <a:t>cands</a:t>
            </a:r>
            <a:r>
              <a:rPr lang="en-US" altLang="ja-JP" sz="1600" dirty="0">
                <a:latin typeface="+mj-lt"/>
              </a:rPr>
              <a:t>: {1, 4, 6}</a:t>
            </a: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6C8375FD-8BEA-4FAB-B376-BD4058DCBEBC}"/>
              </a:ext>
            </a:extLst>
          </p:cNvPr>
          <p:cNvSpPr txBox="1"/>
          <p:nvPr/>
        </p:nvSpPr>
        <p:spPr>
          <a:xfrm>
            <a:off x="8178910" y="5382335"/>
            <a:ext cx="13881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highlight>
                  <a:srgbClr val="FFFF00"/>
                </a:highlight>
                <a:latin typeface="+mj-lt"/>
              </a:rPr>
              <a:t>#</a:t>
            </a:r>
            <a:r>
              <a:rPr lang="en-US" altLang="ja-JP" sz="1600" dirty="0" err="1">
                <a:highlight>
                  <a:srgbClr val="FFFF00"/>
                </a:highlight>
                <a:latin typeface="+mj-lt"/>
              </a:rPr>
              <a:t>InterMTS</a:t>
            </a:r>
            <a:endParaRPr lang="en-US" altLang="ja-JP" sz="1600" dirty="0">
              <a:highlight>
                <a:srgbClr val="FFFF00"/>
              </a:highlight>
              <a:latin typeface="+mj-lt"/>
            </a:endParaRPr>
          </a:p>
          <a:p>
            <a:r>
              <a:rPr lang="en-US" altLang="ja-JP" sz="1600" dirty="0" err="1">
                <a:highlight>
                  <a:srgbClr val="FFFF00"/>
                </a:highlight>
                <a:latin typeface="+mj-lt"/>
              </a:rPr>
              <a:t>cands</a:t>
            </a:r>
            <a:r>
              <a:rPr lang="en-US" altLang="ja-JP" sz="1600" dirty="0">
                <a:highlight>
                  <a:srgbClr val="FFFF00"/>
                </a:highlight>
                <a:latin typeface="+mj-lt"/>
              </a:rPr>
              <a:t>: {1, 4, 6}</a:t>
            </a:r>
          </a:p>
        </p:txBody>
      </p:sp>
    </p:spTree>
    <p:extLst>
      <p:ext uri="{BB962C8B-B14F-4D97-AF65-F5344CB8AC3E}">
        <p14:creationId xmlns:p14="http://schemas.microsoft.com/office/powerpoint/2010/main" val="2201989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688040FC-EE04-4D00-A649-6E60428575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ja-JP" dirty="0"/>
              <a:t>Leave the number of inter MTS candidates as 4.</a:t>
            </a:r>
          </a:p>
          <a:p>
            <a:pPr lvl="1"/>
            <a:r>
              <a:rPr lang="en-CA" altLang="ja-JP" dirty="0"/>
              <a:t>no encoding time increase is required.</a:t>
            </a:r>
            <a:endParaRPr lang="ja-JP" altLang="ja-JP" dirty="0"/>
          </a:p>
          <a:p>
            <a:endParaRPr kumimoji="1" lang="ja-JP" altLang="en-US" dirty="0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D40A6FB-2B62-4D1E-9532-571606466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F20B2-F7C1-409C-A581-33927E56C352}" type="datetime1">
              <a:rPr lang="en-US" altLang="ja-JP" smtClean="0"/>
              <a:t>1/13/2022</a:t>
            </a:fld>
            <a:endParaRPr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AF1CDCA0-0F3D-40AF-95F4-63E0C49AD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Proposal: Method 1</a:t>
            </a:r>
            <a:endParaRPr kumimoji="1" lang="ja-JP" altLang="en-US" dirty="0"/>
          </a:p>
        </p:txBody>
      </p:sp>
      <p:sp>
        <p:nvSpPr>
          <p:cNvPr id="21" name="スライド番号プレースホルダー 20">
            <a:extLst>
              <a:ext uri="{FF2B5EF4-FFF2-40B4-BE49-F238E27FC236}">
                <a16:creationId xmlns:a16="http://schemas.microsoft.com/office/drawing/2014/main" id="{445AE853-FC1B-4D0E-ADFC-5FFEEAA08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4</a:t>
            </a:fld>
            <a:endParaRPr lang="ja-JP" altLang="en-US"/>
          </a:p>
        </p:txBody>
      </p:sp>
      <p:sp>
        <p:nvSpPr>
          <p:cNvPr id="22" name="四角形: 角を丸くする 21">
            <a:extLst>
              <a:ext uri="{FF2B5EF4-FFF2-40B4-BE49-F238E27FC236}">
                <a16:creationId xmlns:a16="http://schemas.microsoft.com/office/drawing/2014/main" id="{96B73266-B434-4D56-B8DD-3404AE46FB4B}"/>
              </a:ext>
            </a:extLst>
          </p:cNvPr>
          <p:cNvSpPr/>
          <p:nvPr/>
        </p:nvSpPr>
        <p:spPr>
          <a:xfrm>
            <a:off x="6543689" y="2420888"/>
            <a:ext cx="4133821" cy="328739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8D58C069-31BF-4BF4-91D8-F4F3C0E9CC39}"/>
              </a:ext>
            </a:extLst>
          </p:cNvPr>
          <p:cNvSpPr/>
          <p:nvPr/>
        </p:nvSpPr>
        <p:spPr>
          <a:xfrm>
            <a:off x="6802603" y="2572127"/>
            <a:ext cx="1618839" cy="2984481"/>
          </a:xfrm>
          <a:prstGeom prst="roundRect">
            <a:avLst>
              <a:gd name="adj" fmla="val 486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四角形: 角を丸くする 23">
            <a:extLst>
              <a:ext uri="{FF2B5EF4-FFF2-40B4-BE49-F238E27FC236}">
                <a16:creationId xmlns:a16="http://schemas.microsoft.com/office/drawing/2014/main" id="{12C61360-1AB8-4672-8005-D3793D59BFF9}"/>
              </a:ext>
            </a:extLst>
          </p:cNvPr>
          <p:cNvSpPr/>
          <p:nvPr/>
        </p:nvSpPr>
        <p:spPr>
          <a:xfrm>
            <a:off x="8740603" y="2572127"/>
            <a:ext cx="1618839" cy="2984481"/>
          </a:xfrm>
          <a:prstGeom prst="roundRect">
            <a:avLst>
              <a:gd name="adj" fmla="val 2378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F9C272AF-823E-4954-95E4-FB93DAC18D1A}"/>
              </a:ext>
            </a:extLst>
          </p:cNvPr>
          <p:cNvSpPr txBox="1"/>
          <p:nvPr/>
        </p:nvSpPr>
        <p:spPr>
          <a:xfrm>
            <a:off x="7076525" y="2779231"/>
            <a:ext cx="1160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>
                <a:latin typeface="+mj-lt"/>
              </a:rPr>
              <a:t>CABAC</a:t>
            </a:r>
            <a:endParaRPr kumimoji="1" lang="en-US" altLang="ja-JP" sz="2800" dirty="0">
              <a:latin typeface="+mj-lt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9F095996-F088-430D-BBA6-93D57751A651}"/>
              </a:ext>
            </a:extLst>
          </p:cNvPr>
          <p:cNvSpPr txBox="1"/>
          <p:nvPr/>
        </p:nvSpPr>
        <p:spPr>
          <a:xfrm>
            <a:off x="8942412" y="2580337"/>
            <a:ext cx="12027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latin typeface="+mj-lt"/>
              </a:rPr>
              <a:t>Encoder</a:t>
            </a:r>
            <a:br>
              <a:rPr lang="en-US" altLang="ja-JP" sz="2400" dirty="0">
                <a:latin typeface="+mj-lt"/>
              </a:rPr>
            </a:br>
            <a:r>
              <a:rPr lang="en-US" altLang="ja-JP" sz="2400" dirty="0">
                <a:latin typeface="+mj-lt"/>
              </a:rPr>
              <a:t>Search</a:t>
            </a:r>
            <a:endParaRPr kumimoji="1" lang="en-US" altLang="ja-JP" sz="2400" dirty="0">
              <a:latin typeface="+mj-lt"/>
            </a:endParaRPr>
          </a:p>
        </p:txBody>
      </p:sp>
      <p:sp>
        <p:nvSpPr>
          <p:cNvPr id="27" name="四角形: 角を丸くする 26">
            <a:extLst>
              <a:ext uri="{FF2B5EF4-FFF2-40B4-BE49-F238E27FC236}">
                <a16:creationId xmlns:a16="http://schemas.microsoft.com/office/drawing/2014/main" id="{D8B0721E-E6B0-42B9-B9DC-522827B9E295}"/>
              </a:ext>
            </a:extLst>
          </p:cNvPr>
          <p:cNvSpPr/>
          <p:nvPr/>
        </p:nvSpPr>
        <p:spPr>
          <a:xfrm>
            <a:off x="8871443" y="3489164"/>
            <a:ext cx="1357157" cy="95353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四角形: 角を丸くする 27">
            <a:extLst>
              <a:ext uri="{FF2B5EF4-FFF2-40B4-BE49-F238E27FC236}">
                <a16:creationId xmlns:a16="http://schemas.microsoft.com/office/drawing/2014/main" id="{9063FE36-0B1B-452F-8737-7B39105410DA}"/>
              </a:ext>
            </a:extLst>
          </p:cNvPr>
          <p:cNvSpPr/>
          <p:nvPr/>
        </p:nvSpPr>
        <p:spPr>
          <a:xfrm>
            <a:off x="8874309" y="4552331"/>
            <a:ext cx="1357157" cy="89464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6525E808-7A57-4412-8484-23A264CC46F6}"/>
              </a:ext>
            </a:extLst>
          </p:cNvPr>
          <p:cNvSpPr txBox="1"/>
          <p:nvPr/>
        </p:nvSpPr>
        <p:spPr>
          <a:xfrm>
            <a:off x="8871443" y="3673542"/>
            <a:ext cx="13881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+mj-lt"/>
              </a:rPr>
              <a:t>#</a:t>
            </a:r>
            <a:r>
              <a:rPr lang="en-US" altLang="ja-JP" sz="1600" dirty="0" err="1">
                <a:latin typeface="+mj-lt"/>
              </a:rPr>
              <a:t>IntraMTS</a:t>
            </a:r>
            <a:endParaRPr lang="en-US" altLang="ja-JP" sz="1600" dirty="0">
              <a:latin typeface="+mj-lt"/>
            </a:endParaRPr>
          </a:p>
          <a:p>
            <a:r>
              <a:rPr lang="en-US" altLang="ja-JP" sz="1600" dirty="0" err="1">
                <a:latin typeface="+mj-lt"/>
              </a:rPr>
              <a:t>cands</a:t>
            </a:r>
            <a:r>
              <a:rPr lang="en-US" altLang="ja-JP" sz="1600" dirty="0">
                <a:latin typeface="+mj-lt"/>
              </a:rPr>
              <a:t>: {1, 4, 6}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575985F3-D0AC-4C20-A931-E20827EC7043}"/>
              </a:ext>
            </a:extLst>
          </p:cNvPr>
          <p:cNvSpPr txBox="1"/>
          <p:nvPr/>
        </p:nvSpPr>
        <p:spPr>
          <a:xfrm>
            <a:off x="8942412" y="4645709"/>
            <a:ext cx="12572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>
                <a:latin typeface="+mj-lt"/>
              </a:rPr>
              <a:t>#</a:t>
            </a:r>
            <a:r>
              <a:rPr lang="en-US" altLang="ja-JP" sz="2000" dirty="0" err="1">
                <a:latin typeface="+mj-lt"/>
              </a:rPr>
              <a:t>InterMTS</a:t>
            </a:r>
            <a:endParaRPr lang="en-US" altLang="ja-JP" sz="2000" dirty="0">
              <a:latin typeface="+mj-lt"/>
            </a:endParaRPr>
          </a:p>
          <a:p>
            <a:r>
              <a:rPr lang="en-US" altLang="ja-JP" sz="2000" dirty="0" err="1">
                <a:latin typeface="+mj-lt"/>
              </a:rPr>
              <a:t>cands</a:t>
            </a:r>
            <a:r>
              <a:rPr lang="en-US" altLang="ja-JP" sz="2000" dirty="0">
                <a:latin typeface="+mj-lt"/>
              </a:rPr>
              <a:t>: 4</a:t>
            </a:r>
          </a:p>
        </p:txBody>
      </p:sp>
      <p:cxnSp>
        <p:nvCxnSpPr>
          <p:cNvPr id="33" name="直線矢印コネクタ 32">
            <a:extLst>
              <a:ext uri="{FF2B5EF4-FFF2-40B4-BE49-F238E27FC236}">
                <a16:creationId xmlns:a16="http://schemas.microsoft.com/office/drawing/2014/main" id="{A21EDB39-35A4-470D-9255-703D75792009}"/>
              </a:ext>
            </a:extLst>
          </p:cNvPr>
          <p:cNvCxnSpPr>
            <a:cxnSpLocks/>
            <a:stCxn id="34" idx="3"/>
            <a:endCxn id="27" idx="1"/>
          </p:cNvCxnSpPr>
          <p:nvPr/>
        </p:nvCxnSpPr>
        <p:spPr>
          <a:xfrm>
            <a:off x="8270630" y="3965931"/>
            <a:ext cx="600813" cy="0"/>
          </a:xfrm>
          <a:prstGeom prst="straightConnector1">
            <a:avLst/>
          </a:prstGeom>
          <a:ln w="6985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四角形: 角を丸くする 33">
            <a:extLst>
              <a:ext uri="{FF2B5EF4-FFF2-40B4-BE49-F238E27FC236}">
                <a16:creationId xmlns:a16="http://schemas.microsoft.com/office/drawing/2014/main" id="{B16A1544-84FE-45C6-BBC5-3141D1613100}"/>
              </a:ext>
            </a:extLst>
          </p:cNvPr>
          <p:cNvSpPr/>
          <p:nvPr/>
        </p:nvSpPr>
        <p:spPr>
          <a:xfrm>
            <a:off x="6913473" y="3489164"/>
            <a:ext cx="1357157" cy="95353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四角形: 角を丸くする 34">
            <a:extLst>
              <a:ext uri="{FF2B5EF4-FFF2-40B4-BE49-F238E27FC236}">
                <a16:creationId xmlns:a16="http://schemas.microsoft.com/office/drawing/2014/main" id="{8A274A5A-5BF6-4D68-8EE2-D890F902791A}"/>
              </a:ext>
            </a:extLst>
          </p:cNvPr>
          <p:cNvSpPr/>
          <p:nvPr/>
        </p:nvSpPr>
        <p:spPr>
          <a:xfrm>
            <a:off x="6916339" y="4552331"/>
            <a:ext cx="1357157" cy="89464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F9F16AED-E1CC-42B7-AF4F-8E59D512D6D6}"/>
              </a:ext>
            </a:extLst>
          </p:cNvPr>
          <p:cNvSpPr txBox="1"/>
          <p:nvPr/>
        </p:nvSpPr>
        <p:spPr>
          <a:xfrm>
            <a:off x="6897983" y="3675081"/>
            <a:ext cx="13881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+mj-lt"/>
              </a:rPr>
              <a:t>#</a:t>
            </a:r>
            <a:r>
              <a:rPr lang="en-US" altLang="ja-JP" sz="1600" dirty="0" err="1">
                <a:latin typeface="+mj-lt"/>
              </a:rPr>
              <a:t>IntraMTS</a:t>
            </a:r>
            <a:endParaRPr lang="en-US" altLang="ja-JP" sz="1600" dirty="0">
              <a:latin typeface="+mj-lt"/>
            </a:endParaRPr>
          </a:p>
          <a:p>
            <a:r>
              <a:rPr lang="en-US" altLang="ja-JP" sz="1600" dirty="0" err="1">
                <a:latin typeface="+mj-lt"/>
              </a:rPr>
              <a:t>cands</a:t>
            </a:r>
            <a:r>
              <a:rPr lang="en-US" altLang="ja-JP" sz="1600" dirty="0">
                <a:latin typeface="+mj-lt"/>
              </a:rPr>
              <a:t>: {1, 4, 6}</a:t>
            </a: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D58F0570-4069-44D4-9D27-AF1652AEF177}"/>
              </a:ext>
            </a:extLst>
          </p:cNvPr>
          <p:cNvSpPr txBox="1"/>
          <p:nvPr/>
        </p:nvSpPr>
        <p:spPr>
          <a:xfrm>
            <a:off x="6944556" y="4656145"/>
            <a:ext cx="12572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b="1" dirty="0">
                <a:solidFill>
                  <a:srgbClr val="0000FF"/>
                </a:solidFill>
                <a:latin typeface="+mj-lt"/>
              </a:rPr>
              <a:t>#</a:t>
            </a:r>
            <a:r>
              <a:rPr lang="en-US" altLang="ja-JP" sz="2000" b="1" dirty="0" err="1">
                <a:solidFill>
                  <a:srgbClr val="0000FF"/>
                </a:solidFill>
                <a:latin typeface="+mj-lt"/>
              </a:rPr>
              <a:t>InterMTS</a:t>
            </a:r>
            <a:endParaRPr lang="en-US" altLang="ja-JP" sz="2000" b="1" dirty="0">
              <a:solidFill>
                <a:srgbClr val="0000FF"/>
              </a:solidFill>
              <a:latin typeface="+mj-lt"/>
            </a:endParaRPr>
          </a:p>
          <a:p>
            <a:r>
              <a:rPr lang="en-US" altLang="ja-JP" sz="2000" b="1" dirty="0" err="1">
                <a:solidFill>
                  <a:srgbClr val="0000FF"/>
                </a:solidFill>
                <a:latin typeface="+mj-lt"/>
              </a:rPr>
              <a:t>cands</a:t>
            </a:r>
            <a:r>
              <a:rPr lang="en-US" altLang="ja-JP" sz="2000" b="1" dirty="0">
                <a:solidFill>
                  <a:srgbClr val="0000FF"/>
                </a:solidFill>
                <a:latin typeface="+mj-lt"/>
              </a:rPr>
              <a:t>: 4</a:t>
            </a:r>
          </a:p>
        </p:txBody>
      </p:sp>
      <p:cxnSp>
        <p:nvCxnSpPr>
          <p:cNvPr id="47" name="直線矢印コネクタ 46">
            <a:extLst>
              <a:ext uri="{FF2B5EF4-FFF2-40B4-BE49-F238E27FC236}">
                <a16:creationId xmlns:a16="http://schemas.microsoft.com/office/drawing/2014/main" id="{2A052F64-C3CC-40B7-9CDD-6E899738267F}"/>
              </a:ext>
            </a:extLst>
          </p:cNvPr>
          <p:cNvCxnSpPr>
            <a:cxnSpLocks/>
            <a:stCxn id="35" idx="3"/>
            <a:endCxn id="28" idx="1"/>
          </p:cNvCxnSpPr>
          <p:nvPr/>
        </p:nvCxnSpPr>
        <p:spPr>
          <a:xfrm>
            <a:off x="8273496" y="4999653"/>
            <a:ext cx="600813" cy="0"/>
          </a:xfrm>
          <a:prstGeom prst="straightConnector1">
            <a:avLst/>
          </a:prstGeom>
          <a:ln w="6985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四角形: 角を丸くする 49">
            <a:extLst>
              <a:ext uri="{FF2B5EF4-FFF2-40B4-BE49-F238E27FC236}">
                <a16:creationId xmlns:a16="http://schemas.microsoft.com/office/drawing/2014/main" id="{43DD9296-B4F4-4D81-A6F3-1B9FA559009E}"/>
              </a:ext>
            </a:extLst>
          </p:cNvPr>
          <p:cNvSpPr/>
          <p:nvPr/>
        </p:nvSpPr>
        <p:spPr>
          <a:xfrm>
            <a:off x="959237" y="2430336"/>
            <a:ext cx="4133821" cy="328739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四角形: 角を丸くする 50">
            <a:extLst>
              <a:ext uri="{FF2B5EF4-FFF2-40B4-BE49-F238E27FC236}">
                <a16:creationId xmlns:a16="http://schemas.microsoft.com/office/drawing/2014/main" id="{338C72A6-D797-4D0E-B79D-FC750EF588CB}"/>
              </a:ext>
            </a:extLst>
          </p:cNvPr>
          <p:cNvSpPr/>
          <p:nvPr/>
        </p:nvSpPr>
        <p:spPr>
          <a:xfrm>
            <a:off x="1218151" y="2581575"/>
            <a:ext cx="1618839" cy="2984481"/>
          </a:xfrm>
          <a:prstGeom prst="roundRect">
            <a:avLst>
              <a:gd name="adj" fmla="val 486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四角形: 角を丸くする 51">
            <a:extLst>
              <a:ext uri="{FF2B5EF4-FFF2-40B4-BE49-F238E27FC236}">
                <a16:creationId xmlns:a16="http://schemas.microsoft.com/office/drawing/2014/main" id="{76BBDEAA-A0F2-4FCA-8AF0-D54A247DAE04}"/>
              </a:ext>
            </a:extLst>
          </p:cNvPr>
          <p:cNvSpPr/>
          <p:nvPr/>
        </p:nvSpPr>
        <p:spPr>
          <a:xfrm>
            <a:off x="3156151" y="2581575"/>
            <a:ext cx="1618839" cy="2984481"/>
          </a:xfrm>
          <a:prstGeom prst="roundRect">
            <a:avLst>
              <a:gd name="adj" fmla="val 2378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6FC1F61A-D39D-4C48-A352-79C931B4C285}"/>
              </a:ext>
            </a:extLst>
          </p:cNvPr>
          <p:cNvSpPr txBox="1"/>
          <p:nvPr/>
        </p:nvSpPr>
        <p:spPr>
          <a:xfrm>
            <a:off x="1492073" y="2788679"/>
            <a:ext cx="1160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>
                <a:latin typeface="+mj-lt"/>
              </a:rPr>
              <a:t>CABAC</a:t>
            </a:r>
            <a:endParaRPr kumimoji="1" lang="en-US" altLang="ja-JP" sz="2800" dirty="0">
              <a:latin typeface="+mj-lt"/>
            </a:endParaRP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54102751-3D47-4F97-88C4-6580A5D426A9}"/>
              </a:ext>
            </a:extLst>
          </p:cNvPr>
          <p:cNvSpPr txBox="1"/>
          <p:nvPr/>
        </p:nvSpPr>
        <p:spPr>
          <a:xfrm>
            <a:off x="3357960" y="2589785"/>
            <a:ext cx="12027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latin typeface="+mj-lt"/>
              </a:rPr>
              <a:t>Encoder</a:t>
            </a:r>
            <a:br>
              <a:rPr lang="en-US" altLang="ja-JP" sz="2400" dirty="0">
                <a:latin typeface="+mj-lt"/>
              </a:rPr>
            </a:br>
            <a:r>
              <a:rPr lang="en-US" altLang="ja-JP" sz="2400" dirty="0">
                <a:latin typeface="+mj-lt"/>
              </a:rPr>
              <a:t>Search</a:t>
            </a:r>
            <a:endParaRPr kumimoji="1" lang="en-US" altLang="ja-JP" sz="2400" dirty="0">
              <a:latin typeface="+mj-lt"/>
            </a:endParaRPr>
          </a:p>
        </p:txBody>
      </p:sp>
      <p:sp>
        <p:nvSpPr>
          <p:cNvPr id="55" name="四角形: 角を丸くする 54">
            <a:extLst>
              <a:ext uri="{FF2B5EF4-FFF2-40B4-BE49-F238E27FC236}">
                <a16:creationId xmlns:a16="http://schemas.microsoft.com/office/drawing/2014/main" id="{76DAC56E-9558-4DE2-9DE6-F5A5F5DFD191}"/>
              </a:ext>
            </a:extLst>
          </p:cNvPr>
          <p:cNvSpPr/>
          <p:nvPr/>
        </p:nvSpPr>
        <p:spPr>
          <a:xfrm>
            <a:off x="3286991" y="3498612"/>
            <a:ext cx="1357157" cy="95353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四角形: 角を丸くする 55">
            <a:extLst>
              <a:ext uri="{FF2B5EF4-FFF2-40B4-BE49-F238E27FC236}">
                <a16:creationId xmlns:a16="http://schemas.microsoft.com/office/drawing/2014/main" id="{899E87D5-7EA0-44A1-8F3F-9F6A1C4E41F4}"/>
              </a:ext>
            </a:extLst>
          </p:cNvPr>
          <p:cNvSpPr/>
          <p:nvPr/>
        </p:nvSpPr>
        <p:spPr>
          <a:xfrm>
            <a:off x="3289857" y="4561779"/>
            <a:ext cx="1357157" cy="89464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ED4DC31E-EAA9-4D07-9CD3-23F423F41322}"/>
              </a:ext>
            </a:extLst>
          </p:cNvPr>
          <p:cNvSpPr txBox="1"/>
          <p:nvPr/>
        </p:nvSpPr>
        <p:spPr>
          <a:xfrm>
            <a:off x="3288139" y="3654272"/>
            <a:ext cx="13881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+mj-lt"/>
              </a:rPr>
              <a:t>#</a:t>
            </a:r>
            <a:r>
              <a:rPr lang="en-US" altLang="ja-JP" sz="1600" dirty="0" err="1">
                <a:latin typeface="+mj-lt"/>
              </a:rPr>
              <a:t>IntraMTS</a:t>
            </a:r>
            <a:endParaRPr lang="en-US" altLang="ja-JP" sz="1600" dirty="0">
              <a:latin typeface="+mj-lt"/>
            </a:endParaRPr>
          </a:p>
          <a:p>
            <a:r>
              <a:rPr lang="en-US" altLang="ja-JP" sz="1600" dirty="0" err="1">
                <a:latin typeface="+mj-lt"/>
              </a:rPr>
              <a:t>cands</a:t>
            </a:r>
            <a:r>
              <a:rPr lang="en-US" altLang="ja-JP" sz="1600" dirty="0">
                <a:latin typeface="+mj-lt"/>
              </a:rPr>
              <a:t>: {1, 4, 6}</a:t>
            </a: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58F9FF41-7FE8-419B-AF8D-B5A13CC18905}"/>
              </a:ext>
            </a:extLst>
          </p:cNvPr>
          <p:cNvSpPr txBox="1"/>
          <p:nvPr/>
        </p:nvSpPr>
        <p:spPr>
          <a:xfrm>
            <a:off x="3309980" y="4693135"/>
            <a:ext cx="12572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>
                <a:latin typeface="+mj-lt"/>
              </a:rPr>
              <a:t>#</a:t>
            </a:r>
            <a:r>
              <a:rPr lang="en-US" altLang="ja-JP" sz="2000" dirty="0" err="1">
                <a:latin typeface="+mj-lt"/>
              </a:rPr>
              <a:t>InterMTS</a:t>
            </a:r>
            <a:endParaRPr lang="en-US" altLang="ja-JP" sz="2000" dirty="0">
              <a:latin typeface="+mj-lt"/>
            </a:endParaRPr>
          </a:p>
          <a:p>
            <a:r>
              <a:rPr lang="en-US" altLang="ja-JP" sz="2000" dirty="0" err="1">
                <a:latin typeface="+mj-lt"/>
              </a:rPr>
              <a:t>cands</a:t>
            </a:r>
            <a:r>
              <a:rPr lang="en-US" altLang="ja-JP" sz="2000" dirty="0">
                <a:latin typeface="+mj-lt"/>
              </a:rPr>
              <a:t>: 4</a:t>
            </a:r>
          </a:p>
        </p:txBody>
      </p:sp>
      <p:cxnSp>
        <p:nvCxnSpPr>
          <p:cNvPr id="59" name="直線矢印コネクタ 58">
            <a:extLst>
              <a:ext uri="{FF2B5EF4-FFF2-40B4-BE49-F238E27FC236}">
                <a16:creationId xmlns:a16="http://schemas.microsoft.com/office/drawing/2014/main" id="{5AAB3451-1BB2-4398-BE7A-69B0405652FB}"/>
              </a:ext>
            </a:extLst>
          </p:cNvPr>
          <p:cNvCxnSpPr>
            <a:cxnSpLocks/>
            <a:stCxn id="63" idx="3"/>
            <a:endCxn id="58" idx="1"/>
          </p:cNvCxnSpPr>
          <p:nvPr/>
        </p:nvCxnSpPr>
        <p:spPr>
          <a:xfrm>
            <a:off x="2689044" y="5009101"/>
            <a:ext cx="620936" cy="37977"/>
          </a:xfrm>
          <a:prstGeom prst="straightConnector1">
            <a:avLst/>
          </a:prstGeom>
          <a:ln w="698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FA4C9096-68FB-42BA-ABEC-FB9E97886073}"/>
              </a:ext>
            </a:extLst>
          </p:cNvPr>
          <p:cNvSpPr txBox="1"/>
          <p:nvPr/>
        </p:nvSpPr>
        <p:spPr>
          <a:xfrm>
            <a:off x="1667508" y="5204565"/>
            <a:ext cx="1439655" cy="5037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dirty="0">
                <a:solidFill>
                  <a:srgbClr val="FF0000"/>
                </a:solidFill>
                <a:latin typeface="+mj-lt"/>
              </a:rPr>
              <a:t>mismatch</a:t>
            </a:r>
            <a:endParaRPr kumimoji="1" lang="en-US" altLang="ja-JP" sz="3200" b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61" name="直線矢印コネクタ 60">
            <a:extLst>
              <a:ext uri="{FF2B5EF4-FFF2-40B4-BE49-F238E27FC236}">
                <a16:creationId xmlns:a16="http://schemas.microsoft.com/office/drawing/2014/main" id="{E784A3F8-1F34-4050-8A53-3A0715B19CD3}"/>
              </a:ext>
            </a:extLst>
          </p:cNvPr>
          <p:cNvCxnSpPr>
            <a:cxnSpLocks/>
            <a:stCxn id="64" idx="3"/>
            <a:endCxn id="57" idx="1"/>
          </p:cNvCxnSpPr>
          <p:nvPr/>
        </p:nvCxnSpPr>
        <p:spPr>
          <a:xfrm>
            <a:off x="2718306" y="3946660"/>
            <a:ext cx="569833" cy="0"/>
          </a:xfrm>
          <a:prstGeom prst="straightConnector1">
            <a:avLst/>
          </a:prstGeom>
          <a:ln w="6985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四角形: 角を丸くする 61">
            <a:extLst>
              <a:ext uri="{FF2B5EF4-FFF2-40B4-BE49-F238E27FC236}">
                <a16:creationId xmlns:a16="http://schemas.microsoft.com/office/drawing/2014/main" id="{34B261C4-47F2-4E3C-870E-306B528CE5E5}"/>
              </a:ext>
            </a:extLst>
          </p:cNvPr>
          <p:cNvSpPr/>
          <p:nvPr/>
        </p:nvSpPr>
        <p:spPr>
          <a:xfrm>
            <a:off x="1329021" y="3498612"/>
            <a:ext cx="1357157" cy="95353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四角形: 角を丸くする 62">
            <a:extLst>
              <a:ext uri="{FF2B5EF4-FFF2-40B4-BE49-F238E27FC236}">
                <a16:creationId xmlns:a16="http://schemas.microsoft.com/office/drawing/2014/main" id="{A57A7CFB-22DD-4D96-A1FD-18F6D806AD97}"/>
              </a:ext>
            </a:extLst>
          </p:cNvPr>
          <p:cNvSpPr/>
          <p:nvPr/>
        </p:nvSpPr>
        <p:spPr>
          <a:xfrm>
            <a:off x="1331887" y="4561779"/>
            <a:ext cx="1357157" cy="89464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C8C50656-04D8-4F9F-AC86-115CD91DB55E}"/>
              </a:ext>
            </a:extLst>
          </p:cNvPr>
          <p:cNvSpPr txBox="1"/>
          <p:nvPr/>
        </p:nvSpPr>
        <p:spPr>
          <a:xfrm>
            <a:off x="1330169" y="3654272"/>
            <a:ext cx="13881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+mj-lt"/>
              </a:rPr>
              <a:t>#</a:t>
            </a:r>
            <a:r>
              <a:rPr lang="en-US" altLang="ja-JP" sz="1600" dirty="0" err="1">
                <a:latin typeface="+mj-lt"/>
              </a:rPr>
              <a:t>IntraMTS</a:t>
            </a:r>
            <a:endParaRPr lang="en-US" altLang="ja-JP" sz="1600" dirty="0">
              <a:latin typeface="+mj-lt"/>
            </a:endParaRPr>
          </a:p>
          <a:p>
            <a:r>
              <a:rPr lang="en-US" altLang="ja-JP" sz="1600" dirty="0" err="1">
                <a:latin typeface="+mj-lt"/>
              </a:rPr>
              <a:t>cands</a:t>
            </a:r>
            <a:r>
              <a:rPr lang="en-US" altLang="ja-JP" sz="1600" dirty="0">
                <a:latin typeface="+mj-lt"/>
              </a:rPr>
              <a:t>: {1, 4, 6}</a:t>
            </a:r>
          </a:p>
        </p:txBody>
      </p: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5B8D7587-399F-49C4-A21D-CEB41065D97C}"/>
              </a:ext>
            </a:extLst>
          </p:cNvPr>
          <p:cNvSpPr txBox="1"/>
          <p:nvPr/>
        </p:nvSpPr>
        <p:spPr>
          <a:xfrm>
            <a:off x="1330169" y="4696427"/>
            <a:ext cx="13881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+mj-lt"/>
              </a:rPr>
              <a:t>#</a:t>
            </a:r>
            <a:r>
              <a:rPr lang="en-US" altLang="ja-JP" sz="1600" dirty="0" err="1">
                <a:latin typeface="+mj-lt"/>
              </a:rPr>
              <a:t>InterMTS</a:t>
            </a:r>
            <a:endParaRPr lang="en-US" altLang="ja-JP" sz="1600" dirty="0">
              <a:latin typeface="+mj-lt"/>
            </a:endParaRPr>
          </a:p>
          <a:p>
            <a:r>
              <a:rPr lang="en-US" altLang="ja-JP" sz="1600" dirty="0" err="1">
                <a:latin typeface="+mj-lt"/>
              </a:rPr>
              <a:t>cands</a:t>
            </a:r>
            <a:r>
              <a:rPr lang="en-US" altLang="ja-JP" sz="1600" dirty="0">
                <a:latin typeface="+mj-lt"/>
              </a:rPr>
              <a:t>: {1, 4, 6}</a:t>
            </a:r>
          </a:p>
        </p:txBody>
      </p:sp>
      <p:sp>
        <p:nvSpPr>
          <p:cNvPr id="66" name="矢印: 右 65">
            <a:extLst>
              <a:ext uri="{FF2B5EF4-FFF2-40B4-BE49-F238E27FC236}">
                <a16:creationId xmlns:a16="http://schemas.microsoft.com/office/drawing/2014/main" id="{9E35D701-CDE7-4C0F-8D40-A2F961636A26}"/>
              </a:ext>
            </a:extLst>
          </p:cNvPr>
          <p:cNvSpPr/>
          <p:nvPr/>
        </p:nvSpPr>
        <p:spPr>
          <a:xfrm>
            <a:off x="5618507" y="3489164"/>
            <a:ext cx="416560" cy="11386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4126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688040FC-EE04-4D00-A649-6E60428575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ja-JP" dirty="0"/>
              <a:t>Apply adaptive MTS candidates for inter MTS </a:t>
            </a:r>
            <a:r>
              <a:rPr lang="en-CA" altLang="ja-JP" dirty="0">
                <a:solidFill>
                  <a:srgbClr val="0000FF"/>
                </a:solidFill>
              </a:rPr>
              <a:t>without 6 MTS candidates</a:t>
            </a:r>
            <a:r>
              <a:rPr lang="en-CA" altLang="ja-JP" dirty="0"/>
              <a:t>.</a:t>
            </a:r>
            <a:endParaRPr kumimoji="1" lang="ja-JP" altLang="en-US" dirty="0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D40A6FB-2B62-4D1E-9532-571606466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72CBB-AA59-4692-ACC3-8EC46B8AC5E8}" type="datetime1">
              <a:rPr lang="en-US" altLang="ja-JP" smtClean="0"/>
              <a:t>1/13/2022</a:t>
            </a:fld>
            <a:endParaRPr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AF1CDCA0-0F3D-40AF-95F4-63E0C49AD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Proposal: Method 2</a:t>
            </a:r>
            <a:endParaRPr kumimoji="1" lang="ja-JP" altLang="en-US" dirty="0"/>
          </a:p>
        </p:txBody>
      </p:sp>
      <p:sp>
        <p:nvSpPr>
          <p:cNvPr id="21" name="スライド番号プレースホルダー 20">
            <a:extLst>
              <a:ext uri="{FF2B5EF4-FFF2-40B4-BE49-F238E27FC236}">
                <a16:creationId xmlns:a16="http://schemas.microsoft.com/office/drawing/2014/main" id="{35AE136E-D905-4968-A21E-38500F04C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5</a:t>
            </a:fld>
            <a:endParaRPr lang="ja-JP" altLang="en-US"/>
          </a:p>
        </p:txBody>
      </p:sp>
      <p:sp>
        <p:nvSpPr>
          <p:cNvPr id="22" name="四角形: 角を丸くする 21">
            <a:extLst>
              <a:ext uri="{FF2B5EF4-FFF2-40B4-BE49-F238E27FC236}">
                <a16:creationId xmlns:a16="http://schemas.microsoft.com/office/drawing/2014/main" id="{F48925C9-61A5-448D-BB9D-11CFB32F4FD8}"/>
              </a:ext>
            </a:extLst>
          </p:cNvPr>
          <p:cNvSpPr/>
          <p:nvPr/>
        </p:nvSpPr>
        <p:spPr>
          <a:xfrm>
            <a:off x="6543689" y="2420888"/>
            <a:ext cx="4133821" cy="328739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D1BCB0A8-ACEC-4DC5-AC96-93458D934F95}"/>
              </a:ext>
            </a:extLst>
          </p:cNvPr>
          <p:cNvSpPr/>
          <p:nvPr/>
        </p:nvSpPr>
        <p:spPr>
          <a:xfrm>
            <a:off x="6802603" y="2572127"/>
            <a:ext cx="1618839" cy="2984481"/>
          </a:xfrm>
          <a:prstGeom prst="roundRect">
            <a:avLst>
              <a:gd name="adj" fmla="val 486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四角形: 角を丸くする 23">
            <a:extLst>
              <a:ext uri="{FF2B5EF4-FFF2-40B4-BE49-F238E27FC236}">
                <a16:creationId xmlns:a16="http://schemas.microsoft.com/office/drawing/2014/main" id="{BBBEBCF8-D16B-4CD7-8160-02D1D8F47A64}"/>
              </a:ext>
            </a:extLst>
          </p:cNvPr>
          <p:cNvSpPr/>
          <p:nvPr/>
        </p:nvSpPr>
        <p:spPr>
          <a:xfrm>
            <a:off x="8740603" y="2572127"/>
            <a:ext cx="1618839" cy="2984481"/>
          </a:xfrm>
          <a:prstGeom prst="roundRect">
            <a:avLst>
              <a:gd name="adj" fmla="val 2378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258D4A4A-BC3D-45AA-ADE7-23BA3A66CB0E}"/>
              </a:ext>
            </a:extLst>
          </p:cNvPr>
          <p:cNvSpPr txBox="1"/>
          <p:nvPr/>
        </p:nvSpPr>
        <p:spPr>
          <a:xfrm>
            <a:off x="7076525" y="2779231"/>
            <a:ext cx="1160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>
                <a:latin typeface="+mj-lt"/>
              </a:rPr>
              <a:t>CABAC</a:t>
            </a:r>
            <a:endParaRPr kumimoji="1" lang="en-US" altLang="ja-JP" sz="2800" dirty="0">
              <a:latin typeface="+mj-lt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FD7D0C6F-2A2F-4C3A-9253-847387820B4B}"/>
              </a:ext>
            </a:extLst>
          </p:cNvPr>
          <p:cNvSpPr txBox="1"/>
          <p:nvPr/>
        </p:nvSpPr>
        <p:spPr>
          <a:xfrm>
            <a:off x="8942412" y="2580337"/>
            <a:ext cx="12027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latin typeface="+mj-lt"/>
              </a:rPr>
              <a:t>Encoder</a:t>
            </a:r>
            <a:br>
              <a:rPr lang="en-US" altLang="ja-JP" sz="2400" dirty="0">
                <a:latin typeface="+mj-lt"/>
              </a:rPr>
            </a:br>
            <a:r>
              <a:rPr lang="en-US" altLang="ja-JP" sz="2400" dirty="0">
                <a:latin typeface="+mj-lt"/>
              </a:rPr>
              <a:t>Search</a:t>
            </a:r>
            <a:endParaRPr kumimoji="1" lang="en-US" altLang="ja-JP" sz="2400" dirty="0">
              <a:latin typeface="+mj-lt"/>
            </a:endParaRPr>
          </a:p>
        </p:txBody>
      </p:sp>
      <p:sp>
        <p:nvSpPr>
          <p:cNvPr id="27" name="四角形: 角を丸くする 26">
            <a:extLst>
              <a:ext uri="{FF2B5EF4-FFF2-40B4-BE49-F238E27FC236}">
                <a16:creationId xmlns:a16="http://schemas.microsoft.com/office/drawing/2014/main" id="{AFCBD0C1-C26F-4E80-8223-593760C2C18A}"/>
              </a:ext>
            </a:extLst>
          </p:cNvPr>
          <p:cNvSpPr/>
          <p:nvPr/>
        </p:nvSpPr>
        <p:spPr>
          <a:xfrm>
            <a:off x="8871443" y="3489164"/>
            <a:ext cx="1357157" cy="95353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四角形: 角を丸くする 27">
            <a:extLst>
              <a:ext uri="{FF2B5EF4-FFF2-40B4-BE49-F238E27FC236}">
                <a16:creationId xmlns:a16="http://schemas.microsoft.com/office/drawing/2014/main" id="{EF2CDD81-4A7A-498E-BD41-B32F8E3D96A4}"/>
              </a:ext>
            </a:extLst>
          </p:cNvPr>
          <p:cNvSpPr/>
          <p:nvPr/>
        </p:nvSpPr>
        <p:spPr>
          <a:xfrm>
            <a:off x="8874309" y="4552331"/>
            <a:ext cx="1357157" cy="89464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33C7AE14-8C07-4049-A8FF-8179A3878546}"/>
              </a:ext>
            </a:extLst>
          </p:cNvPr>
          <p:cNvSpPr txBox="1"/>
          <p:nvPr/>
        </p:nvSpPr>
        <p:spPr>
          <a:xfrm>
            <a:off x="8871443" y="3673542"/>
            <a:ext cx="13881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+mj-lt"/>
              </a:rPr>
              <a:t>#</a:t>
            </a:r>
            <a:r>
              <a:rPr lang="en-US" altLang="ja-JP" sz="1600" dirty="0" err="1">
                <a:latin typeface="+mj-lt"/>
              </a:rPr>
              <a:t>IntraMTS</a:t>
            </a:r>
            <a:endParaRPr lang="en-US" altLang="ja-JP" sz="1600" dirty="0">
              <a:latin typeface="+mj-lt"/>
            </a:endParaRPr>
          </a:p>
          <a:p>
            <a:r>
              <a:rPr lang="en-US" altLang="ja-JP" sz="1600" dirty="0" err="1">
                <a:latin typeface="+mj-lt"/>
              </a:rPr>
              <a:t>cands</a:t>
            </a:r>
            <a:r>
              <a:rPr lang="en-US" altLang="ja-JP" sz="1600" dirty="0">
                <a:latin typeface="+mj-lt"/>
              </a:rPr>
              <a:t>: {1, 4, 6}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0CC8FDCE-71DE-4172-9A2E-41307E77418B}"/>
              </a:ext>
            </a:extLst>
          </p:cNvPr>
          <p:cNvSpPr txBox="1"/>
          <p:nvPr/>
        </p:nvSpPr>
        <p:spPr>
          <a:xfrm>
            <a:off x="8885325" y="4645709"/>
            <a:ext cx="13603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b="1" dirty="0">
                <a:solidFill>
                  <a:srgbClr val="0000FF"/>
                </a:solidFill>
                <a:latin typeface="+mj-lt"/>
              </a:rPr>
              <a:t>#</a:t>
            </a:r>
            <a:r>
              <a:rPr lang="en-US" altLang="ja-JP" sz="2000" b="1" dirty="0" err="1">
                <a:solidFill>
                  <a:srgbClr val="0000FF"/>
                </a:solidFill>
                <a:latin typeface="+mj-lt"/>
              </a:rPr>
              <a:t>InterMTS</a:t>
            </a:r>
            <a:endParaRPr lang="en-US" altLang="ja-JP" sz="2000" b="1" dirty="0">
              <a:solidFill>
                <a:srgbClr val="0000FF"/>
              </a:solidFill>
              <a:latin typeface="+mj-lt"/>
            </a:endParaRPr>
          </a:p>
          <a:p>
            <a:r>
              <a:rPr lang="en-US" altLang="ja-JP" sz="2000" b="1" dirty="0" err="1">
                <a:solidFill>
                  <a:srgbClr val="0000FF"/>
                </a:solidFill>
                <a:latin typeface="+mj-lt"/>
              </a:rPr>
              <a:t>cands</a:t>
            </a:r>
            <a:r>
              <a:rPr lang="en-US" altLang="ja-JP" sz="2000" b="1" dirty="0">
                <a:solidFill>
                  <a:srgbClr val="0000FF"/>
                </a:solidFill>
                <a:latin typeface="+mj-lt"/>
              </a:rPr>
              <a:t>: {1,4}</a:t>
            </a:r>
          </a:p>
        </p:txBody>
      </p:sp>
      <p:cxnSp>
        <p:nvCxnSpPr>
          <p:cNvPr id="31" name="直線矢印コネクタ 30">
            <a:extLst>
              <a:ext uri="{FF2B5EF4-FFF2-40B4-BE49-F238E27FC236}">
                <a16:creationId xmlns:a16="http://schemas.microsoft.com/office/drawing/2014/main" id="{B8BAE043-1E38-4E01-8406-D5E0123E015C}"/>
              </a:ext>
            </a:extLst>
          </p:cNvPr>
          <p:cNvCxnSpPr>
            <a:cxnSpLocks/>
            <a:stCxn id="32" idx="3"/>
            <a:endCxn id="27" idx="1"/>
          </p:cNvCxnSpPr>
          <p:nvPr/>
        </p:nvCxnSpPr>
        <p:spPr>
          <a:xfrm>
            <a:off x="8270630" y="3965931"/>
            <a:ext cx="600813" cy="0"/>
          </a:xfrm>
          <a:prstGeom prst="straightConnector1">
            <a:avLst/>
          </a:prstGeom>
          <a:ln w="6985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四角形: 角を丸くする 31">
            <a:extLst>
              <a:ext uri="{FF2B5EF4-FFF2-40B4-BE49-F238E27FC236}">
                <a16:creationId xmlns:a16="http://schemas.microsoft.com/office/drawing/2014/main" id="{209E8ED6-05FF-48A9-98CF-F849C5112691}"/>
              </a:ext>
            </a:extLst>
          </p:cNvPr>
          <p:cNvSpPr/>
          <p:nvPr/>
        </p:nvSpPr>
        <p:spPr>
          <a:xfrm>
            <a:off x="6913473" y="3489164"/>
            <a:ext cx="1357157" cy="95353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四角形: 角を丸くする 32">
            <a:extLst>
              <a:ext uri="{FF2B5EF4-FFF2-40B4-BE49-F238E27FC236}">
                <a16:creationId xmlns:a16="http://schemas.microsoft.com/office/drawing/2014/main" id="{73518096-2D7D-4600-8139-1539F2E58AA8}"/>
              </a:ext>
            </a:extLst>
          </p:cNvPr>
          <p:cNvSpPr/>
          <p:nvPr/>
        </p:nvSpPr>
        <p:spPr>
          <a:xfrm>
            <a:off x="6916339" y="4552331"/>
            <a:ext cx="1357157" cy="89464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55B7ECA1-FB8D-49AB-A571-075326D74F07}"/>
              </a:ext>
            </a:extLst>
          </p:cNvPr>
          <p:cNvSpPr txBox="1"/>
          <p:nvPr/>
        </p:nvSpPr>
        <p:spPr>
          <a:xfrm>
            <a:off x="6897983" y="3675081"/>
            <a:ext cx="13881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+mj-lt"/>
              </a:rPr>
              <a:t>#</a:t>
            </a:r>
            <a:r>
              <a:rPr lang="en-US" altLang="ja-JP" sz="1600" dirty="0" err="1">
                <a:latin typeface="+mj-lt"/>
              </a:rPr>
              <a:t>IntraMTS</a:t>
            </a:r>
            <a:endParaRPr lang="en-US" altLang="ja-JP" sz="1600" dirty="0">
              <a:latin typeface="+mj-lt"/>
            </a:endParaRPr>
          </a:p>
          <a:p>
            <a:r>
              <a:rPr lang="en-US" altLang="ja-JP" sz="1600" dirty="0" err="1">
                <a:latin typeface="+mj-lt"/>
              </a:rPr>
              <a:t>cands</a:t>
            </a:r>
            <a:r>
              <a:rPr lang="en-US" altLang="ja-JP" sz="1600" dirty="0">
                <a:latin typeface="+mj-lt"/>
              </a:rPr>
              <a:t>: {1, 4, 6}</a:t>
            </a: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9D4395DC-394A-44F9-B8E4-2F438A4290ED}"/>
              </a:ext>
            </a:extLst>
          </p:cNvPr>
          <p:cNvSpPr txBox="1"/>
          <p:nvPr/>
        </p:nvSpPr>
        <p:spPr>
          <a:xfrm>
            <a:off x="6944556" y="4656145"/>
            <a:ext cx="13780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b="1" dirty="0">
                <a:solidFill>
                  <a:srgbClr val="0000FF"/>
                </a:solidFill>
                <a:latin typeface="+mj-lt"/>
              </a:rPr>
              <a:t>#</a:t>
            </a:r>
            <a:r>
              <a:rPr lang="en-US" altLang="ja-JP" sz="2000" b="1" dirty="0" err="1">
                <a:solidFill>
                  <a:srgbClr val="0000FF"/>
                </a:solidFill>
                <a:latin typeface="+mj-lt"/>
              </a:rPr>
              <a:t>InterMTS</a:t>
            </a:r>
            <a:endParaRPr lang="en-US" altLang="ja-JP" sz="2000" b="1" dirty="0">
              <a:solidFill>
                <a:srgbClr val="0000FF"/>
              </a:solidFill>
              <a:latin typeface="+mj-lt"/>
            </a:endParaRPr>
          </a:p>
          <a:p>
            <a:r>
              <a:rPr lang="en-US" altLang="ja-JP" sz="2000" b="1" dirty="0" err="1">
                <a:solidFill>
                  <a:srgbClr val="0000FF"/>
                </a:solidFill>
                <a:latin typeface="+mj-lt"/>
              </a:rPr>
              <a:t>cands</a:t>
            </a:r>
            <a:r>
              <a:rPr lang="en-US" altLang="ja-JP" sz="2000" b="1" dirty="0">
                <a:solidFill>
                  <a:srgbClr val="0000FF"/>
                </a:solidFill>
                <a:latin typeface="+mj-lt"/>
              </a:rPr>
              <a:t>: {1,4}</a:t>
            </a:r>
          </a:p>
        </p:txBody>
      </p:sp>
      <p:cxnSp>
        <p:nvCxnSpPr>
          <p:cNvPr id="36" name="直線矢印コネクタ 35">
            <a:extLst>
              <a:ext uri="{FF2B5EF4-FFF2-40B4-BE49-F238E27FC236}">
                <a16:creationId xmlns:a16="http://schemas.microsoft.com/office/drawing/2014/main" id="{8CE277C8-99CA-42BB-A159-EFCDA80C2D1A}"/>
              </a:ext>
            </a:extLst>
          </p:cNvPr>
          <p:cNvCxnSpPr>
            <a:cxnSpLocks/>
            <a:stCxn id="33" idx="3"/>
            <a:endCxn id="28" idx="1"/>
          </p:cNvCxnSpPr>
          <p:nvPr/>
        </p:nvCxnSpPr>
        <p:spPr>
          <a:xfrm>
            <a:off x="8273496" y="4999653"/>
            <a:ext cx="600813" cy="0"/>
          </a:xfrm>
          <a:prstGeom prst="straightConnector1">
            <a:avLst/>
          </a:prstGeom>
          <a:ln w="6985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四角形: 角を丸くする 36">
            <a:extLst>
              <a:ext uri="{FF2B5EF4-FFF2-40B4-BE49-F238E27FC236}">
                <a16:creationId xmlns:a16="http://schemas.microsoft.com/office/drawing/2014/main" id="{3E58804E-5B16-4717-92F0-BBFE3F86AC8E}"/>
              </a:ext>
            </a:extLst>
          </p:cNvPr>
          <p:cNvSpPr/>
          <p:nvPr/>
        </p:nvSpPr>
        <p:spPr>
          <a:xfrm>
            <a:off x="959237" y="2430336"/>
            <a:ext cx="4133821" cy="328739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四角形: 角を丸くする 37">
            <a:extLst>
              <a:ext uri="{FF2B5EF4-FFF2-40B4-BE49-F238E27FC236}">
                <a16:creationId xmlns:a16="http://schemas.microsoft.com/office/drawing/2014/main" id="{68FA77B3-41A8-412E-9863-65CB9E3F4E89}"/>
              </a:ext>
            </a:extLst>
          </p:cNvPr>
          <p:cNvSpPr/>
          <p:nvPr/>
        </p:nvSpPr>
        <p:spPr>
          <a:xfrm>
            <a:off x="1218151" y="2581575"/>
            <a:ext cx="1618839" cy="2984481"/>
          </a:xfrm>
          <a:prstGeom prst="roundRect">
            <a:avLst>
              <a:gd name="adj" fmla="val 486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四角形: 角を丸くする 38">
            <a:extLst>
              <a:ext uri="{FF2B5EF4-FFF2-40B4-BE49-F238E27FC236}">
                <a16:creationId xmlns:a16="http://schemas.microsoft.com/office/drawing/2014/main" id="{952C2203-1B33-4DE3-8636-8F5CCC07816C}"/>
              </a:ext>
            </a:extLst>
          </p:cNvPr>
          <p:cNvSpPr/>
          <p:nvPr/>
        </p:nvSpPr>
        <p:spPr>
          <a:xfrm>
            <a:off x="3156151" y="2581575"/>
            <a:ext cx="1618839" cy="2984481"/>
          </a:xfrm>
          <a:prstGeom prst="roundRect">
            <a:avLst>
              <a:gd name="adj" fmla="val 2378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DD0AB011-9FB1-4D06-842F-323253A8CE62}"/>
              </a:ext>
            </a:extLst>
          </p:cNvPr>
          <p:cNvSpPr txBox="1"/>
          <p:nvPr/>
        </p:nvSpPr>
        <p:spPr>
          <a:xfrm>
            <a:off x="1492073" y="2788679"/>
            <a:ext cx="1160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>
                <a:latin typeface="+mj-lt"/>
              </a:rPr>
              <a:t>CABAC</a:t>
            </a:r>
            <a:endParaRPr kumimoji="1" lang="en-US" altLang="ja-JP" sz="2800" dirty="0">
              <a:latin typeface="+mj-lt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149365A6-5E2B-4648-8AE3-E70601B68D05}"/>
              </a:ext>
            </a:extLst>
          </p:cNvPr>
          <p:cNvSpPr txBox="1"/>
          <p:nvPr/>
        </p:nvSpPr>
        <p:spPr>
          <a:xfrm>
            <a:off x="3357960" y="2589785"/>
            <a:ext cx="12027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latin typeface="+mj-lt"/>
              </a:rPr>
              <a:t>Encoder</a:t>
            </a:r>
            <a:br>
              <a:rPr lang="en-US" altLang="ja-JP" sz="2400" dirty="0">
                <a:latin typeface="+mj-lt"/>
              </a:rPr>
            </a:br>
            <a:r>
              <a:rPr lang="en-US" altLang="ja-JP" sz="2400" dirty="0">
                <a:latin typeface="+mj-lt"/>
              </a:rPr>
              <a:t>Search</a:t>
            </a:r>
            <a:endParaRPr kumimoji="1" lang="en-US" altLang="ja-JP" sz="2400" dirty="0">
              <a:latin typeface="+mj-lt"/>
            </a:endParaRPr>
          </a:p>
        </p:txBody>
      </p:sp>
      <p:sp>
        <p:nvSpPr>
          <p:cNvPr id="42" name="四角形: 角を丸くする 41">
            <a:extLst>
              <a:ext uri="{FF2B5EF4-FFF2-40B4-BE49-F238E27FC236}">
                <a16:creationId xmlns:a16="http://schemas.microsoft.com/office/drawing/2014/main" id="{E227CB21-BFD6-4867-BBAC-7624F412FAD7}"/>
              </a:ext>
            </a:extLst>
          </p:cNvPr>
          <p:cNvSpPr/>
          <p:nvPr/>
        </p:nvSpPr>
        <p:spPr>
          <a:xfrm>
            <a:off x="3286991" y="3498612"/>
            <a:ext cx="1357157" cy="95353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四角形: 角を丸くする 42">
            <a:extLst>
              <a:ext uri="{FF2B5EF4-FFF2-40B4-BE49-F238E27FC236}">
                <a16:creationId xmlns:a16="http://schemas.microsoft.com/office/drawing/2014/main" id="{FF855D41-DB1A-4F94-8692-8853D336E16B}"/>
              </a:ext>
            </a:extLst>
          </p:cNvPr>
          <p:cNvSpPr/>
          <p:nvPr/>
        </p:nvSpPr>
        <p:spPr>
          <a:xfrm>
            <a:off x="3289857" y="4561779"/>
            <a:ext cx="1357157" cy="89464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298891BE-0361-4A30-B79B-A4062AE5FA7D}"/>
              </a:ext>
            </a:extLst>
          </p:cNvPr>
          <p:cNvSpPr txBox="1"/>
          <p:nvPr/>
        </p:nvSpPr>
        <p:spPr>
          <a:xfrm>
            <a:off x="3288139" y="3654272"/>
            <a:ext cx="13881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+mj-lt"/>
              </a:rPr>
              <a:t>#</a:t>
            </a:r>
            <a:r>
              <a:rPr lang="en-US" altLang="ja-JP" sz="1600" dirty="0" err="1">
                <a:latin typeface="+mj-lt"/>
              </a:rPr>
              <a:t>IntraMTS</a:t>
            </a:r>
            <a:endParaRPr lang="en-US" altLang="ja-JP" sz="1600" dirty="0">
              <a:latin typeface="+mj-lt"/>
            </a:endParaRPr>
          </a:p>
          <a:p>
            <a:r>
              <a:rPr lang="en-US" altLang="ja-JP" sz="1600" dirty="0" err="1">
                <a:latin typeface="+mj-lt"/>
              </a:rPr>
              <a:t>cands</a:t>
            </a:r>
            <a:r>
              <a:rPr lang="en-US" altLang="ja-JP" sz="1600" dirty="0">
                <a:latin typeface="+mj-lt"/>
              </a:rPr>
              <a:t>: {1, 4, 6}</a:t>
            </a: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3B910471-ED7E-4921-ADC5-9A5AB02FDF3D}"/>
              </a:ext>
            </a:extLst>
          </p:cNvPr>
          <p:cNvSpPr txBox="1"/>
          <p:nvPr/>
        </p:nvSpPr>
        <p:spPr>
          <a:xfrm>
            <a:off x="3309980" y="4693135"/>
            <a:ext cx="12572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>
                <a:latin typeface="+mj-lt"/>
              </a:rPr>
              <a:t>#</a:t>
            </a:r>
            <a:r>
              <a:rPr lang="en-US" altLang="ja-JP" sz="2000" dirty="0" err="1">
                <a:latin typeface="+mj-lt"/>
              </a:rPr>
              <a:t>InterMTS</a:t>
            </a:r>
            <a:endParaRPr lang="en-US" altLang="ja-JP" sz="2000" dirty="0">
              <a:latin typeface="+mj-lt"/>
            </a:endParaRPr>
          </a:p>
          <a:p>
            <a:r>
              <a:rPr lang="en-US" altLang="ja-JP" sz="2000" dirty="0" err="1">
                <a:latin typeface="+mj-lt"/>
              </a:rPr>
              <a:t>cands</a:t>
            </a:r>
            <a:r>
              <a:rPr lang="en-US" altLang="ja-JP" sz="2000" dirty="0">
                <a:latin typeface="+mj-lt"/>
              </a:rPr>
              <a:t>: 4</a:t>
            </a:r>
          </a:p>
        </p:txBody>
      </p:sp>
      <p:cxnSp>
        <p:nvCxnSpPr>
          <p:cNvPr id="46" name="直線矢印コネクタ 45">
            <a:extLst>
              <a:ext uri="{FF2B5EF4-FFF2-40B4-BE49-F238E27FC236}">
                <a16:creationId xmlns:a16="http://schemas.microsoft.com/office/drawing/2014/main" id="{53F00C55-075A-43A9-87B7-00060FFBA088}"/>
              </a:ext>
            </a:extLst>
          </p:cNvPr>
          <p:cNvCxnSpPr>
            <a:cxnSpLocks/>
            <a:stCxn id="50" idx="3"/>
            <a:endCxn id="45" idx="1"/>
          </p:cNvCxnSpPr>
          <p:nvPr/>
        </p:nvCxnSpPr>
        <p:spPr>
          <a:xfrm>
            <a:off x="2689044" y="5009101"/>
            <a:ext cx="620936" cy="37977"/>
          </a:xfrm>
          <a:prstGeom prst="straightConnector1">
            <a:avLst/>
          </a:prstGeom>
          <a:ln w="698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7A0CB0D1-B636-4786-97F5-C12C6FA1ABEC}"/>
              </a:ext>
            </a:extLst>
          </p:cNvPr>
          <p:cNvSpPr txBox="1"/>
          <p:nvPr/>
        </p:nvSpPr>
        <p:spPr>
          <a:xfrm>
            <a:off x="1667508" y="5204565"/>
            <a:ext cx="1439655" cy="5037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dirty="0">
                <a:solidFill>
                  <a:srgbClr val="FF0000"/>
                </a:solidFill>
                <a:latin typeface="+mj-lt"/>
              </a:rPr>
              <a:t>mismatch</a:t>
            </a:r>
            <a:endParaRPr kumimoji="1" lang="en-US" altLang="ja-JP" sz="3200" b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48" name="直線矢印コネクタ 47">
            <a:extLst>
              <a:ext uri="{FF2B5EF4-FFF2-40B4-BE49-F238E27FC236}">
                <a16:creationId xmlns:a16="http://schemas.microsoft.com/office/drawing/2014/main" id="{88A9523D-5A36-403A-82DF-F645B5C673E2}"/>
              </a:ext>
            </a:extLst>
          </p:cNvPr>
          <p:cNvCxnSpPr>
            <a:cxnSpLocks/>
            <a:stCxn id="51" idx="3"/>
            <a:endCxn id="44" idx="1"/>
          </p:cNvCxnSpPr>
          <p:nvPr/>
        </p:nvCxnSpPr>
        <p:spPr>
          <a:xfrm>
            <a:off x="2718306" y="3946660"/>
            <a:ext cx="569833" cy="0"/>
          </a:xfrm>
          <a:prstGeom prst="straightConnector1">
            <a:avLst/>
          </a:prstGeom>
          <a:ln w="6985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四角形: 角を丸くする 48">
            <a:extLst>
              <a:ext uri="{FF2B5EF4-FFF2-40B4-BE49-F238E27FC236}">
                <a16:creationId xmlns:a16="http://schemas.microsoft.com/office/drawing/2014/main" id="{8EECE51B-DD0D-489C-B713-65D904E7B5E1}"/>
              </a:ext>
            </a:extLst>
          </p:cNvPr>
          <p:cNvSpPr/>
          <p:nvPr/>
        </p:nvSpPr>
        <p:spPr>
          <a:xfrm>
            <a:off x="1329021" y="3498612"/>
            <a:ext cx="1357157" cy="95353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四角形: 角を丸くする 49">
            <a:extLst>
              <a:ext uri="{FF2B5EF4-FFF2-40B4-BE49-F238E27FC236}">
                <a16:creationId xmlns:a16="http://schemas.microsoft.com/office/drawing/2014/main" id="{DFA09F0A-2C32-459D-AACE-A40E64A153DD}"/>
              </a:ext>
            </a:extLst>
          </p:cNvPr>
          <p:cNvSpPr/>
          <p:nvPr/>
        </p:nvSpPr>
        <p:spPr>
          <a:xfrm>
            <a:off x="1331887" y="4561779"/>
            <a:ext cx="1357157" cy="89464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DB48C0F9-E7EE-464D-9BF9-5F2A4DD6685C}"/>
              </a:ext>
            </a:extLst>
          </p:cNvPr>
          <p:cNvSpPr txBox="1"/>
          <p:nvPr/>
        </p:nvSpPr>
        <p:spPr>
          <a:xfrm>
            <a:off x="1330169" y="3654272"/>
            <a:ext cx="13881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+mj-lt"/>
              </a:rPr>
              <a:t>#</a:t>
            </a:r>
            <a:r>
              <a:rPr lang="en-US" altLang="ja-JP" sz="1600" dirty="0" err="1">
                <a:latin typeface="+mj-lt"/>
              </a:rPr>
              <a:t>IntraMTS</a:t>
            </a:r>
            <a:endParaRPr lang="en-US" altLang="ja-JP" sz="1600" dirty="0">
              <a:latin typeface="+mj-lt"/>
            </a:endParaRPr>
          </a:p>
          <a:p>
            <a:r>
              <a:rPr lang="en-US" altLang="ja-JP" sz="1600" dirty="0" err="1">
                <a:latin typeface="+mj-lt"/>
              </a:rPr>
              <a:t>cands</a:t>
            </a:r>
            <a:r>
              <a:rPr lang="en-US" altLang="ja-JP" sz="1600" dirty="0">
                <a:latin typeface="+mj-lt"/>
              </a:rPr>
              <a:t>: {1, 4, 6}</a:t>
            </a: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42AB8A00-0ED3-4A04-8AE8-391BE189C550}"/>
              </a:ext>
            </a:extLst>
          </p:cNvPr>
          <p:cNvSpPr txBox="1"/>
          <p:nvPr/>
        </p:nvSpPr>
        <p:spPr>
          <a:xfrm>
            <a:off x="1330169" y="4696427"/>
            <a:ext cx="13881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+mj-lt"/>
              </a:rPr>
              <a:t>#</a:t>
            </a:r>
            <a:r>
              <a:rPr lang="en-US" altLang="ja-JP" sz="1600" dirty="0" err="1">
                <a:latin typeface="+mj-lt"/>
              </a:rPr>
              <a:t>InterMTS</a:t>
            </a:r>
            <a:endParaRPr lang="en-US" altLang="ja-JP" sz="1600" dirty="0">
              <a:latin typeface="+mj-lt"/>
            </a:endParaRPr>
          </a:p>
          <a:p>
            <a:r>
              <a:rPr lang="en-US" altLang="ja-JP" sz="1600" dirty="0" err="1">
                <a:latin typeface="+mj-lt"/>
              </a:rPr>
              <a:t>cands</a:t>
            </a:r>
            <a:r>
              <a:rPr lang="en-US" altLang="ja-JP" sz="1600" dirty="0">
                <a:latin typeface="+mj-lt"/>
              </a:rPr>
              <a:t>: {1, 4, 6}</a:t>
            </a:r>
          </a:p>
        </p:txBody>
      </p:sp>
      <p:sp>
        <p:nvSpPr>
          <p:cNvPr id="53" name="矢印: 右 52">
            <a:extLst>
              <a:ext uri="{FF2B5EF4-FFF2-40B4-BE49-F238E27FC236}">
                <a16:creationId xmlns:a16="http://schemas.microsoft.com/office/drawing/2014/main" id="{DDCA897D-21E8-43BE-AE57-950698D537AE}"/>
              </a:ext>
            </a:extLst>
          </p:cNvPr>
          <p:cNvSpPr/>
          <p:nvPr/>
        </p:nvSpPr>
        <p:spPr>
          <a:xfrm>
            <a:off x="5618507" y="3489164"/>
            <a:ext cx="416560" cy="11386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5711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688040FC-EE04-4D00-A649-6E60428575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ja-JP" dirty="0"/>
              <a:t>Apply adaptive MTS for both intra and inter.</a:t>
            </a:r>
            <a:endParaRPr kumimoji="1" lang="ja-JP" altLang="en-US" dirty="0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D40A6FB-2B62-4D1E-9532-571606466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5090F-824C-4CDC-819C-14C12407BF4F}" type="datetime1">
              <a:rPr lang="en-US" altLang="ja-JP" smtClean="0"/>
              <a:t>1/13/2022</a:t>
            </a:fld>
            <a:endParaRPr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AF1CDCA0-0F3D-40AF-95F4-63E0C49AD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739" y="259249"/>
            <a:ext cx="9922069" cy="267076"/>
          </a:xfrm>
        </p:spPr>
        <p:txBody>
          <a:bodyPr/>
          <a:lstStyle/>
          <a:p>
            <a:r>
              <a:rPr kumimoji="1" lang="en-US" altLang="ja-JP" dirty="0"/>
              <a:t>Proposal: Method 3</a:t>
            </a:r>
            <a:endParaRPr kumimoji="1" lang="ja-JP" altLang="en-US" dirty="0"/>
          </a:p>
        </p:txBody>
      </p:sp>
      <p:sp>
        <p:nvSpPr>
          <p:cNvPr id="21" name="スライド番号プレースホルダー 20">
            <a:extLst>
              <a:ext uri="{FF2B5EF4-FFF2-40B4-BE49-F238E27FC236}">
                <a16:creationId xmlns:a16="http://schemas.microsoft.com/office/drawing/2014/main" id="{131CFBC1-C978-4ABE-A41C-28C7A0D69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A9E37A5-A917-4235-ABF6-8CD72E894915}" type="slidenum">
              <a:rPr lang="ja-JP" altLang="en-US" smtClean="0"/>
              <a:pPr/>
              <a:t>6</a:t>
            </a:fld>
            <a:endParaRPr lang="ja-JP" altLang="en-US"/>
          </a:p>
        </p:txBody>
      </p:sp>
      <p:sp>
        <p:nvSpPr>
          <p:cNvPr id="22" name="四角形: 角を丸くする 21">
            <a:extLst>
              <a:ext uri="{FF2B5EF4-FFF2-40B4-BE49-F238E27FC236}">
                <a16:creationId xmlns:a16="http://schemas.microsoft.com/office/drawing/2014/main" id="{7CEFCF83-ABAC-4008-BDF9-C893741A7DD5}"/>
              </a:ext>
            </a:extLst>
          </p:cNvPr>
          <p:cNvSpPr/>
          <p:nvPr/>
        </p:nvSpPr>
        <p:spPr>
          <a:xfrm>
            <a:off x="6543689" y="2420888"/>
            <a:ext cx="4133821" cy="328739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01228528-475D-423D-B473-734D9925C98F}"/>
              </a:ext>
            </a:extLst>
          </p:cNvPr>
          <p:cNvSpPr/>
          <p:nvPr/>
        </p:nvSpPr>
        <p:spPr>
          <a:xfrm>
            <a:off x="6802603" y="2572127"/>
            <a:ext cx="1618839" cy="2984481"/>
          </a:xfrm>
          <a:prstGeom prst="roundRect">
            <a:avLst>
              <a:gd name="adj" fmla="val 486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四角形: 角を丸くする 23">
            <a:extLst>
              <a:ext uri="{FF2B5EF4-FFF2-40B4-BE49-F238E27FC236}">
                <a16:creationId xmlns:a16="http://schemas.microsoft.com/office/drawing/2014/main" id="{59BFDE32-1E4C-4F6D-A43A-2A168D657F03}"/>
              </a:ext>
            </a:extLst>
          </p:cNvPr>
          <p:cNvSpPr/>
          <p:nvPr/>
        </p:nvSpPr>
        <p:spPr>
          <a:xfrm>
            <a:off x="8740603" y="2572127"/>
            <a:ext cx="1618839" cy="2984481"/>
          </a:xfrm>
          <a:prstGeom prst="roundRect">
            <a:avLst>
              <a:gd name="adj" fmla="val 2378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94C7744F-6974-4810-AEDA-DDC710D5F235}"/>
              </a:ext>
            </a:extLst>
          </p:cNvPr>
          <p:cNvSpPr txBox="1"/>
          <p:nvPr/>
        </p:nvSpPr>
        <p:spPr>
          <a:xfrm>
            <a:off x="7076525" y="2779231"/>
            <a:ext cx="1160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>
                <a:latin typeface="+mj-lt"/>
              </a:rPr>
              <a:t>CABAC</a:t>
            </a:r>
            <a:endParaRPr kumimoji="1" lang="en-US" altLang="ja-JP" sz="2800" dirty="0">
              <a:latin typeface="+mj-lt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6D7725DD-72EB-4A6B-981A-7275E6ECC9F0}"/>
              </a:ext>
            </a:extLst>
          </p:cNvPr>
          <p:cNvSpPr txBox="1"/>
          <p:nvPr/>
        </p:nvSpPr>
        <p:spPr>
          <a:xfrm>
            <a:off x="8942412" y="2580337"/>
            <a:ext cx="12027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latin typeface="+mj-lt"/>
              </a:rPr>
              <a:t>Encoder</a:t>
            </a:r>
            <a:br>
              <a:rPr lang="en-US" altLang="ja-JP" sz="2400" dirty="0">
                <a:latin typeface="+mj-lt"/>
              </a:rPr>
            </a:br>
            <a:r>
              <a:rPr lang="en-US" altLang="ja-JP" sz="2400" dirty="0">
                <a:latin typeface="+mj-lt"/>
              </a:rPr>
              <a:t>Search</a:t>
            </a:r>
            <a:endParaRPr kumimoji="1" lang="en-US" altLang="ja-JP" sz="2400" dirty="0">
              <a:latin typeface="+mj-lt"/>
            </a:endParaRPr>
          </a:p>
        </p:txBody>
      </p:sp>
      <p:sp>
        <p:nvSpPr>
          <p:cNvPr id="27" name="四角形: 角を丸くする 26">
            <a:extLst>
              <a:ext uri="{FF2B5EF4-FFF2-40B4-BE49-F238E27FC236}">
                <a16:creationId xmlns:a16="http://schemas.microsoft.com/office/drawing/2014/main" id="{3FC97651-5112-4704-98A3-B80E39ACB6D4}"/>
              </a:ext>
            </a:extLst>
          </p:cNvPr>
          <p:cNvSpPr/>
          <p:nvPr/>
        </p:nvSpPr>
        <p:spPr>
          <a:xfrm>
            <a:off x="8871443" y="3489164"/>
            <a:ext cx="1357157" cy="95353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四角形: 角を丸くする 27">
            <a:extLst>
              <a:ext uri="{FF2B5EF4-FFF2-40B4-BE49-F238E27FC236}">
                <a16:creationId xmlns:a16="http://schemas.microsoft.com/office/drawing/2014/main" id="{625D4233-E515-4B11-844B-2D0E3F0DFDFD}"/>
              </a:ext>
            </a:extLst>
          </p:cNvPr>
          <p:cNvSpPr/>
          <p:nvPr/>
        </p:nvSpPr>
        <p:spPr>
          <a:xfrm>
            <a:off x="8874309" y="4552331"/>
            <a:ext cx="1357157" cy="89464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3BC56D57-AB18-4F10-8776-62B29574CC7F}"/>
              </a:ext>
            </a:extLst>
          </p:cNvPr>
          <p:cNvSpPr txBox="1"/>
          <p:nvPr/>
        </p:nvSpPr>
        <p:spPr>
          <a:xfrm>
            <a:off x="8871443" y="3673542"/>
            <a:ext cx="13881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+mj-lt"/>
              </a:rPr>
              <a:t>#</a:t>
            </a:r>
            <a:r>
              <a:rPr lang="en-US" altLang="ja-JP" sz="1600" dirty="0" err="1">
                <a:latin typeface="+mj-lt"/>
              </a:rPr>
              <a:t>IntraMTS</a:t>
            </a:r>
            <a:endParaRPr lang="en-US" altLang="ja-JP" sz="1600" dirty="0">
              <a:latin typeface="+mj-lt"/>
            </a:endParaRPr>
          </a:p>
          <a:p>
            <a:r>
              <a:rPr lang="en-US" altLang="ja-JP" sz="1600" dirty="0" err="1">
                <a:latin typeface="+mj-lt"/>
              </a:rPr>
              <a:t>cands</a:t>
            </a:r>
            <a:r>
              <a:rPr lang="en-US" altLang="ja-JP" sz="1600" dirty="0">
                <a:latin typeface="+mj-lt"/>
              </a:rPr>
              <a:t>: {1, 4, 6}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8D4804C1-46E6-40E7-838D-931C83AD48CF}"/>
              </a:ext>
            </a:extLst>
          </p:cNvPr>
          <p:cNvSpPr txBox="1"/>
          <p:nvPr/>
        </p:nvSpPr>
        <p:spPr>
          <a:xfrm>
            <a:off x="8854275" y="4633120"/>
            <a:ext cx="15495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b="1" dirty="0">
                <a:solidFill>
                  <a:srgbClr val="0000FF"/>
                </a:solidFill>
                <a:latin typeface="+mj-lt"/>
              </a:rPr>
              <a:t>#</a:t>
            </a:r>
            <a:r>
              <a:rPr lang="en-US" altLang="ja-JP" sz="2000" b="1" dirty="0" err="1">
                <a:solidFill>
                  <a:srgbClr val="0000FF"/>
                </a:solidFill>
                <a:latin typeface="+mj-lt"/>
              </a:rPr>
              <a:t>InterMTS</a:t>
            </a:r>
            <a:endParaRPr lang="en-US" altLang="ja-JP" sz="2000" b="1" dirty="0">
              <a:solidFill>
                <a:srgbClr val="0000FF"/>
              </a:solidFill>
              <a:latin typeface="+mj-lt"/>
            </a:endParaRPr>
          </a:p>
          <a:p>
            <a:r>
              <a:rPr lang="en-US" altLang="ja-JP" sz="2000" b="1" dirty="0" err="1">
                <a:solidFill>
                  <a:srgbClr val="0000FF"/>
                </a:solidFill>
                <a:latin typeface="+mj-lt"/>
              </a:rPr>
              <a:t>cands</a:t>
            </a:r>
            <a:r>
              <a:rPr lang="en-US" altLang="ja-JP" sz="2000" b="1" dirty="0">
                <a:solidFill>
                  <a:srgbClr val="0000FF"/>
                </a:solidFill>
                <a:latin typeface="+mj-lt"/>
              </a:rPr>
              <a:t>: {1,4,6}</a:t>
            </a:r>
          </a:p>
        </p:txBody>
      </p:sp>
      <p:cxnSp>
        <p:nvCxnSpPr>
          <p:cNvPr id="31" name="直線矢印コネクタ 30">
            <a:extLst>
              <a:ext uri="{FF2B5EF4-FFF2-40B4-BE49-F238E27FC236}">
                <a16:creationId xmlns:a16="http://schemas.microsoft.com/office/drawing/2014/main" id="{14250AF4-3F98-40FB-BFFD-9CBFFACD207D}"/>
              </a:ext>
            </a:extLst>
          </p:cNvPr>
          <p:cNvCxnSpPr>
            <a:cxnSpLocks/>
            <a:stCxn id="32" idx="3"/>
            <a:endCxn id="27" idx="1"/>
          </p:cNvCxnSpPr>
          <p:nvPr/>
        </p:nvCxnSpPr>
        <p:spPr>
          <a:xfrm>
            <a:off x="8270630" y="3965931"/>
            <a:ext cx="600813" cy="0"/>
          </a:xfrm>
          <a:prstGeom prst="straightConnector1">
            <a:avLst/>
          </a:prstGeom>
          <a:ln w="6985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四角形: 角を丸くする 31">
            <a:extLst>
              <a:ext uri="{FF2B5EF4-FFF2-40B4-BE49-F238E27FC236}">
                <a16:creationId xmlns:a16="http://schemas.microsoft.com/office/drawing/2014/main" id="{7C893CF8-2515-44DA-993B-54B2E223CF04}"/>
              </a:ext>
            </a:extLst>
          </p:cNvPr>
          <p:cNvSpPr/>
          <p:nvPr/>
        </p:nvSpPr>
        <p:spPr>
          <a:xfrm>
            <a:off x="6913473" y="3489164"/>
            <a:ext cx="1357157" cy="95353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四角形: 角を丸くする 32">
            <a:extLst>
              <a:ext uri="{FF2B5EF4-FFF2-40B4-BE49-F238E27FC236}">
                <a16:creationId xmlns:a16="http://schemas.microsoft.com/office/drawing/2014/main" id="{4A199D8F-7BEE-4652-8EBA-97F0173494EB}"/>
              </a:ext>
            </a:extLst>
          </p:cNvPr>
          <p:cNvSpPr/>
          <p:nvPr/>
        </p:nvSpPr>
        <p:spPr>
          <a:xfrm>
            <a:off x="6916339" y="4552331"/>
            <a:ext cx="1357157" cy="89464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6D056AC4-DE69-4E9E-89DE-3912371ADC24}"/>
              </a:ext>
            </a:extLst>
          </p:cNvPr>
          <p:cNvSpPr txBox="1"/>
          <p:nvPr/>
        </p:nvSpPr>
        <p:spPr>
          <a:xfrm>
            <a:off x="6897983" y="3675081"/>
            <a:ext cx="13881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+mj-lt"/>
              </a:rPr>
              <a:t>#</a:t>
            </a:r>
            <a:r>
              <a:rPr lang="en-US" altLang="ja-JP" sz="1600" dirty="0" err="1">
                <a:latin typeface="+mj-lt"/>
              </a:rPr>
              <a:t>IntraMTS</a:t>
            </a:r>
            <a:endParaRPr lang="en-US" altLang="ja-JP" sz="1600" dirty="0">
              <a:latin typeface="+mj-lt"/>
            </a:endParaRPr>
          </a:p>
          <a:p>
            <a:r>
              <a:rPr lang="en-US" altLang="ja-JP" sz="1600" dirty="0" err="1">
                <a:latin typeface="+mj-lt"/>
              </a:rPr>
              <a:t>cands</a:t>
            </a:r>
            <a:r>
              <a:rPr lang="en-US" altLang="ja-JP" sz="1600" dirty="0">
                <a:latin typeface="+mj-lt"/>
              </a:rPr>
              <a:t>: {1, 4, 6}</a:t>
            </a: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9CC2F9A6-2B3F-4CEE-B132-8A3AAEAEE9FF}"/>
              </a:ext>
            </a:extLst>
          </p:cNvPr>
          <p:cNvSpPr txBox="1"/>
          <p:nvPr/>
        </p:nvSpPr>
        <p:spPr>
          <a:xfrm>
            <a:off x="6917953" y="4716712"/>
            <a:ext cx="13881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+mj-lt"/>
              </a:rPr>
              <a:t>#</a:t>
            </a:r>
            <a:r>
              <a:rPr lang="en-US" altLang="ja-JP" sz="1600" dirty="0" err="1">
                <a:latin typeface="+mj-lt"/>
              </a:rPr>
              <a:t>InterMTS</a:t>
            </a:r>
            <a:endParaRPr lang="en-US" altLang="ja-JP" sz="1600" dirty="0">
              <a:latin typeface="+mj-lt"/>
            </a:endParaRPr>
          </a:p>
          <a:p>
            <a:r>
              <a:rPr lang="en-US" altLang="ja-JP" sz="1600" dirty="0" err="1">
                <a:latin typeface="+mj-lt"/>
              </a:rPr>
              <a:t>cands</a:t>
            </a:r>
            <a:r>
              <a:rPr lang="en-US" altLang="ja-JP" sz="1600" dirty="0">
                <a:latin typeface="+mj-lt"/>
              </a:rPr>
              <a:t>: {1, 4, 6}</a:t>
            </a:r>
          </a:p>
        </p:txBody>
      </p:sp>
      <p:cxnSp>
        <p:nvCxnSpPr>
          <p:cNvPr id="36" name="直線矢印コネクタ 35">
            <a:extLst>
              <a:ext uri="{FF2B5EF4-FFF2-40B4-BE49-F238E27FC236}">
                <a16:creationId xmlns:a16="http://schemas.microsoft.com/office/drawing/2014/main" id="{93F768BB-96B4-421A-96C3-D021EEE9EFAD}"/>
              </a:ext>
            </a:extLst>
          </p:cNvPr>
          <p:cNvCxnSpPr>
            <a:cxnSpLocks/>
            <a:stCxn id="33" idx="3"/>
            <a:endCxn id="28" idx="1"/>
          </p:cNvCxnSpPr>
          <p:nvPr/>
        </p:nvCxnSpPr>
        <p:spPr>
          <a:xfrm>
            <a:off x="8273496" y="4999653"/>
            <a:ext cx="600813" cy="0"/>
          </a:xfrm>
          <a:prstGeom prst="straightConnector1">
            <a:avLst/>
          </a:prstGeom>
          <a:ln w="6985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四角形: 角を丸くする 36">
            <a:extLst>
              <a:ext uri="{FF2B5EF4-FFF2-40B4-BE49-F238E27FC236}">
                <a16:creationId xmlns:a16="http://schemas.microsoft.com/office/drawing/2014/main" id="{5B8C895E-ED2F-4014-8B95-CD773430D9F3}"/>
              </a:ext>
            </a:extLst>
          </p:cNvPr>
          <p:cNvSpPr/>
          <p:nvPr/>
        </p:nvSpPr>
        <p:spPr>
          <a:xfrm>
            <a:off x="959237" y="2430336"/>
            <a:ext cx="4133821" cy="328739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四角形: 角を丸くする 37">
            <a:extLst>
              <a:ext uri="{FF2B5EF4-FFF2-40B4-BE49-F238E27FC236}">
                <a16:creationId xmlns:a16="http://schemas.microsoft.com/office/drawing/2014/main" id="{25A79DF7-7585-4A5F-989B-8880FD72B50D}"/>
              </a:ext>
            </a:extLst>
          </p:cNvPr>
          <p:cNvSpPr/>
          <p:nvPr/>
        </p:nvSpPr>
        <p:spPr>
          <a:xfrm>
            <a:off x="1218151" y="2581575"/>
            <a:ext cx="1618839" cy="2984481"/>
          </a:xfrm>
          <a:prstGeom prst="roundRect">
            <a:avLst>
              <a:gd name="adj" fmla="val 486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四角形: 角を丸くする 38">
            <a:extLst>
              <a:ext uri="{FF2B5EF4-FFF2-40B4-BE49-F238E27FC236}">
                <a16:creationId xmlns:a16="http://schemas.microsoft.com/office/drawing/2014/main" id="{39B0BC63-C30B-40D0-AC9B-29B1F857AB94}"/>
              </a:ext>
            </a:extLst>
          </p:cNvPr>
          <p:cNvSpPr/>
          <p:nvPr/>
        </p:nvSpPr>
        <p:spPr>
          <a:xfrm>
            <a:off x="3156151" y="2581575"/>
            <a:ext cx="1618839" cy="2984481"/>
          </a:xfrm>
          <a:prstGeom prst="roundRect">
            <a:avLst>
              <a:gd name="adj" fmla="val 2378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44D05595-6B72-4EA9-9F98-D0E25DAFE351}"/>
              </a:ext>
            </a:extLst>
          </p:cNvPr>
          <p:cNvSpPr txBox="1"/>
          <p:nvPr/>
        </p:nvSpPr>
        <p:spPr>
          <a:xfrm>
            <a:off x="1492073" y="2788679"/>
            <a:ext cx="1160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>
                <a:latin typeface="+mj-lt"/>
              </a:rPr>
              <a:t>CABAC</a:t>
            </a:r>
            <a:endParaRPr kumimoji="1" lang="en-US" altLang="ja-JP" sz="2800" dirty="0">
              <a:latin typeface="+mj-lt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5B9D4E21-4CBD-449D-8A22-7F1D6304BB82}"/>
              </a:ext>
            </a:extLst>
          </p:cNvPr>
          <p:cNvSpPr txBox="1"/>
          <p:nvPr/>
        </p:nvSpPr>
        <p:spPr>
          <a:xfrm>
            <a:off x="3357960" y="2589785"/>
            <a:ext cx="12027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latin typeface="+mj-lt"/>
              </a:rPr>
              <a:t>Encoder</a:t>
            </a:r>
            <a:br>
              <a:rPr lang="en-US" altLang="ja-JP" sz="2400" dirty="0">
                <a:latin typeface="+mj-lt"/>
              </a:rPr>
            </a:br>
            <a:r>
              <a:rPr lang="en-US" altLang="ja-JP" sz="2400" dirty="0">
                <a:latin typeface="+mj-lt"/>
              </a:rPr>
              <a:t>Search</a:t>
            </a:r>
            <a:endParaRPr kumimoji="1" lang="en-US" altLang="ja-JP" sz="2400" dirty="0">
              <a:latin typeface="+mj-lt"/>
            </a:endParaRPr>
          </a:p>
        </p:txBody>
      </p:sp>
      <p:sp>
        <p:nvSpPr>
          <p:cNvPr id="42" name="四角形: 角を丸くする 41">
            <a:extLst>
              <a:ext uri="{FF2B5EF4-FFF2-40B4-BE49-F238E27FC236}">
                <a16:creationId xmlns:a16="http://schemas.microsoft.com/office/drawing/2014/main" id="{3B8DAFB8-A336-428E-8546-541630BA94A8}"/>
              </a:ext>
            </a:extLst>
          </p:cNvPr>
          <p:cNvSpPr/>
          <p:nvPr/>
        </p:nvSpPr>
        <p:spPr>
          <a:xfrm>
            <a:off x="3286991" y="3498612"/>
            <a:ext cx="1357157" cy="95353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四角形: 角を丸くする 42">
            <a:extLst>
              <a:ext uri="{FF2B5EF4-FFF2-40B4-BE49-F238E27FC236}">
                <a16:creationId xmlns:a16="http://schemas.microsoft.com/office/drawing/2014/main" id="{0E157625-FAFA-4828-9D18-0385C3515D0E}"/>
              </a:ext>
            </a:extLst>
          </p:cNvPr>
          <p:cNvSpPr/>
          <p:nvPr/>
        </p:nvSpPr>
        <p:spPr>
          <a:xfrm>
            <a:off x="3289857" y="4561779"/>
            <a:ext cx="1357157" cy="89464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D6618EC5-6625-4511-B7D6-2C91F3FF4CA7}"/>
              </a:ext>
            </a:extLst>
          </p:cNvPr>
          <p:cNvSpPr txBox="1"/>
          <p:nvPr/>
        </p:nvSpPr>
        <p:spPr>
          <a:xfrm>
            <a:off x="3288139" y="3654272"/>
            <a:ext cx="13881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+mj-lt"/>
              </a:rPr>
              <a:t>#</a:t>
            </a:r>
            <a:r>
              <a:rPr lang="en-US" altLang="ja-JP" sz="1600" dirty="0" err="1">
                <a:latin typeface="+mj-lt"/>
              </a:rPr>
              <a:t>IntraMTS</a:t>
            </a:r>
            <a:endParaRPr lang="en-US" altLang="ja-JP" sz="1600" dirty="0">
              <a:latin typeface="+mj-lt"/>
            </a:endParaRPr>
          </a:p>
          <a:p>
            <a:r>
              <a:rPr lang="en-US" altLang="ja-JP" sz="1600" dirty="0" err="1">
                <a:latin typeface="+mj-lt"/>
              </a:rPr>
              <a:t>cands</a:t>
            </a:r>
            <a:r>
              <a:rPr lang="en-US" altLang="ja-JP" sz="1600" dirty="0">
                <a:latin typeface="+mj-lt"/>
              </a:rPr>
              <a:t>: {1, 4, 6}</a:t>
            </a: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451D1E61-A81F-4C7E-843F-81A2620CCB12}"/>
              </a:ext>
            </a:extLst>
          </p:cNvPr>
          <p:cNvSpPr txBox="1"/>
          <p:nvPr/>
        </p:nvSpPr>
        <p:spPr>
          <a:xfrm>
            <a:off x="3309980" y="4693135"/>
            <a:ext cx="12572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>
                <a:latin typeface="+mj-lt"/>
              </a:rPr>
              <a:t>#</a:t>
            </a:r>
            <a:r>
              <a:rPr lang="en-US" altLang="ja-JP" sz="2000" dirty="0" err="1">
                <a:latin typeface="+mj-lt"/>
              </a:rPr>
              <a:t>InterMTS</a:t>
            </a:r>
            <a:endParaRPr lang="en-US" altLang="ja-JP" sz="2000" dirty="0">
              <a:latin typeface="+mj-lt"/>
            </a:endParaRPr>
          </a:p>
          <a:p>
            <a:r>
              <a:rPr lang="en-US" altLang="ja-JP" sz="2000" dirty="0" err="1">
                <a:latin typeface="+mj-lt"/>
              </a:rPr>
              <a:t>cands</a:t>
            </a:r>
            <a:r>
              <a:rPr lang="en-US" altLang="ja-JP" sz="2000" dirty="0">
                <a:latin typeface="+mj-lt"/>
              </a:rPr>
              <a:t>: 4</a:t>
            </a:r>
          </a:p>
        </p:txBody>
      </p:sp>
      <p:cxnSp>
        <p:nvCxnSpPr>
          <p:cNvPr id="46" name="直線矢印コネクタ 45">
            <a:extLst>
              <a:ext uri="{FF2B5EF4-FFF2-40B4-BE49-F238E27FC236}">
                <a16:creationId xmlns:a16="http://schemas.microsoft.com/office/drawing/2014/main" id="{D6C77E70-8084-493A-A31F-61BADF95668A}"/>
              </a:ext>
            </a:extLst>
          </p:cNvPr>
          <p:cNvCxnSpPr>
            <a:cxnSpLocks/>
            <a:stCxn id="50" idx="3"/>
            <a:endCxn id="45" idx="1"/>
          </p:cNvCxnSpPr>
          <p:nvPr/>
        </p:nvCxnSpPr>
        <p:spPr>
          <a:xfrm>
            <a:off x="2689044" y="5009101"/>
            <a:ext cx="620936" cy="37977"/>
          </a:xfrm>
          <a:prstGeom prst="straightConnector1">
            <a:avLst/>
          </a:prstGeom>
          <a:ln w="698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2A8EEE7C-D200-4CD5-A15D-7701850398D3}"/>
              </a:ext>
            </a:extLst>
          </p:cNvPr>
          <p:cNvSpPr txBox="1"/>
          <p:nvPr/>
        </p:nvSpPr>
        <p:spPr>
          <a:xfrm>
            <a:off x="1667508" y="5204565"/>
            <a:ext cx="1439655" cy="5037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dirty="0">
                <a:solidFill>
                  <a:srgbClr val="FF0000"/>
                </a:solidFill>
                <a:latin typeface="+mj-lt"/>
              </a:rPr>
              <a:t>mismatch</a:t>
            </a:r>
            <a:endParaRPr kumimoji="1" lang="en-US" altLang="ja-JP" sz="3200" b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48" name="直線矢印コネクタ 47">
            <a:extLst>
              <a:ext uri="{FF2B5EF4-FFF2-40B4-BE49-F238E27FC236}">
                <a16:creationId xmlns:a16="http://schemas.microsoft.com/office/drawing/2014/main" id="{EDC92098-0B3C-42C9-ABB6-6B76FC4FF925}"/>
              </a:ext>
            </a:extLst>
          </p:cNvPr>
          <p:cNvCxnSpPr>
            <a:cxnSpLocks/>
            <a:stCxn id="51" idx="3"/>
            <a:endCxn id="44" idx="1"/>
          </p:cNvCxnSpPr>
          <p:nvPr/>
        </p:nvCxnSpPr>
        <p:spPr>
          <a:xfrm>
            <a:off x="2718306" y="3946660"/>
            <a:ext cx="569833" cy="0"/>
          </a:xfrm>
          <a:prstGeom prst="straightConnector1">
            <a:avLst/>
          </a:prstGeom>
          <a:ln w="6985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四角形: 角を丸くする 48">
            <a:extLst>
              <a:ext uri="{FF2B5EF4-FFF2-40B4-BE49-F238E27FC236}">
                <a16:creationId xmlns:a16="http://schemas.microsoft.com/office/drawing/2014/main" id="{2E5A0AD3-6144-46F7-9EAF-5EC21C3DBB3A}"/>
              </a:ext>
            </a:extLst>
          </p:cNvPr>
          <p:cNvSpPr/>
          <p:nvPr/>
        </p:nvSpPr>
        <p:spPr>
          <a:xfrm>
            <a:off x="1329021" y="3498612"/>
            <a:ext cx="1357157" cy="95353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四角形: 角を丸くする 49">
            <a:extLst>
              <a:ext uri="{FF2B5EF4-FFF2-40B4-BE49-F238E27FC236}">
                <a16:creationId xmlns:a16="http://schemas.microsoft.com/office/drawing/2014/main" id="{A58EEB0C-EC10-44BB-A972-138A14533337}"/>
              </a:ext>
            </a:extLst>
          </p:cNvPr>
          <p:cNvSpPr/>
          <p:nvPr/>
        </p:nvSpPr>
        <p:spPr>
          <a:xfrm>
            <a:off x="1331887" y="4561779"/>
            <a:ext cx="1357157" cy="89464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AA8DE4B7-CF24-41BB-8345-8B68F42E38E2}"/>
              </a:ext>
            </a:extLst>
          </p:cNvPr>
          <p:cNvSpPr txBox="1"/>
          <p:nvPr/>
        </p:nvSpPr>
        <p:spPr>
          <a:xfrm>
            <a:off x="1330169" y="3654272"/>
            <a:ext cx="13881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+mj-lt"/>
              </a:rPr>
              <a:t>#</a:t>
            </a:r>
            <a:r>
              <a:rPr lang="en-US" altLang="ja-JP" sz="1600" dirty="0" err="1">
                <a:latin typeface="+mj-lt"/>
              </a:rPr>
              <a:t>IntraMTS</a:t>
            </a:r>
            <a:endParaRPr lang="en-US" altLang="ja-JP" sz="1600" dirty="0">
              <a:latin typeface="+mj-lt"/>
            </a:endParaRPr>
          </a:p>
          <a:p>
            <a:r>
              <a:rPr lang="en-US" altLang="ja-JP" sz="1600" dirty="0" err="1">
                <a:latin typeface="+mj-lt"/>
              </a:rPr>
              <a:t>cands</a:t>
            </a:r>
            <a:r>
              <a:rPr lang="en-US" altLang="ja-JP" sz="1600" dirty="0">
                <a:latin typeface="+mj-lt"/>
              </a:rPr>
              <a:t>: {1, 4, 6}</a:t>
            </a: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EF728590-7CE6-495D-A8D1-554A409680C2}"/>
              </a:ext>
            </a:extLst>
          </p:cNvPr>
          <p:cNvSpPr txBox="1"/>
          <p:nvPr/>
        </p:nvSpPr>
        <p:spPr>
          <a:xfrm>
            <a:off x="1330169" y="4696427"/>
            <a:ext cx="13881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+mj-lt"/>
              </a:rPr>
              <a:t>#</a:t>
            </a:r>
            <a:r>
              <a:rPr lang="en-US" altLang="ja-JP" sz="1600" dirty="0" err="1">
                <a:latin typeface="+mj-lt"/>
              </a:rPr>
              <a:t>InterMTS</a:t>
            </a:r>
            <a:endParaRPr lang="en-US" altLang="ja-JP" sz="1600" dirty="0">
              <a:latin typeface="+mj-lt"/>
            </a:endParaRPr>
          </a:p>
          <a:p>
            <a:r>
              <a:rPr lang="en-US" altLang="ja-JP" sz="1600" dirty="0" err="1">
                <a:latin typeface="+mj-lt"/>
              </a:rPr>
              <a:t>cands</a:t>
            </a:r>
            <a:r>
              <a:rPr lang="en-US" altLang="ja-JP" sz="1600" dirty="0">
                <a:latin typeface="+mj-lt"/>
              </a:rPr>
              <a:t>: {1, 4, 6}</a:t>
            </a:r>
          </a:p>
        </p:txBody>
      </p:sp>
      <p:sp>
        <p:nvSpPr>
          <p:cNvPr id="53" name="矢印: 右 52">
            <a:extLst>
              <a:ext uri="{FF2B5EF4-FFF2-40B4-BE49-F238E27FC236}">
                <a16:creationId xmlns:a16="http://schemas.microsoft.com/office/drawing/2014/main" id="{733FFAB8-BDDA-4871-ABA5-01B8984BC015}"/>
              </a:ext>
            </a:extLst>
          </p:cNvPr>
          <p:cNvSpPr/>
          <p:nvPr/>
        </p:nvSpPr>
        <p:spPr>
          <a:xfrm>
            <a:off x="5618507" y="3489164"/>
            <a:ext cx="416560" cy="11386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8165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A82A5B91-3785-4945-BC55-DCA2C3500F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CA" altLang="ja-JP" dirty="0"/>
              <a:t>The implementations are done on top of EE2-4.4a software. </a:t>
            </a:r>
          </a:p>
          <a:p>
            <a:pPr hangingPunct="0"/>
            <a:r>
              <a:rPr lang="en-CA" altLang="ja-JP" dirty="0"/>
              <a:t>To conduct inter MTS simulation, a software fix is also implemented.</a:t>
            </a:r>
          </a:p>
          <a:p>
            <a:pPr lvl="1" hangingPunct="0"/>
            <a:r>
              <a:rPr lang="en-CA" altLang="ja-JP" dirty="0"/>
              <a:t>See merge request !56 and Issue #10 in ECM bug tracker.</a:t>
            </a:r>
            <a:endParaRPr lang="ja-JP" altLang="ja-JP" dirty="0"/>
          </a:p>
          <a:p>
            <a:pPr hangingPunct="0"/>
            <a:endParaRPr lang="en-CA" altLang="ja-JP" dirty="0"/>
          </a:p>
          <a:p>
            <a:pPr hangingPunct="0"/>
            <a:r>
              <a:rPr lang="en-CA" altLang="ja-JP" dirty="0"/>
              <a:t>The simulations are conducted with following encoder option:</a:t>
            </a:r>
            <a:endParaRPr lang="ja-JP" altLang="ja-JP" dirty="0"/>
          </a:p>
          <a:p>
            <a:pPr lvl="1" hangingPunct="0"/>
            <a:r>
              <a:rPr lang="en-CA" altLang="ja-JP" dirty="0"/>
              <a:t>--MTS=3  // </a:t>
            </a:r>
            <a:r>
              <a:rPr lang="en-US" altLang="ja-JP" dirty="0"/>
              <a:t>Enable both Intra and Inter MTS</a:t>
            </a:r>
            <a:endParaRPr lang="ja-JP" altLang="ja-JP" dirty="0"/>
          </a:p>
          <a:p>
            <a:pPr marL="0" indent="0" hangingPunct="0">
              <a:buNone/>
            </a:pPr>
            <a:endParaRPr lang="ja-JP" altLang="ja-JP" dirty="0"/>
          </a:p>
          <a:p>
            <a:endParaRPr kumimoji="1" lang="ja-JP" altLang="en-US" dirty="0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3E8A5332-EDD8-4C15-A613-98D396C73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03902-C219-4412-908F-ADD92D5B74F9}" type="datetime1">
              <a:rPr lang="en-US" altLang="ja-JP" smtClean="0"/>
              <a:t>1/13/2022</a:t>
            </a:fld>
            <a:endParaRPr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DE7EC81-B27B-44AD-B16E-86420C2D0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7</a:t>
            </a:fld>
            <a:endParaRPr lang="ja-JP" altLang="en-US"/>
          </a:p>
        </p:txBody>
      </p:sp>
      <p:sp>
        <p:nvSpPr>
          <p:cNvPr id="5" name="タイトル 4">
            <a:extLst>
              <a:ext uri="{FF2B5EF4-FFF2-40B4-BE49-F238E27FC236}">
                <a16:creationId xmlns:a16="http://schemas.microsoft.com/office/drawing/2014/main" id="{078CB46D-3B9C-42AD-BE7D-CC3BEC18F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Experiment</a:t>
            </a:r>
            <a:endParaRPr kumimoji="1" lang="ja-JP" altLang="en-US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A0057E18-D59E-4EE7-BB94-FC8C263C0F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0977181"/>
              </p:ext>
            </p:extLst>
          </p:nvPr>
        </p:nvGraphicFramePr>
        <p:xfrm>
          <a:off x="1450875" y="3875307"/>
          <a:ext cx="9290249" cy="2194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01616">
                  <a:extLst>
                    <a:ext uri="{9D8B030D-6E8A-4147-A177-3AD203B41FA5}">
                      <a16:colId xmlns:a16="http://schemas.microsoft.com/office/drawing/2014/main" val="3870511616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1762410994"/>
                    </a:ext>
                  </a:extLst>
                </a:gridCol>
                <a:gridCol w="2736305">
                  <a:extLst>
                    <a:ext uri="{9D8B030D-6E8A-4147-A177-3AD203B41FA5}">
                      <a16:colId xmlns:a16="http://schemas.microsoft.com/office/drawing/2014/main" val="305015017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 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Intra MTS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Inter MTS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619702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dirty="0">
                          <a:effectLst/>
                        </a:rPr>
                        <a:t>Anchor#1 (CTC, --MTS=1)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#MTScands = {4}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off 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351072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dirty="0">
                          <a:effectLst/>
                        </a:rPr>
                        <a:t>Anchor#2 (--MTS=3)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#MTScands = {4}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#MTScands = {4}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05203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dirty="0">
                          <a:effectLst/>
                        </a:rPr>
                        <a:t>Method1</a:t>
                      </a:r>
                      <a:r>
                        <a:rPr lang="en-CA" altLang="ja-JP" sz="2400" dirty="0">
                          <a:effectLst/>
                        </a:rPr>
                        <a:t> (--MTS=3)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#MTScands = {1,4,6}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#MTScands = {4}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513369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dirty="0">
                          <a:effectLst/>
                        </a:rPr>
                        <a:t>Method2</a:t>
                      </a:r>
                      <a:r>
                        <a:rPr lang="en-CA" altLang="ja-JP" sz="2400" dirty="0">
                          <a:effectLst/>
                        </a:rPr>
                        <a:t> (--MTS=3)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dirty="0">
                          <a:effectLst/>
                        </a:rPr>
                        <a:t>#</a:t>
                      </a:r>
                      <a:r>
                        <a:rPr lang="en-CA" sz="2400" dirty="0" err="1">
                          <a:effectLst/>
                        </a:rPr>
                        <a:t>MTScands</a:t>
                      </a:r>
                      <a:r>
                        <a:rPr lang="en-CA" sz="2400" dirty="0">
                          <a:effectLst/>
                        </a:rPr>
                        <a:t> = {1,4,6}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#MTScands = {1,4}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935200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Method3</a:t>
                      </a:r>
                      <a:r>
                        <a:rPr lang="en-CA" altLang="ja-JP" sz="2400">
                          <a:effectLst/>
                        </a:rPr>
                        <a:t> (--MTS=3)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#MTScands = {1,4,6}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dirty="0">
                          <a:effectLst/>
                        </a:rPr>
                        <a:t>#</a:t>
                      </a:r>
                      <a:r>
                        <a:rPr lang="en-CA" sz="2400" dirty="0" err="1">
                          <a:effectLst/>
                        </a:rPr>
                        <a:t>MTScands</a:t>
                      </a:r>
                      <a:r>
                        <a:rPr lang="en-CA" sz="2400" dirty="0">
                          <a:effectLst/>
                        </a:rPr>
                        <a:t> = {1,4,6}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552945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33881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10BD1D16-3FB1-4FD7-AD55-96493C3208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dirty="0"/>
              <a:t>Anchor#1 (ECM-3.1, CTC, --MTS=1)</a:t>
            </a:r>
            <a:endParaRPr lang="ja-JP" altLang="ja-JP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08CBC5F-CE5D-4A1C-A5D2-44710D071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29AF6-3770-4ED5-B34C-E94ECEA901B3}" type="datetime1">
              <a:rPr lang="en-US" altLang="ja-JP" smtClean="0"/>
              <a:t>1/13/2022</a:t>
            </a:fld>
            <a:endParaRPr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C2C38D1C-D1EC-4443-A00B-69C38BD0F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Simulatio</a:t>
            </a:r>
            <a:r>
              <a:rPr lang="en-US" altLang="ja-JP" dirty="0"/>
              <a:t>n results</a:t>
            </a:r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49EC5C1-85F1-47C9-B9C2-B8B8521B7FE3}"/>
              </a:ext>
            </a:extLst>
          </p:cNvPr>
          <p:cNvSpPr txBox="1"/>
          <p:nvPr/>
        </p:nvSpPr>
        <p:spPr>
          <a:xfrm>
            <a:off x="1732746" y="1729180"/>
            <a:ext cx="1122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Method1</a:t>
            </a:r>
            <a:endParaRPr kumimoji="1"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9F204D6-CC3A-4970-920D-2C66C13CE8BA}"/>
              </a:ext>
            </a:extLst>
          </p:cNvPr>
          <p:cNvSpPr txBox="1"/>
          <p:nvPr/>
        </p:nvSpPr>
        <p:spPr>
          <a:xfrm>
            <a:off x="5807982" y="1709641"/>
            <a:ext cx="1122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Method2</a:t>
            </a:r>
            <a:endParaRPr kumimoji="1" lang="ja-JP" altLang="en-US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30C343DB-62E1-44C3-9DAB-16E7489A6B91}"/>
              </a:ext>
            </a:extLst>
          </p:cNvPr>
          <p:cNvSpPr txBox="1"/>
          <p:nvPr/>
        </p:nvSpPr>
        <p:spPr>
          <a:xfrm>
            <a:off x="9701422" y="1709641"/>
            <a:ext cx="1122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Method3</a:t>
            </a:r>
            <a:endParaRPr kumimoji="1" lang="ja-JP" altLang="en-US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106F3C4-9937-43D9-B958-92A7A2993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8</a:t>
            </a:fld>
            <a:endParaRPr lang="ja-JP" altLang="en-US"/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761A689C-2319-43D6-98CA-CF3B29852D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8465113"/>
              </p:ext>
            </p:extLst>
          </p:nvPr>
        </p:nvGraphicFramePr>
        <p:xfrm>
          <a:off x="274893" y="2112440"/>
          <a:ext cx="4038600" cy="4272915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83545015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79653557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8487631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51590382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82674218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23136865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 10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92042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ECM-3.1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10416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71318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12380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74106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228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40867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15611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81346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61310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34968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TGM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99242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54675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Main10 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54398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ECM-3.1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18061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28173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76270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32654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555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10969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78425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4297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97710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54507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TGM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1479630"/>
                  </a:ext>
                </a:extLst>
              </a:tr>
            </a:tbl>
          </a:graphicData>
        </a:graphic>
      </p:graphicFrame>
      <p:graphicFrame>
        <p:nvGraphicFramePr>
          <p:cNvPr id="15" name="表 14">
            <a:extLst>
              <a:ext uri="{FF2B5EF4-FFF2-40B4-BE49-F238E27FC236}">
                <a16:creationId xmlns:a16="http://schemas.microsoft.com/office/drawing/2014/main" id="{C1C44C3C-B676-4128-B680-8FB1A2610E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770538"/>
              </p:ext>
            </p:extLst>
          </p:nvPr>
        </p:nvGraphicFramePr>
        <p:xfrm>
          <a:off x="4686679" y="2112440"/>
          <a:ext cx="3365500" cy="4243900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274909944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6331963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88031304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62255546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41219494"/>
                    </a:ext>
                  </a:extLst>
                </a:gridCol>
              </a:tblGrid>
              <a:tr h="169756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 10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1354312"/>
                  </a:ext>
                </a:extLst>
              </a:tr>
              <a:tr h="169756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ECM-3.1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9481031"/>
                  </a:ext>
                </a:extLst>
              </a:tr>
              <a:tr h="169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7964524"/>
                  </a:ext>
                </a:extLst>
              </a:tr>
              <a:tr h="169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3627958"/>
                  </a:ext>
                </a:extLst>
              </a:tr>
              <a:tr h="169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6931457"/>
                  </a:ext>
                </a:extLst>
              </a:tr>
              <a:tr h="169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3896898"/>
                  </a:ext>
                </a:extLst>
              </a:tr>
              <a:tr h="169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6623240"/>
                  </a:ext>
                </a:extLst>
              </a:tr>
              <a:tr h="169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6646873"/>
                  </a:ext>
                </a:extLst>
              </a:tr>
              <a:tr h="169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8033774"/>
                  </a:ext>
                </a:extLst>
              </a:tr>
              <a:tr h="169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9937199"/>
                  </a:ext>
                </a:extLst>
              </a:tr>
              <a:tr h="169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0668575"/>
                  </a:ext>
                </a:extLst>
              </a:tr>
              <a:tr h="169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8120792"/>
                  </a:ext>
                </a:extLst>
              </a:tr>
              <a:tr h="169756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4340053"/>
                  </a:ext>
                </a:extLst>
              </a:tr>
              <a:tr h="169756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Main10 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0286721"/>
                  </a:ext>
                </a:extLst>
              </a:tr>
              <a:tr h="169756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ECM-3.1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7814488"/>
                  </a:ext>
                </a:extLst>
              </a:tr>
              <a:tr h="169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4296694"/>
                  </a:ext>
                </a:extLst>
              </a:tr>
              <a:tr h="169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1693405"/>
                  </a:ext>
                </a:extLst>
              </a:tr>
              <a:tr h="169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859791"/>
                  </a:ext>
                </a:extLst>
              </a:tr>
              <a:tr h="169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3693231"/>
                  </a:ext>
                </a:extLst>
              </a:tr>
              <a:tr h="169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8346509"/>
                  </a:ext>
                </a:extLst>
              </a:tr>
              <a:tr h="169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1653820"/>
                  </a:ext>
                </a:extLst>
              </a:tr>
              <a:tr h="169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7253302"/>
                  </a:ext>
                </a:extLst>
              </a:tr>
              <a:tr h="169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0245780"/>
                  </a:ext>
                </a:extLst>
              </a:tr>
              <a:tr h="169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6237416"/>
                  </a:ext>
                </a:extLst>
              </a:tr>
              <a:tr h="169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8197424"/>
                  </a:ext>
                </a:extLst>
              </a:tr>
            </a:tbl>
          </a:graphicData>
        </a:graphic>
      </p:graphicFrame>
      <p:graphicFrame>
        <p:nvGraphicFramePr>
          <p:cNvPr id="19" name="表 18">
            <a:extLst>
              <a:ext uri="{FF2B5EF4-FFF2-40B4-BE49-F238E27FC236}">
                <a16:creationId xmlns:a16="http://schemas.microsoft.com/office/drawing/2014/main" id="{287AF81C-2AF0-40F5-B77D-6D9B9E2BBF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157441"/>
              </p:ext>
            </p:extLst>
          </p:nvPr>
        </p:nvGraphicFramePr>
        <p:xfrm>
          <a:off x="8425365" y="2115569"/>
          <a:ext cx="3365500" cy="4240775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122482223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00361102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18764552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11598822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004965427"/>
                    </a:ext>
                  </a:extLst>
                </a:gridCol>
              </a:tblGrid>
              <a:tr h="169631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 10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7406449"/>
                  </a:ext>
                </a:extLst>
              </a:tr>
              <a:tr h="169631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ECM-3.1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8369728"/>
                  </a:ext>
                </a:extLst>
              </a:tr>
              <a:tr h="16963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337541"/>
                  </a:ext>
                </a:extLst>
              </a:tr>
              <a:tr h="16963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092636"/>
                  </a:ext>
                </a:extLst>
              </a:tr>
              <a:tr h="16963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1149412"/>
                  </a:ext>
                </a:extLst>
              </a:tr>
              <a:tr h="16963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175131"/>
                  </a:ext>
                </a:extLst>
              </a:tr>
              <a:tr h="16963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4767166"/>
                  </a:ext>
                </a:extLst>
              </a:tr>
              <a:tr h="16963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160956"/>
                  </a:ext>
                </a:extLst>
              </a:tr>
              <a:tr h="16963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3992545"/>
                  </a:ext>
                </a:extLst>
              </a:tr>
              <a:tr h="16963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1905291"/>
                  </a:ext>
                </a:extLst>
              </a:tr>
              <a:tr h="16963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1020408"/>
                  </a:ext>
                </a:extLst>
              </a:tr>
              <a:tr h="16963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1284821"/>
                  </a:ext>
                </a:extLst>
              </a:tr>
              <a:tr h="169631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9108286"/>
                  </a:ext>
                </a:extLst>
              </a:tr>
              <a:tr h="169631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Main10 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0842379"/>
                  </a:ext>
                </a:extLst>
              </a:tr>
              <a:tr h="169631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ECM-3.1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6285996"/>
                  </a:ext>
                </a:extLst>
              </a:tr>
              <a:tr h="16963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0278771"/>
                  </a:ext>
                </a:extLst>
              </a:tr>
              <a:tr h="16963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5730480"/>
                  </a:ext>
                </a:extLst>
              </a:tr>
              <a:tr h="16963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2543820"/>
                  </a:ext>
                </a:extLst>
              </a:tr>
              <a:tr h="16963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63559"/>
                  </a:ext>
                </a:extLst>
              </a:tr>
              <a:tr h="16963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6958140"/>
                  </a:ext>
                </a:extLst>
              </a:tr>
              <a:tr h="16963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5636976"/>
                  </a:ext>
                </a:extLst>
              </a:tr>
              <a:tr h="16963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8072706"/>
                  </a:ext>
                </a:extLst>
              </a:tr>
              <a:tr h="16963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918957"/>
                  </a:ext>
                </a:extLst>
              </a:tr>
              <a:tr h="16963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0437603"/>
                  </a:ext>
                </a:extLst>
              </a:tr>
              <a:tr h="16963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94692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15894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10BD1D16-3FB1-4FD7-AD55-96493C3208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dirty="0"/>
              <a:t>Anchor#</a:t>
            </a:r>
            <a:r>
              <a:rPr lang="en-CA" altLang="ja-JP"/>
              <a:t>2 (ECM-3.1, --</a:t>
            </a:r>
            <a:r>
              <a:rPr lang="en-CA" altLang="ja-JP" dirty="0"/>
              <a:t>MTS=3)</a:t>
            </a:r>
            <a:endParaRPr lang="ja-JP" altLang="ja-JP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08CBC5F-CE5D-4A1C-A5D2-44710D071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32FDA-6C2A-4109-8B5C-1DAB94EB3F09}" type="datetime1">
              <a:rPr lang="en-US" altLang="ja-JP" smtClean="0"/>
              <a:t>1/13/2022</a:t>
            </a:fld>
            <a:endParaRPr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C2C38D1C-D1EC-4443-A00B-69C38BD0F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800" y="291600"/>
            <a:ext cx="9922069" cy="267076"/>
          </a:xfrm>
        </p:spPr>
        <p:txBody>
          <a:bodyPr/>
          <a:lstStyle/>
          <a:p>
            <a:r>
              <a:rPr kumimoji="1" lang="en-US" altLang="ja-JP" dirty="0"/>
              <a:t>Simulatio</a:t>
            </a:r>
            <a:r>
              <a:rPr lang="en-US" altLang="ja-JP" dirty="0"/>
              <a:t>n results</a:t>
            </a:r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49EC5C1-85F1-47C9-B9C2-B8B8521B7FE3}"/>
              </a:ext>
            </a:extLst>
          </p:cNvPr>
          <p:cNvSpPr txBox="1"/>
          <p:nvPr/>
        </p:nvSpPr>
        <p:spPr>
          <a:xfrm>
            <a:off x="1732746" y="1729180"/>
            <a:ext cx="1122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Method1</a:t>
            </a:r>
            <a:endParaRPr kumimoji="1"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9F204D6-CC3A-4970-920D-2C66C13CE8BA}"/>
              </a:ext>
            </a:extLst>
          </p:cNvPr>
          <p:cNvSpPr txBox="1"/>
          <p:nvPr/>
        </p:nvSpPr>
        <p:spPr>
          <a:xfrm>
            <a:off x="5813147" y="1709641"/>
            <a:ext cx="1122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Method2</a:t>
            </a:r>
            <a:endParaRPr kumimoji="1" lang="ja-JP" altLang="en-US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30C343DB-62E1-44C3-9DAB-16E7489A6B91}"/>
              </a:ext>
            </a:extLst>
          </p:cNvPr>
          <p:cNvSpPr txBox="1"/>
          <p:nvPr/>
        </p:nvSpPr>
        <p:spPr>
          <a:xfrm>
            <a:off x="9701422" y="1709641"/>
            <a:ext cx="1122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Method3</a:t>
            </a:r>
            <a:endParaRPr kumimoji="1" lang="ja-JP" altLang="en-US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56DAC3F-99D2-4A3E-A600-DCA23976C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A9E37A5-A917-4235-ABF6-8CD72E894915}" type="slidenum">
              <a:rPr lang="ja-JP" altLang="en-US" smtClean="0"/>
              <a:pPr/>
              <a:t>9</a:t>
            </a:fld>
            <a:endParaRPr lang="ja-JP" altLang="en-US"/>
          </a:p>
        </p:txBody>
      </p:sp>
      <p:graphicFrame>
        <p:nvGraphicFramePr>
          <p:cNvPr id="15" name="表 14">
            <a:extLst>
              <a:ext uri="{FF2B5EF4-FFF2-40B4-BE49-F238E27FC236}">
                <a16:creationId xmlns:a16="http://schemas.microsoft.com/office/drawing/2014/main" id="{300AEF2F-A7A1-4E55-B988-41776967C6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628171"/>
              </p:ext>
            </p:extLst>
          </p:nvPr>
        </p:nvGraphicFramePr>
        <p:xfrm>
          <a:off x="274893" y="2109552"/>
          <a:ext cx="4038600" cy="4272915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368030995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78838961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93959167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23815254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59821175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71563912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 10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13851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ECM-3.1 + interMTS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68515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33146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35804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22815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81863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05498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56808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69657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32329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70704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TGM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68964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37282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Main10 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04432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ECM-3.1 + interMTS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98831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74339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8811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4805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86410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81114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49162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12588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04409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70890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TGM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8661063"/>
                  </a:ext>
                </a:extLst>
              </a:tr>
            </a:tbl>
          </a:graphicData>
        </a:graphic>
      </p:graphicFrame>
      <p:graphicFrame>
        <p:nvGraphicFramePr>
          <p:cNvPr id="17" name="表 16">
            <a:extLst>
              <a:ext uri="{FF2B5EF4-FFF2-40B4-BE49-F238E27FC236}">
                <a16:creationId xmlns:a16="http://schemas.microsoft.com/office/drawing/2014/main" id="{77B89EDE-F2F2-4A4B-A0BB-8BD42948DF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106602"/>
              </p:ext>
            </p:extLst>
          </p:nvPr>
        </p:nvGraphicFramePr>
        <p:xfrm>
          <a:off x="4691844" y="2110781"/>
          <a:ext cx="3365500" cy="4245575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195598198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3802814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78015526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62746527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557138593"/>
                    </a:ext>
                  </a:extLst>
                </a:gridCol>
              </a:tblGrid>
              <a:tr h="169823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 10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7448300"/>
                  </a:ext>
                </a:extLst>
              </a:tr>
              <a:tr h="169823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ECM-3.1 + interMTS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0264278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536134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331615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8180777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1161656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8382039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1659289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3344708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9082714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072337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8411034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9086054"/>
                  </a:ext>
                </a:extLst>
              </a:tr>
              <a:tr h="169823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Main10 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9471386"/>
                  </a:ext>
                </a:extLst>
              </a:tr>
              <a:tr h="169823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ECM-3.1 + interMTS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2685592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748599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009731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0177827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021638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817981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-1.28%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1394716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9924148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7807133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544608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7536126"/>
                  </a:ext>
                </a:extLst>
              </a:tr>
            </a:tbl>
          </a:graphicData>
        </a:graphic>
      </p:graphicFrame>
      <p:graphicFrame>
        <p:nvGraphicFramePr>
          <p:cNvPr id="22" name="表 21">
            <a:extLst>
              <a:ext uri="{FF2B5EF4-FFF2-40B4-BE49-F238E27FC236}">
                <a16:creationId xmlns:a16="http://schemas.microsoft.com/office/drawing/2014/main" id="{2A1FEF80-69DD-417F-AA4D-D32BF77BE5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8158339"/>
              </p:ext>
            </p:extLst>
          </p:nvPr>
        </p:nvGraphicFramePr>
        <p:xfrm>
          <a:off x="8436260" y="2110353"/>
          <a:ext cx="3365500" cy="4245575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271179907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43256292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83708298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73215572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07442216"/>
                    </a:ext>
                  </a:extLst>
                </a:gridCol>
              </a:tblGrid>
              <a:tr h="169823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 10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3996690"/>
                  </a:ext>
                </a:extLst>
              </a:tr>
              <a:tr h="169823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ECM-3.1 + interMTS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3079964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1789551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4321283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1676263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1118139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3161430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9213488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722581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6703968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742572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6136058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0304996"/>
                  </a:ext>
                </a:extLst>
              </a:tr>
              <a:tr h="169823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Main10 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8380333"/>
                  </a:ext>
                </a:extLst>
              </a:tr>
              <a:tr h="169823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ECM-3.1 + interMTS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5523086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613103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207635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770378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8692647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518433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1948163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4094853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8480719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1439293"/>
                  </a:ext>
                </a:extLst>
              </a:tr>
              <a:tr h="16982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######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57590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6918258"/>
      </p:ext>
    </p:extLst>
  </p:cSld>
  <p:clrMapOvr>
    <a:masterClrMapping/>
  </p:clrMapOvr>
</p:sld>
</file>

<file path=ppt/theme/theme1.xml><?xml version="1.0" encoding="utf-8"?>
<a:theme xmlns:a="http://schemas.openxmlformats.org/drawingml/2006/main" name="Be Original.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mtClean="0">
            <a:solidFill>
              <a:srgbClr val="59574C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sz="900" dirty="0"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Be Original.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31207</TotalTime>
  <Words>2240</Words>
  <Application>Microsoft Office PowerPoint</Application>
  <PresentationFormat>ワイド画面</PresentationFormat>
  <Paragraphs>924</Paragraphs>
  <Slides>11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11</vt:i4>
      </vt:variant>
    </vt:vector>
  </HeadingPairs>
  <TitlesOfParts>
    <vt:vector size="22" baseType="lpstr">
      <vt:lpstr>Source Han Sans SC Regular</vt:lpstr>
      <vt:lpstr>源ノ角ゴシック JP Medium</vt:lpstr>
      <vt:lpstr>源ノ角ゴシック JP Regular</vt:lpstr>
      <vt:lpstr>游ゴシック</vt:lpstr>
      <vt:lpstr>Arial</vt:lpstr>
      <vt:lpstr>Calibri</vt:lpstr>
      <vt:lpstr>Calibri Light</vt:lpstr>
      <vt:lpstr>Source Sans Pro</vt:lpstr>
      <vt:lpstr>Times New Roman</vt:lpstr>
      <vt:lpstr>Be Original. Theme</vt:lpstr>
      <vt:lpstr>1_Be Original. Theme</vt:lpstr>
      <vt:lpstr>EE2-related: inter MTS refinement on adaptive intra MTS (EE2-4.4)</vt:lpstr>
      <vt:lpstr>Introduction</vt:lpstr>
      <vt:lpstr>Current status for inter MTS</vt:lpstr>
      <vt:lpstr>Proposal: Method 1</vt:lpstr>
      <vt:lpstr>Proposal: Method 2</vt:lpstr>
      <vt:lpstr>Proposal: Method 3</vt:lpstr>
      <vt:lpstr>Experiment</vt:lpstr>
      <vt:lpstr>Simulation results</vt:lpstr>
      <vt:lpstr>Simulation results</vt:lpstr>
      <vt:lpstr>Conclusion</vt:lpstr>
      <vt:lpstr>PowerPoint プレゼンテーション</vt:lpstr>
    </vt:vector>
  </TitlesOfParts>
  <Company>SHARP Corp.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</dc:title>
  <dc:creator>.</dc:creator>
  <cp:lastModifiedBy>Tomonori Hashimoto</cp:lastModifiedBy>
  <cp:revision>9096</cp:revision>
  <dcterms:created xsi:type="dcterms:W3CDTF">2011-03-24T05:19:20Z</dcterms:created>
  <dcterms:modified xsi:type="dcterms:W3CDTF">2022-01-13T14:56:39Z</dcterms:modified>
</cp:coreProperties>
</file>