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81" r:id="rId7"/>
    <p:sldId id="282" r:id="rId8"/>
    <p:sldId id="292" r:id="rId9"/>
    <p:sldId id="285" r:id="rId10"/>
    <p:sldId id="29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7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227" y="2669059"/>
            <a:ext cx="11685864" cy="1045977"/>
          </a:xfrm>
        </p:spPr>
        <p:txBody>
          <a:bodyPr>
            <a:normAutofit fontScale="90000"/>
          </a:bodyPr>
          <a:lstStyle/>
          <a:p>
            <a:r>
              <a:rPr lang="en-US" dirty="0"/>
              <a:t>AhG11</a:t>
            </a:r>
            <a:br>
              <a:rPr lang="en-US" dirty="0"/>
            </a:br>
            <a:r>
              <a:rPr lang="en-US" dirty="0"/>
              <a:t>Hybrid Conventional/Deep-learning-based image coding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8220" y="4579206"/>
            <a:ext cx="11375560" cy="1045977"/>
          </a:xfrm>
        </p:spPr>
        <p:txBody>
          <a:bodyPr>
            <a:normAutofit lnSpcReduction="10000"/>
          </a:bodyPr>
          <a:lstStyle/>
          <a:p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 Galpin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Thierry Dumas, Philippe Bordes, Fabien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Racapé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Edouard François (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InterDigital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Yue Li, Kai Zhang, Li Zhang (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Bytedance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Hongtao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Wang, Kevin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Reuze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Anand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Meher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Kotra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Marta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Karczewicz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(Qualcomm)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1" y="815829"/>
            <a:ext cx="12192000" cy="52263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/>
              <a:t>Image coding using a hybrid Conventional/Deep-learning codec (</a:t>
            </a:r>
            <a:r>
              <a:rPr lang="en-US" sz="2000" dirty="0" err="1"/>
              <a:t>HyECM</a:t>
            </a:r>
            <a:r>
              <a:rPr lang="en-US" sz="2000" dirty="0"/>
              <a:t>):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Based on ECM-3.1, All Intra configuration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Added Neural-Network based Intra-Prediction (JVET-Y0082)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Added Neural-Network based Post-filtering (JVET-Y0143)</a:t>
            </a:r>
          </a:p>
          <a:p>
            <a:pPr lvl="1">
              <a:lnSpc>
                <a:spcPct val="150000"/>
              </a:lnSpc>
            </a:pP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2000" dirty="0"/>
              <a:t>We compare the results with End-to-End image coding SOTA: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Use Kodak images dataset</a:t>
            </a:r>
          </a:p>
          <a:p>
            <a:pPr lvl="1"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Note: traditional and E2E codecs results are not directly comparable: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Traditional codecs: tune for MSE/PSNR, input/output YUV420, metrics on PSNR YUV (4/1/1 weights)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E2E codecs: tune for MSE in RGB space, input/output RGB444, metrics on RGB PSNR (1/1/1 weights)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SNR performances plot on Kodak">
            <a:extLst>
              <a:ext uri="{FF2B5EF4-FFF2-40B4-BE49-F238E27FC236}">
                <a16:creationId xmlns:a16="http://schemas.microsoft.com/office/drawing/2014/main" id="{90220631-E398-4BE0-9116-36938423DC7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626"/>
            <a:ext cx="8898429" cy="593228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End-to-end SOTA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8196042" y="688316"/>
            <a:ext cx="3875715" cy="32880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Using the 4 bitrates in the range [0.2-1.6] </a:t>
            </a:r>
            <a:r>
              <a:rPr lang="en-US" sz="1800" dirty="0" err="1"/>
              <a:t>bpp</a:t>
            </a:r>
            <a:r>
              <a:rPr lang="en-US" sz="1800" dirty="0"/>
              <a:t>, and using HM as an anchor, we obtain the following BD-rate gains (see [2]):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17.8% for Cheng2020 [1] 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18.8% for VTM 11.2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6D2E68-9D98-4AB5-AD47-840AC16CAEDC}"/>
              </a:ext>
            </a:extLst>
          </p:cNvPr>
          <p:cNvSpPr txBox="1"/>
          <p:nvPr/>
        </p:nvSpPr>
        <p:spPr>
          <a:xfrm>
            <a:off x="8120339" y="5257825"/>
            <a:ext cx="39514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[1] Z. Cheng et al., "Learned Image Compression With Discretized Gaussian Mixture Likelihoods and Attention Modules," </a:t>
            </a:r>
            <a:r>
              <a:rPr lang="en-US" sz="100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CVPR</a:t>
            </a:r>
            <a:r>
              <a:rPr lang="en-US" sz="1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2020</a:t>
            </a:r>
          </a:p>
          <a:p>
            <a:r>
              <a:rPr lang="en-US" sz="1000" dirty="0">
                <a:solidFill>
                  <a:srgbClr val="333333"/>
                </a:solidFill>
                <a:latin typeface="Times New Roman" panose="02020603050405020304" pitchFamily="18" charset="0"/>
              </a:rPr>
              <a:t>[2] J. </a:t>
            </a:r>
            <a:r>
              <a:rPr lang="en-US" sz="10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Bégaint</a:t>
            </a:r>
            <a:r>
              <a:rPr lang="en-US" sz="1000" dirty="0">
                <a:solidFill>
                  <a:srgbClr val="333333"/>
                </a:solidFill>
                <a:latin typeface="Times New Roman" panose="02020603050405020304" pitchFamily="18" charset="0"/>
              </a:rPr>
              <a:t> et al. “</a:t>
            </a:r>
            <a:r>
              <a:rPr lang="en-US" sz="10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CompressAI</a:t>
            </a:r>
            <a:r>
              <a:rPr lang="en-US" sz="1000" dirty="0">
                <a:solidFill>
                  <a:srgbClr val="333333"/>
                </a:solidFill>
                <a:latin typeface="Times New Roman" panose="02020603050405020304" pitchFamily="18" charset="0"/>
              </a:rPr>
              <a:t>: A </a:t>
            </a:r>
            <a:r>
              <a:rPr lang="en-US" sz="1000" dirty="0" err="1">
                <a:solidFill>
                  <a:srgbClr val="333333"/>
                </a:solidFill>
                <a:latin typeface="Times New Roman" panose="02020603050405020304" pitchFamily="18" charset="0"/>
              </a:rPr>
              <a:t>PyTorch</a:t>
            </a:r>
            <a:r>
              <a:rPr lang="en-US" sz="1000" dirty="0">
                <a:solidFill>
                  <a:srgbClr val="333333"/>
                </a:solidFill>
                <a:latin typeface="Times New Roman" panose="02020603050405020304" pitchFamily="18" charset="0"/>
              </a:rPr>
              <a:t> library and evaluation platform for end-to-end compression research,” m54467, July 2020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228219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End-to-end SOTA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8196042" y="688316"/>
            <a:ext cx="3875715" cy="32880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dirty="0"/>
              <a:t>Using the 4 bitrates in the range [0.2-1.3] </a:t>
            </a:r>
            <a:r>
              <a:rPr lang="en-US" sz="1800" dirty="0" err="1"/>
              <a:t>bpp</a:t>
            </a:r>
            <a:r>
              <a:rPr lang="en-US" sz="1800" dirty="0"/>
              <a:t>, and using HM as an anchor, we obtain the following BD-rate gains: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20.2% for VTM 15.0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31.3% for </a:t>
            </a:r>
            <a:r>
              <a:rPr lang="en-US" sz="1800" dirty="0" err="1"/>
              <a:t>HyECM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/>
              <a:t>32.5% for </a:t>
            </a:r>
            <a:r>
              <a:rPr lang="en-US" sz="1800" i="1" dirty="0"/>
              <a:t>slow</a:t>
            </a:r>
            <a:r>
              <a:rPr lang="en-US" sz="1800" dirty="0"/>
              <a:t> </a:t>
            </a:r>
            <a:r>
              <a:rPr lang="en-US" sz="1800" dirty="0" err="1"/>
              <a:t>HyECM</a:t>
            </a:r>
            <a:endParaRPr lang="en-US" sz="1800" dirty="0"/>
          </a:p>
          <a:p>
            <a:pPr>
              <a:lnSpc>
                <a:spcPct val="150000"/>
              </a:lnSpc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1A5DAE-0A9D-46F9-BE8B-6225883DBC7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33" y="1200939"/>
            <a:ext cx="7824257" cy="47647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5558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239482" y="2967335"/>
            <a:ext cx="113457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err="1"/>
              <a:t>HyECM</a:t>
            </a:r>
            <a:r>
              <a:rPr lang="en-US" sz="2400" dirty="0"/>
              <a:t> shows significant gains over SOTA of pure end-to-end approaches, and ~15% compared to VTM.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Flexibility of traditional approaches also allow to improve the gains further on encoder side.</a:t>
            </a:r>
          </a:p>
          <a:p>
            <a:pPr algn="l"/>
            <a:endParaRPr lang="en-US" sz="2400" dirty="0"/>
          </a:p>
          <a:p>
            <a:pPr algn="l"/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22C0D0-7DD1-4EC6-B92E-CF128BD430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337572"/>
              </p:ext>
            </p:extLst>
          </p:nvPr>
        </p:nvGraphicFramePr>
        <p:xfrm>
          <a:off x="3409171" y="1091970"/>
          <a:ext cx="4972081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9694">
                  <a:extLst>
                    <a:ext uri="{9D8B030D-6E8A-4147-A177-3AD203B41FA5}">
                      <a16:colId xmlns:a16="http://schemas.microsoft.com/office/drawing/2014/main" val="64226086"/>
                    </a:ext>
                  </a:extLst>
                </a:gridCol>
                <a:gridCol w="1459646">
                  <a:extLst>
                    <a:ext uri="{9D8B030D-6E8A-4147-A177-3AD203B41FA5}">
                      <a16:colId xmlns:a16="http://schemas.microsoft.com/office/drawing/2014/main" val="3850602500"/>
                    </a:ext>
                  </a:extLst>
                </a:gridCol>
                <a:gridCol w="1462741">
                  <a:extLst>
                    <a:ext uri="{9D8B030D-6E8A-4147-A177-3AD203B41FA5}">
                      <a16:colId xmlns:a16="http://schemas.microsoft.com/office/drawing/2014/main" val="3698568662"/>
                    </a:ext>
                  </a:extLst>
                </a:gridCol>
              </a:tblGrid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Codec vs HM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RGB PSNR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YUV PSNR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383032467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VTM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-18.8%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-20.2%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3501440522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Cheng 2020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-17.8%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107874653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ECM 3.1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-25.5%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926221383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</a:rPr>
                        <a:t>HyECM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-31.3%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27421233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</a:rPr>
                        <a:t>HyECM</a:t>
                      </a:r>
                      <a:r>
                        <a:rPr lang="en-US" sz="1800" dirty="0">
                          <a:effectLst/>
                        </a:rPr>
                        <a:t> slow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-32.5%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1389133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5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Additional 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FBE1242-D13F-4032-87EF-07BC52803E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02514"/>
              </p:ext>
            </p:extLst>
          </p:nvPr>
        </p:nvGraphicFramePr>
        <p:xfrm>
          <a:off x="1801905" y="2516640"/>
          <a:ext cx="7388654" cy="137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58154">
                  <a:extLst>
                    <a:ext uri="{9D8B030D-6E8A-4147-A177-3AD203B41FA5}">
                      <a16:colId xmlns:a16="http://schemas.microsoft.com/office/drawing/2014/main" val="64226086"/>
                    </a:ext>
                  </a:extLst>
                </a:gridCol>
                <a:gridCol w="957625">
                  <a:extLst>
                    <a:ext uri="{9D8B030D-6E8A-4147-A177-3AD203B41FA5}">
                      <a16:colId xmlns:a16="http://schemas.microsoft.com/office/drawing/2014/main" val="3850602500"/>
                    </a:ext>
                  </a:extLst>
                </a:gridCol>
                <a:gridCol w="957625">
                  <a:extLst>
                    <a:ext uri="{9D8B030D-6E8A-4147-A177-3AD203B41FA5}">
                      <a16:colId xmlns:a16="http://schemas.microsoft.com/office/drawing/2014/main" val="3698568662"/>
                    </a:ext>
                  </a:extLst>
                </a:gridCol>
                <a:gridCol w="957625">
                  <a:extLst>
                    <a:ext uri="{9D8B030D-6E8A-4147-A177-3AD203B41FA5}">
                      <a16:colId xmlns:a16="http://schemas.microsoft.com/office/drawing/2014/main" val="38512519"/>
                    </a:ext>
                  </a:extLst>
                </a:gridCol>
                <a:gridCol w="957625">
                  <a:extLst>
                    <a:ext uri="{9D8B030D-6E8A-4147-A177-3AD203B41FA5}">
                      <a16:colId xmlns:a16="http://schemas.microsoft.com/office/drawing/2014/main" val="559562863"/>
                    </a:ext>
                  </a:extLst>
                </a:gridCol>
              </a:tblGrid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vs VTM 15.0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fr-FR" sz="1800" dirty="0">
                          <a:effectLst/>
                        </a:rPr>
                        <a:t>V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fr-FR" sz="1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Enc</a:t>
                      </a:r>
                      <a:endParaRPr lang="fr-FR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383032467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ECM 3.1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-5.3%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-13.0%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-10.1%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x3</a:t>
                      </a: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926221383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ECM 3.1 + NNIP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-6.7%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-14.0%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-11.9%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x4.5</a:t>
                      </a: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3689505911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ECM 3.1 + NNIP + PF (</a:t>
                      </a:r>
                      <a:r>
                        <a:rPr lang="en-US" sz="1800" dirty="0" err="1">
                          <a:effectLst/>
                        </a:rPr>
                        <a:t>HyECM</a:t>
                      </a:r>
                      <a:r>
                        <a:rPr lang="en-US" sz="1800" dirty="0">
                          <a:effectLst/>
                        </a:rPr>
                        <a:t>) 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-10.3%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-25.7%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-24.7%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x6</a:t>
                      </a: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227421233"/>
                  </a:ext>
                </a:extLst>
              </a:tr>
              <a:tr h="27233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</a:rPr>
                        <a:t>HyECM</a:t>
                      </a:r>
                      <a:r>
                        <a:rPr lang="en-US" sz="1800" dirty="0">
                          <a:effectLst/>
                        </a:rPr>
                        <a:t> slow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-11.7%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-27.5%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-26.6%</a:t>
                      </a:r>
                    </a:p>
                  </a:txBody>
                  <a:tcPr marL="111408" marR="11140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x25</a:t>
                      </a:r>
                    </a:p>
                  </a:txBody>
                  <a:tcPr marL="111408" marR="111408" marT="0" marB="0"/>
                </a:tc>
                <a:extLst>
                  <a:ext uri="{0D108BD9-81ED-4DB2-BD59-A6C34878D82A}">
                    <a16:rowId xmlns:a16="http://schemas.microsoft.com/office/drawing/2014/main" val="1389133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39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442</Words>
  <Application>Microsoft Office PowerPoint</Application>
  <PresentationFormat>Widescreen</PresentationFormat>
  <Paragraphs>85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Office Theme</vt:lpstr>
      <vt:lpstr>AhG11 Hybrid Conventional/Deep-learning-based image coding </vt:lpstr>
      <vt:lpstr>Overview</vt:lpstr>
      <vt:lpstr>End-to-end SOTA</vt:lpstr>
      <vt:lpstr>End-to-end SOTA</vt:lpstr>
      <vt:lpstr>Conclusion</vt:lpstr>
      <vt:lpstr>Additional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178</cp:revision>
  <dcterms:created xsi:type="dcterms:W3CDTF">2021-03-31T15:29:37Z</dcterms:created>
  <dcterms:modified xsi:type="dcterms:W3CDTF">2022-01-12T16:30:48Z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