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1" r:id="rId4"/>
    <p:sldId id="266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1" d="100"/>
          <a:sy n="101" d="100"/>
        </p:scale>
        <p:origin x="31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12/01/2022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12/01/2022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1/12/2022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1/12/2022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1/12/2022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1/12/2022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1/12/2022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1/12/2022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1/12/2022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1/12/2022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JVET-Y0088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CA" sz="4600" dirty="0"/>
              <a:t>EE2-related: IBC with Template Matching</a:t>
            </a:r>
          </a:p>
          <a:p>
            <a:pPr algn="ctr"/>
            <a:endParaRPr lang="en-CA" dirty="0"/>
          </a:p>
          <a:p>
            <a:pPr algn="ctr"/>
            <a:r>
              <a:rPr lang="en-CA" sz="2600" dirty="0"/>
              <a:t>A. Robert, K. Naser, T. Poirier, Y. Chen, F. Galpin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in merge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Modify IBC-merge list for IBC-TM merge mode</a:t>
            </a:r>
          </a:p>
          <a:p>
            <a:pPr lvl="1"/>
            <a:r>
              <a:rPr lang="en-CA" dirty="0"/>
              <a:t>Pruning with a motion distance as in regular TM merge mode</a:t>
            </a:r>
          </a:p>
          <a:p>
            <a:pPr lvl="1"/>
            <a:r>
              <a:rPr lang="en-CA" dirty="0"/>
              <a:t>Replace zero ending fulfillment by</a:t>
            </a:r>
          </a:p>
          <a:p>
            <a:pPr lvl="2"/>
            <a:r>
              <a:rPr lang="en-CA" dirty="0"/>
              <a:t>Motion vectors to left (-W, 0), top (0, -H) and top-left (-W, -H) CUs</a:t>
            </a:r>
          </a:p>
          <a:p>
            <a:pPr lvl="2"/>
            <a:r>
              <a:rPr lang="en-CA" dirty="0"/>
              <a:t>If needed, fulfillment with left one without pruning</a:t>
            </a:r>
          </a:p>
          <a:p>
            <a:pPr lvl="1"/>
            <a:endParaRPr lang="en-CA" dirty="0"/>
          </a:p>
          <a:p>
            <a:r>
              <a:rPr lang="en-CA" dirty="0"/>
              <a:t>Selected candidates are refined using TM</a:t>
            </a:r>
          </a:p>
          <a:p>
            <a:r>
              <a:rPr lang="en-CA" dirty="0"/>
              <a:t>IBC-TM merge in competition with regular IBC merge</a:t>
            </a:r>
          </a:p>
          <a:p>
            <a:r>
              <a:rPr lang="en-CA" dirty="0"/>
              <a:t>TM-merge flag is signaled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447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in AMVP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Modify IBC AMVP list</a:t>
            </a:r>
          </a:p>
          <a:p>
            <a:pPr lvl="1"/>
            <a:r>
              <a:rPr lang="en-CA" dirty="0"/>
              <a:t>Select up to 3 candidates</a:t>
            </a:r>
          </a:p>
          <a:p>
            <a:pPr lvl="1"/>
            <a:r>
              <a:rPr lang="en-CA" dirty="0"/>
              <a:t>Pruning with a motion distance after IMV rounding</a:t>
            </a:r>
          </a:p>
          <a:p>
            <a:pPr lvl="1"/>
            <a:r>
              <a:rPr lang="en-CA" dirty="0"/>
              <a:t>Refine candidates using TM</a:t>
            </a:r>
          </a:p>
          <a:p>
            <a:pPr lvl="1"/>
            <a:r>
              <a:rPr lang="en-CA" dirty="0"/>
              <a:t>Sort candidates according to TM cost</a:t>
            </a:r>
          </a:p>
          <a:p>
            <a:r>
              <a:rPr lang="en-CA" dirty="0"/>
              <a:t>Consider only 2 best ones for Motion Estimation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5DD3-D6CE-44AE-9403-04129B93C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14EE-BD64-45EB-994C-9B2E4E5DDE20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B2948-513E-4825-A99B-B3BDA6FE9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8BC51-F467-4C16-9168-FC72A200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213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refinement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IBC motion vectors are constrained to be:</a:t>
            </a:r>
          </a:p>
          <a:p>
            <a:pPr lvl="1"/>
            <a:r>
              <a:rPr lang="en-CA" dirty="0"/>
              <a:t>At integer-pel precision</a:t>
            </a:r>
          </a:p>
          <a:p>
            <a:pPr lvl="1"/>
            <a:r>
              <a:rPr lang="en-CA" dirty="0"/>
              <a:t>Within the IBC reference region</a:t>
            </a:r>
          </a:p>
          <a:p>
            <a:pPr lvl="1"/>
            <a:endParaRPr lang="en-CA" dirty="0"/>
          </a:p>
          <a:p>
            <a:r>
              <a:rPr lang="en-CA" dirty="0"/>
              <a:t>Quite simple TM refinement since</a:t>
            </a:r>
          </a:p>
          <a:p>
            <a:pPr lvl="1"/>
            <a:r>
              <a:rPr lang="en-CA" dirty="0"/>
              <a:t>Done in full-pel precision</a:t>
            </a:r>
          </a:p>
          <a:p>
            <a:pPr lvl="1"/>
            <a:r>
              <a:rPr lang="en-CA" dirty="0"/>
              <a:t>Constrained in reference region</a:t>
            </a:r>
            <a:br>
              <a:rPr lang="en-CA" dirty="0"/>
            </a:br>
            <a:r>
              <a:rPr lang="en-CA" dirty="0"/>
              <a:t>at each step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A3365C-328A-47FA-B5FE-63096406CD65}"/>
              </a:ext>
            </a:extLst>
          </p:cNvPr>
          <p:cNvGrpSpPr/>
          <p:nvPr/>
        </p:nvGrpSpPr>
        <p:grpSpPr>
          <a:xfrm>
            <a:off x="7329170" y="2940844"/>
            <a:ext cx="4067811" cy="2120899"/>
            <a:chOff x="0" y="0"/>
            <a:chExt cx="5991540" cy="3211708"/>
          </a:xfrm>
        </p:grpSpPr>
        <p:sp>
          <p:nvSpPr>
            <p:cNvPr id="5" name="矩形 73">
              <a:extLst>
                <a:ext uri="{FF2B5EF4-FFF2-40B4-BE49-F238E27FC236}">
                  <a16:creationId xmlns:a16="http://schemas.microsoft.com/office/drawing/2014/main" id="{991C62EF-EED4-40B0-9291-7550C84EEA80}"/>
                </a:ext>
              </a:extLst>
            </p:cNvPr>
            <p:cNvSpPr/>
            <p:nvPr/>
          </p:nvSpPr>
          <p:spPr>
            <a:xfrm>
              <a:off x="8626" y="65398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矩形 73">
              <a:extLst>
                <a:ext uri="{FF2B5EF4-FFF2-40B4-BE49-F238E27FC236}">
                  <a16:creationId xmlns:a16="http://schemas.microsoft.com/office/drawing/2014/main" id="{60E7CA53-933F-47E1-BB9F-FE4CC44CC9B1}"/>
                </a:ext>
              </a:extLst>
            </p:cNvPr>
            <p:cNvSpPr/>
            <p:nvPr/>
          </p:nvSpPr>
          <p:spPr>
            <a:xfrm>
              <a:off x="650600" y="65708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矩形 73">
              <a:extLst>
                <a:ext uri="{FF2B5EF4-FFF2-40B4-BE49-F238E27FC236}">
                  <a16:creationId xmlns:a16="http://schemas.microsoft.com/office/drawing/2014/main" id="{03009390-00DA-4AD8-ACBF-35A11C6BEAC9}"/>
                </a:ext>
              </a:extLst>
            </p:cNvPr>
            <p:cNvSpPr/>
            <p:nvPr/>
          </p:nvSpPr>
          <p:spPr>
            <a:xfrm>
              <a:off x="11618" y="657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8" name="矩形 73">
              <a:extLst>
                <a:ext uri="{FF2B5EF4-FFF2-40B4-BE49-F238E27FC236}">
                  <a16:creationId xmlns:a16="http://schemas.microsoft.com/office/drawing/2014/main" id="{FFD6D35A-E80A-4BC2-B757-789AFA53A56F}"/>
                </a:ext>
              </a:extLst>
            </p:cNvPr>
            <p:cNvSpPr/>
            <p:nvPr/>
          </p:nvSpPr>
          <p:spPr>
            <a:xfrm>
              <a:off x="1938131" y="652167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矩形 73">
              <a:extLst>
                <a:ext uri="{FF2B5EF4-FFF2-40B4-BE49-F238E27FC236}">
                  <a16:creationId xmlns:a16="http://schemas.microsoft.com/office/drawing/2014/main" id="{8A72A50B-3894-4B0D-B15B-CF3A0A1ED3D7}"/>
                </a:ext>
              </a:extLst>
            </p:cNvPr>
            <p:cNvSpPr/>
            <p:nvPr/>
          </p:nvSpPr>
          <p:spPr>
            <a:xfrm>
              <a:off x="1291210" y="657093"/>
              <a:ext cx="64933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矩形 73">
              <a:extLst>
                <a:ext uri="{FF2B5EF4-FFF2-40B4-BE49-F238E27FC236}">
                  <a16:creationId xmlns:a16="http://schemas.microsoft.com/office/drawing/2014/main" id="{8BE3C367-7FE5-49A8-8763-642FB2B10C79}"/>
                </a:ext>
              </a:extLst>
            </p:cNvPr>
            <p:cNvSpPr/>
            <p:nvPr/>
          </p:nvSpPr>
          <p:spPr>
            <a:xfrm>
              <a:off x="1938130" y="4960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矩形 73">
              <a:extLst>
                <a:ext uri="{FF2B5EF4-FFF2-40B4-BE49-F238E27FC236}">
                  <a16:creationId xmlns:a16="http://schemas.microsoft.com/office/drawing/2014/main" id="{E2A5255C-F86F-4724-950A-9CCA638C9F9D}"/>
                </a:ext>
              </a:extLst>
            </p:cNvPr>
            <p:cNvSpPr/>
            <p:nvPr/>
          </p:nvSpPr>
          <p:spPr>
            <a:xfrm>
              <a:off x="1293034" y="8628"/>
              <a:ext cx="64933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矩形 73">
              <a:extLst>
                <a:ext uri="{FF2B5EF4-FFF2-40B4-BE49-F238E27FC236}">
                  <a16:creationId xmlns:a16="http://schemas.microsoft.com/office/drawing/2014/main" id="{035768B5-48D7-4ECB-BE53-A41B4A5CBF6F}"/>
                </a:ext>
              </a:extLst>
            </p:cNvPr>
            <p:cNvSpPr/>
            <p:nvPr/>
          </p:nvSpPr>
          <p:spPr>
            <a:xfrm>
              <a:off x="657177" y="786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矩形 73">
              <a:extLst>
                <a:ext uri="{FF2B5EF4-FFF2-40B4-BE49-F238E27FC236}">
                  <a16:creationId xmlns:a16="http://schemas.microsoft.com/office/drawing/2014/main" id="{84C734D5-4635-47F0-904E-B773DE0C5702}"/>
                </a:ext>
              </a:extLst>
            </p:cNvPr>
            <p:cNvSpPr/>
            <p:nvPr/>
          </p:nvSpPr>
          <p:spPr>
            <a:xfrm>
              <a:off x="1370" y="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矩形 73">
              <a:extLst>
                <a:ext uri="{FF2B5EF4-FFF2-40B4-BE49-F238E27FC236}">
                  <a16:creationId xmlns:a16="http://schemas.microsoft.com/office/drawing/2014/main" id="{835A753B-360C-44CF-A05E-B013BE5D2208}"/>
                </a:ext>
              </a:extLst>
            </p:cNvPr>
            <p:cNvSpPr/>
            <p:nvPr/>
          </p:nvSpPr>
          <p:spPr>
            <a:xfrm>
              <a:off x="1290476" y="294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矩形 73">
              <a:extLst>
                <a:ext uri="{FF2B5EF4-FFF2-40B4-BE49-F238E27FC236}">
                  <a16:creationId xmlns:a16="http://schemas.microsoft.com/office/drawing/2014/main" id="{00FCC856-1A8E-4D06-B734-F2708E0E4645}"/>
                </a:ext>
              </a:extLst>
            </p:cNvPr>
            <p:cNvSpPr/>
            <p:nvPr/>
          </p:nvSpPr>
          <p:spPr>
            <a:xfrm>
              <a:off x="7256" y="255114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矩形 73">
              <a:extLst>
                <a:ext uri="{FF2B5EF4-FFF2-40B4-BE49-F238E27FC236}">
                  <a16:creationId xmlns:a16="http://schemas.microsoft.com/office/drawing/2014/main" id="{4F1CB845-31A3-4C09-895E-AAD79E0F2665}"/>
                </a:ext>
              </a:extLst>
            </p:cNvPr>
            <p:cNvSpPr/>
            <p:nvPr/>
          </p:nvSpPr>
          <p:spPr>
            <a:xfrm>
              <a:off x="649230" y="2554253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矩形 73">
              <a:extLst>
                <a:ext uri="{FF2B5EF4-FFF2-40B4-BE49-F238E27FC236}">
                  <a16:creationId xmlns:a16="http://schemas.microsoft.com/office/drawing/2014/main" id="{3DA5F115-1673-4417-9BEF-E1FE4F385288}"/>
                </a:ext>
              </a:extLst>
            </p:cNvPr>
            <p:cNvSpPr/>
            <p:nvPr/>
          </p:nvSpPr>
          <p:spPr>
            <a:xfrm>
              <a:off x="5894" y="1903740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矩形 73">
              <a:extLst>
                <a:ext uri="{FF2B5EF4-FFF2-40B4-BE49-F238E27FC236}">
                  <a16:creationId xmlns:a16="http://schemas.microsoft.com/office/drawing/2014/main" id="{B1F5F17E-6D08-465E-BE36-D5AA920C5B74}"/>
                </a:ext>
              </a:extLst>
            </p:cNvPr>
            <p:cNvSpPr/>
            <p:nvPr/>
          </p:nvSpPr>
          <p:spPr>
            <a:xfrm>
              <a:off x="1936761" y="2549333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矩形 73">
              <a:extLst>
                <a:ext uri="{FF2B5EF4-FFF2-40B4-BE49-F238E27FC236}">
                  <a16:creationId xmlns:a16="http://schemas.microsoft.com/office/drawing/2014/main" id="{93EF6EBF-9063-4351-B9BF-8796295676D7}"/>
                </a:ext>
              </a:extLst>
            </p:cNvPr>
            <p:cNvSpPr/>
            <p:nvPr/>
          </p:nvSpPr>
          <p:spPr>
            <a:xfrm>
              <a:off x="1289840" y="2554259"/>
              <a:ext cx="64933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矩形 73">
              <a:extLst>
                <a:ext uri="{FF2B5EF4-FFF2-40B4-BE49-F238E27FC236}">
                  <a16:creationId xmlns:a16="http://schemas.microsoft.com/office/drawing/2014/main" id="{7F5CC868-4F4A-4141-AB05-AF41FF943311}"/>
                </a:ext>
              </a:extLst>
            </p:cNvPr>
            <p:cNvSpPr/>
            <p:nvPr/>
          </p:nvSpPr>
          <p:spPr>
            <a:xfrm>
              <a:off x="1936760" y="1902126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矩形 73">
              <a:extLst>
                <a:ext uri="{FF2B5EF4-FFF2-40B4-BE49-F238E27FC236}">
                  <a16:creationId xmlns:a16="http://schemas.microsoft.com/office/drawing/2014/main" id="{D7F72E7B-6C4E-4FDD-9171-A5C71C8533FF}"/>
                </a:ext>
              </a:extLst>
            </p:cNvPr>
            <p:cNvSpPr/>
            <p:nvPr/>
          </p:nvSpPr>
          <p:spPr>
            <a:xfrm>
              <a:off x="1291664" y="1905794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矩形 73">
              <a:extLst>
                <a:ext uri="{FF2B5EF4-FFF2-40B4-BE49-F238E27FC236}">
                  <a16:creationId xmlns:a16="http://schemas.microsoft.com/office/drawing/2014/main" id="{9E681D00-59EB-4427-8046-210F9AD3C0E0}"/>
                </a:ext>
              </a:extLst>
            </p:cNvPr>
            <p:cNvSpPr/>
            <p:nvPr/>
          </p:nvSpPr>
          <p:spPr>
            <a:xfrm>
              <a:off x="651453" y="190503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矩形 73">
              <a:extLst>
                <a:ext uri="{FF2B5EF4-FFF2-40B4-BE49-F238E27FC236}">
                  <a16:creationId xmlns:a16="http://schemas.microsoft.com/office/drawing/2014/main" id="{B6E06CFC-77C4-4FA8-95E9-FB43BAF506B9}"/>
                </a:ext>
              </a:extLst>
            </p:cNvPr>
            <p:cNvSpPr/>
            <p:nvPr/>
          </p:nvSpPr>
          <p:spPr>
            <a:xfrm>
              <a:off x="0" y="1897166"/>
              <a:ext cx="1298461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矩形 73">
              <a:extLst>
                <a:ext uri="{FF2B5EF4-FFF2-40B4-BE49-F238E27FC236}">
                  <a16:creationId xmlns:a16="http://schemas.microsoft.com/office/drawing/2014/main" id="{C8D4D2D6-11B9-4369-A289-83B74DE5806D}"/>
                </a:ext>
              </a:extLst>
            </p:cNvPr>
            <p:cNvSpPr/>
            <p:nvPr/>
          </p:nvSpPr>
          <p:spPr>
            <a:xfrm>
              <a:off x="1289106" y="1900112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矩形 73">
              <a:extLst>
                <a:ext uri="{FF2B5EF4-FFF2-40B4-BE49-F238E27FC236}">
                  <a16:creationId xmlns:a16="http://schemas.microsoft.com/office/drawing/2014/main" id="{26A1CE5E-B6A0-4E9A-8C2C-93BE521B8F8C}"/>
                </a:ext>
              </a:extLst>
            </p:cNvPr>
            <p:cNvSpPr/>
            <p:nvPr/>
          </p:nvSpPr>
          <p:spPr>
            <a:xfrm>
              <a:off x="3401876" y="255772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矩形 73">
              <a:extLst>
                <a:ext uri="{FF2B5EF4-FFF2-40B4-BE49-F238E27FC236}">
                  <a16:creationId xmlns:a16="http://schemas.microsoft.com/office/drawing/2014/main" id="{B1E34FD8-E2E3-4200-9821-D6642EB44380}"/>
                </a:ext>
              </a:extLst>
            </p:cNvPr>
            <p:cNvSpPr/>
            <p:nvPr/>
          </p:nvSpPr>
          <p:spPr>
            <a:xfrm>
              <a:off x="4043850" y="256082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矩形 73">
              <a:extLst>
                <a:ext uri="{FF2B5EF4-FFF2-40B4-BE49-F238E27FC236}">
                  <a16:creationId xmlns:a16="http://schemas.microsoft.com/office/drawing/2014/main" id="{B61A6392-18D4-4287-A1F4-C2262EAC98B6}"/>
                </a:ext>
              </a:extLst>
            </p:cNvPr>
            <p:cNvSpPr/>
            <p:nvPr/>
          </p:nvSpPr>
          <p:spPr>
            <a:xfrm>
              <a:off x="3400514" y="191031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矩形 73">
              <a:extLst>
                <a:ext uri="{FF2B5EF4-FFF2-40B4-BE49-F238E27FC236}">
                  <a16:creationId xmlns:a16="http://schemas.microsoft.com/office/drawing/2014/main" id="{288421FF-E986-45B4-BF17-CE5C32A0E743}"/>
                </a:ext>
              </a:extLst>
            </p:cNvPr>
            <p:cNvSpPr/>
            <p:nvPr/>
          </p:nvSpPr>
          <p:spPr>
            <a:xfrm>
              <a:off x="5331381" y="2555907"/>
              <a:ext cx="64071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矩形 73">
              <a:extLst>
                <a:ext uri="{FF2B5EF4-FFF2-40B4-BE49-F238E27FC236}">
                  <a16:creationId xmlns:a16="http://schemas.microsoft.com/office/drawing/2014/main" id="{D8C553BB-B9FC-4A55-BD6E-5617C8CF2313}"/>
                </a:ext>
              </a:extLst>
            </p:cNvPr>
            <p:cNvSpPr/>
            <p:nvPr/>
          </p:nvSpPr>
          <p:spPr>
            <a:xfrm>
              <a:off x="4684460" y="2560833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0" name="矩形 73">
              <a:extLst>
                <a:ext uri="{FF2B5EF4-FFF2-40B4-BE49-F238E27FC236}">
                  <a16:creationId xmlns:a16="http://schemas.microsoft.com/office/drawing/2014/main" id="{07A8BCC4-F4BF-4ADB-8B13-17C24E95FE91}"/>
                </a:ext>
              </a:extLst>
            </p:cNvPr>
            <p:cNvSpPr/>
            <p:nvPr/>
          </p:nvSpPr>
          <p:spPr>
            <a:xfrm>
              <a:off x="5331380" y="1908700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1" name="矩形 73">
              <a:extLst>
                <a:ext uri="{FF2B5EF4-FFF2-40B4-BE49-F238E27FC236}">
                  <a16:creationId xmlns:a16="http://schemas.microsoft.com/office/drawing/2014/main" id="{9404D5F3-BED1-4C7D-A0F5-0D18A8E890A4}"/>
                </a:ext>
              </a:extLst>
            </p:cNvPr>
            <p:cNvSpPr/>
            <p:nvPr/>
          </p:nvSpPr>
          <p:spPr>
            <a:xfrm>
              <a:off x="4686284" y="1912368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矩形 73">
              <a:extLst>
                <a:ext uri="{FF2B5EF4-FFF2-40B4-BE49-F238E27FC236}">
                  <a16:creationId xmlns:a16="http://schemas.microsoft.com/office/drawing/2014/main" id="{215535D7-FC5E-40AE-AD56-0A7933CB5030}"/>
                </a:ext>
              </a:extLst>
            </p:cNvPr>
            <p:cNvSpPr/>
            <p:nvPr/>
          </p:nvSpPr>
          <p:spPr>
            <a:xfrm>
              <a:off x="4046073" y="191160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3" name="矩形 73">
              <a:extLst>
                <a:ext uri="{FF2B5EF4-FFF2-40B4-BE49-F238E27FC236}">
                  <a16:creationId xmlns:a16="http://schemas.microsoft.com/office/drawing/2014/main" id="{DDECDDCC-14C6-4AFA-951E-0CA5D525DC62}"/>
                </a:ext>
              </a:extLst>
            </p:cNvPr>
            <p:cNvSpPr/>
            <p:nvPr/>
          </p:nvSpPr>
          <p:spPr>
            <a:xfrm>
              <a:off x="3394620" y="190374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矩形 73">
              <a:extLst>
                <a:ext uri="{FF2B5EF4-FFF2-40B4-BE49-F238E27FC236}">
                  <a16:creationId xmlns:a16="http://schemas.microsoft.com/office/drawing/2014/main" id="{D0E440D7-E69E-4CE5-A5BD-2473AD7A1AC3}"/>
                </a:ext>
              </a:extLst>
            </p:cNvPr>
            <p:cNvSpPr/>
            <p:nvPr/>
          </p:nvSpPr>
          <p:spPr>
            <a:xfrm>
              <a:off x="4683726" y="190668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矩形 73">
              <a:extLst>
                <a:ext uri="{FF2B5EF4-FFF2-40B4-BE49-F238E27FC236}">
                  <a16:creationId xmlns:a16="http://schemas.microsoft.com/office/drawing/2014/main" id="{FF26E0BC-AF51-46FA-9190-740B7830C00B}"/>
                </a:ext>
              </a:extLst>
            </p:cNvPr>
            <p:cNvSpPr/>
            <p:nvPr/>
          </p:nvSpPr>
          <p:spPr>
            <a:xfrm>
              <a:off x="3411230" y="66055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矩形 73">
              <a:extLst>
                <a:ext uri="{FF2B5EF4-FFF2-40B4-BE49-F238E27FC236}">
                  <a16:creationId xmlns:a16="http://schemas.microsoft.com/office/drawing/2014/main" id="{9E54F530-D83E-4150-B7E0-50751D3656D8}"/>
                </a:ext>
              </a:extLst>
            </p:cNvPr>
            <p:cNvSpPr/>
            <p:nvPr/>
          </p:nvSpPr>
          <p:spPr>
            <a:xfrm>
              <a:off x="4053204" y="66366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矩形 73">
              <a:extLst>
                <a:ext uri="{FF2B5EF4-FFF2-40B4-BE49-F238E27FC236}">
                  <a16:creationId xmlns:a16="http://schemas.microsoft.com/office/drawing/2014/main" id="{4DE5FC47-1A11-4931-8CDC-C2F37DEAD55E}"/>
                </a:ext>
              </a:extLst>
            </p:cNvPr>
            <p:cNvSpPr/>
            <p:nvPr/>
          </p:nvSpPr>
          <p:spPr>
            <a:xfrm>
              <a:off x="3409868" y="13148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矩形 73">
              <a:extLst>
                <a:ext uri="{FF2B5EF4-FFF2-40B4-BE49-F238E27FC236}">
                  <a16:creationId xmlns:a16="http://schemas.microsoft.com/office/drawing/2014/main" id="{97B7308A-46F5-41E5-BF36-BE310B09DDCD}"/>
                </a:ext>
              </a:extLst>
            </p:cNvPr>
            <p:cNvSpPr/>
            <p:nvPr/>
          </p:nvSpPr>
          <p:spPr>
            <a:xfrm>
              <a:off x="5340735" y="658741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矩形 73">
              <a:extLst>
                <a:ext uri="{FF2B5EF4-FFF2-40B4-BE49-F238E27FC236}">
                  <a16:creationId xmlns:a16="http://schemas.microsoft.com/office/drawing/2014/main" id="{7AA4752B-AC69-418E-A252-A93F82515AA3}"/>
                </a:ext>
              </a:extLst>
            </p:cNvPr>
            <p:cNvSpPr/>
            <p:nvPr/>
          </p:nvSpPr>
          <p:spPr>
            <a:xfrm>
              <a:off x="5340734" y="11534"/>
              <a:ext cx="64071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矩形 73">
              <a:extLst>
                <a:ext uri="{FF2B5EF4-FFF2-40B4-BE49-F238E27FC236}">
                  <a16:creationId xmlns:a16="http://schemas.microsoft.com/office/drawing/2014/main" id="{C702FAAD-4F82-4E48-AB8D-C7850F2D428B}"/>
                </a:ext>
              </a:extLst>
            </p:cNvPr>
            <p:cNvSpPr/>
            <p:nvPr/>
          </p:nvSpPr>
          <p:spPr>
            <a:xfrm>
              <a:off x="4055427" y="14439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1" name="矩形 73">
              <a:extLst>
                <a:ext uri="{FF2B5EF4-FFF2-40B4-BE49-F238E27FC236}">
                  <a16:creationId xmlns:a16="http://schemas.microsoft.com/office/drawing/2014/main" id="{59D14112-1E5F-4EC0-BD1A-F1BC7F042507}"/>
                </a:ext>
              </a:extLst>
            </p:cNvPr>
            <p:cNvSpPr/>
            <p:nvPr/>
          </p:nvSpPr>
          <p:spPr>
            <a:xfrm>
              <a:off x="3403974" y="6574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矩形 73">
              <a:extLst>
                <a:ext uri="{FF2B5EF4-FFF2-40B4-BE49-F238E27FC236}">
                  <a16:creationId xmlns:a16="http://schemas.microsoft.com/office/drawing/2014/main" id="{E6094225-8231-465F-89F0-EF0898E1BB0C}"/>
                </a:ext>
              </a:extLst>
            </p:cNvPr>
            <p:cNvSpPr/>
            <p:nvPr/>
          </p:nvSpPr>
          <p:spPr>
            <a:xfrm>
              <a:off x="4693080" y="952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矩形 73">
              <a:extLst>
                <a:ext uri="{FF2B5EF4-FFF2-40B4-BE49-F238E27FC236}">
                  <a16:creationId xmlns:a16="http://schemas.microsoft.com/office/drawing/2014/main" id="{26859E13-4B9E-4A3F-900E-139AFDDB8204}"/>
                </a:ext>
              </a:extLst>
            </p:cNvPr>
            <p:cNvSpPr/>
            <p:nvPr/>
          </p:nvSpPr>
          <p:spPr>
            <a:xfrm>
              <a:off x="4700982" y="13719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4" name="Date Placeholder 43">
            <a:extLst>
              <a:ext uri="{FF2B5EF4-FFF2-40B4-BE49-F238E27FC236}">
                <a16:creationId xmlns:a16="http://schemas.microsoft.com/office/drawing/2014/main" id="{B6F01F09-519B-4C46-B3B0-3D04D59C5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BD87-156F-43CE-BBA4-7E889F33798B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45" name="Footer Placeholder 44">
            <a:extLst>
              <a:ext uri="{FF2B5EF4-FFF2-40B4-BE49-F238E27FC236}">
                <a16:creationId xmlns:a16="http://schemas.microsoft.com/office/drawing/2014/main" id="{7647B7B4-43C2-4BD3-B859-029EB56F3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46" name="Slide Number Placeholder 45">
            <a:extLst>
              <a:ext uri="{FF2B5EF4-FFF2-40B4-BE49-F238E27FC236}">
                <a16:creationId xmlns:a16="http://schemas.microsoft.com/office/drawing/2014/main" id="{7890472D-B478-4F98-B0AF-1B76124C8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37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combined with EE2-3.13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EE2-3.13 test</a:t>
            </a:r>
          </a:p>
          <a:p>
            <a:pPr lvl="1"/>
            <a:r>
              <a:rPr lang="en-CA" dirty="0"/>
              <a:t>Modify the IBC-merge list</a:t>
            </a:r>
          </a:p>
          <a:p>
            <a:pPr lvl="2"/>
            <a:r>
              <a:rPr lang="en-CA" dirty="0"/>
              <a:t>Used by both IBC-merge and IBC-AMVP modes</a:t>
            </a:r>
          </a:p>
          <a:p>
            <a:pPr lvl="2"/>
            <a:r>
              <a:rPr lang="en-CA" dirty="0"/>
              <a:t>Add top-right, bottom-left and top-left spatial candidates</a:t>
            </a:r>
          </a:p>
          <a:p>
            <a:pPr lvl="2"/>
            <a:r>
              <a:rPr lang="en-CA" dirty="0"/>
              <a:t>Add a pairwise candidate after HMVP candidates</a:t>
            </a:r>
          </a:p>
          <a:p>
            <a:pPr lvl="2"/>
            <a:r>
              <a:rPr lang="en-CA" dirty="0"/>
              <a:t>Select only candidates that respect the reference region constraint</a:t>
            </a:r>
          </a:p>
          <a:p>
            <a:pPr lvl="1"/>
            <a:r>
              <a:rPr lang="en-CA" dirty="0"/>
              <a:t>Use ARMC to reorder candidates in IBC-merge mode</a:t>
            </a:r>
          </a:p>
          <a:p>
            <a:endParaRPr lang="en-CA" dirty="0"/>
          </a:p>
          <a:p>
            <a:r>
              <a:rPr lang="en-CA" dirty="0"/>
              <a:t>Could synergize with proposed IBC-TM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F01E7-E471-4F51-A3BF-1E1FC2E04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A01D0-C021-404D-BB05-863C9115B350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EE6F7A-B198-45D8-A9BD-B100067C4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0EDED-58BA-4CE8-BE45-AF7D8D040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52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Simulation results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79AE033D-5094-4CAC-A4D2-A305446DE2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86624"/>
              </p:ext>
            </p:extLst>
          </p:nvPr>
        </p:nvGraphicFramePr>
        <p:xfrm>
          <a:off x="1049862" y="1812734"/>
          <a:ext cx="4551516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2313">
                  <a:extLst>
                    <a:ext uri="{9D8B030D-6E8A-4147-A177-3AD203B41FA5}">
                      <a16:colId xmlns:a16="http://schemas.microsoft.com/office/drawing/2014/main" val="1366501072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3716728424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3688657578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2762793235"/>
                    </a:ext>
                  </a:extLst>
                </a:gridCol>
                <a:gridCol w="623741">
                  <a:extLst>
                    <a:ext uri="{9D8B030D-6E8A-4147-A177-3AD203B41FA5}">
                      <a16:colId xmlns:a16="http://schemas.microsoft.com/office/drawing/2014/main" val="2565878399"/>
                    </a:ext>
                  </a:extLst>
                </a:gridCol>
                <a:gridCol w="623741">
                  <a:extLst>
                    <a:ext uri="{9D8B030D-6E8A-4147-A177-3AD203B41FA5}">
                      <a16:colId xmlns:a16="http://schemas.microsoft.com/office/drawing/2014/main" val="1019292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295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557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12621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97885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456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 dirty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-0.53%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-0.44%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-0.43%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102%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034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929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756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253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63661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98622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85337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Overall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-0.36%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6457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54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562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26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52645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-0.81%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56455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-0.06%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-0.14%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4908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-0.20%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-0.43%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09601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317EEA1-7B39-467B-B932-1A20A9F92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223558"/>
              </p:ext>
            </p:extLst>
          </p:nvPr>
        </p:nvGraphicFramePr>
        <p:xfrm>
          <a:off x="6590622" y="1812734"/>
          <a:ext cx="4551516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8645">
                  <a:extLst>
                    <a:ext uri="{9D8B030D-6E8A-4147-A177-3AD203B41FA5}">
                      <a16:colId xmlns:a16="http://schemas.microsoft.com/office/drawing/2014/main" val="1236634892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1935969761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1475617511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202616570"/>
                    </a:ext>
                  </a:extLst>
                </a:gridCol>
                <a:gridCol w="646046">
                  <a:extLst>
                    <a:ext uri="{9D8B030D-6E8A-4147-A177-3AD203B41FA5}">
                      <a16:colId xmlns:a16="http://schemas.microsoft.com/office/drawing/2014/main" val="353742209"/>
                    </a:ext>
                  </a:extLst>
                </a:gridCol>
                <a:gridCol w="646046">
                  <a:extLst>
                    <a:ext uri="{9D8B030D-6E8A-4147-A177-3AD203B41FA5}">
                      <a16:colId xmlns:a16="http://schemas.microsoft.com/office/drawing/2014/main" val="27858649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09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932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686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-0.60%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79012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38807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-0.52%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003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147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749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254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57871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-0.61%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04840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41385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-0.27%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102%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660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752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920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767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47544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-1.68%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12683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16824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-0.69%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517460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53312-2F35-4CD2-8FE8-B41B2B54A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E508-4638-446E-9638-C55F2D915FC9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B3B34-0FD9-4698-8F70-BD04090F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F479C-4923-43F1-AE2F-480B7DD55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075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Combination with EE2-3.13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1ABEF05-0D5B-4CF3-BF9D-2C2BADF090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0811957"/>
              </p:ext>
            </p:extLst>
          </p:nvPr>
        </p:nvGraphicFramePr>
        <p:xfrm>
          <a:off x="3819356" y="1690688"/>
          <a:ext cx="4553287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2707">
                  <a:extLst>
                    <a:ext uri="{9D8B030D-6E8A-4147-A177-3AD203B41FA5}">
                      <a16:colId xmlns:a16="http://schemas.microsoft.com/office/drawing/2014/main" val="2265737895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3193150040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4020748562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3704294489"/>
                    </a:ext>
                  </a:extLst>
                </a:gridCol>
                <a:gridCol w="623984">
                  <a:extLst>
                    <a:ext uri="{9D8B030D-6E8A-4147-A177-3AD203B41FA5}">
                      <a16:colId xmlns:a16="http://schemas.microsoft.com/office/drawing/2014/main" val="81111443"/>
                    </a:ext>
                  </a:extLst>
                </a:gridCol>
                <a:gridCol w="623984">
                  <a:extLst>
                    <a:ext uri="{9D8B030D-6E8A-4147-A177-3AD203B41FA5}">
                      <a16:colId xmlns:a16="http://schemas.microsoft.com/office/drawing/2014/main" val="10021521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117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15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60490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-0.83%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09703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-1.53%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-1.37%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5964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-1.18%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-1.05%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857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160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835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867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88608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81562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-1.29%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-1.16%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0363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-0.94%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-0.79%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25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478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785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63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43931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-1.45%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-1.63%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53193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-1.13%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0705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-0.77%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-1.24%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-1.34%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102960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AF0F97-D578-41FA-9CF8-B048E9F4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DD7D-836A-4B28-A6A4-64433DD4B0C1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6DEE49-4E5E-4F29-8AC5-8702297F7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C7C3C-01F4-4041-A8BA-FD7C7BE1D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6631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070A-A570-41E7-A8EA-5E0ECA547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EAE0A-5EF7-405E-9260-C3D1401AC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Simple TM applied to IBC</a:t>
            </a:r>
          </a:p>
          <a:p>
            <a:pPr lvl="1"/>
            <a:r>
              <a:rPr lang="en-CA" dirty="0"/>
              <a:t>About -0,5% in AI and nearly -0,4% in RA/LDB over EE2-3.13 test</a:t>
            </a:r>
          </a:p>
          <a:p>
            <a:pPr lvl="1"/>
            <a:r>
              <a:rPr lang="en-CA" dirty="0"/>
              <a:t>About -1,2% in AI, -0,9% in RA and -0,8% LDB when combined with EE2-3.13 test on top of ECM-3.1</a:t>
            </a:r>
          </a:p>
          <a:p>
            <a:pPr lvl="1"/>
            <a:r>
              <a:rPr lang="en-CA" dirty="0"/>
              <a:t>No encoding/decoding time increase</a:t>
            </a:r>
          </a:p>
          <a:p>
            <a:pPr lvl="1"/>
            <a:r>
              <a:rPr lang="en-CA" dirty="0"/>
              <a:t>Could combined with other proposals on IBC (JVET-Y0160 JVET-Y0124)</a:t>
            </a:r>
          </a:p>
          <a:p>
            <a:pPr lvl="1"/>
            <a:endParaRPr lang="en-CA" dirty="0"/>
          </a:p>
          <a:p>
            <a:r>
              <a:rPr lang="en-CA" dirty="0"/>
              <a:t>Suggest to investigate in next EE2</a:t>
            </a:r>
          </a:p>
          <a:p>
            <a:endParaRPr lang="en-CA" dirty="0"/>
          </a:p>
          <a:p>
            <a:r>
              <a:rPr lang="en-CA" dirty="0"/>
              <a:t>Thanks to </a:t>
            </a:r>
            <a:r>
              <a:rPr lang="en-CA" dirty="0" err="1"/>
              <a:t>ByteDance</a:t>
            </a:r>
            <a:r>
              <a:rPr lang="en-CA" dirty="0"/>
              <a:t> for crosschecking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237C-2993-4409-9214-A48C2E960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5C304-EA22-4A71-B7E9-C64BEC7BFB7A}" type="datetime1">
              <a:rPr lang="en-US" smtClean="0"/>
              <a:t>1/12/2022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6555-F1A0-48ED-8C02-E980B29E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AB845-58D5-494A-ABD4-B1C52FE6E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0265379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344</TotalTime>
  <Words>920</Words>
  <Application>Microsoft Office PowerPoint</Application>
  <PresentationFormat>Widescreen</PresentationFormat>
  <Paragraphs>312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InterDigital 2022 PPT Template</vt:lpstr>
      <vt:lpstr>JVET-Y0088</vt:lpstr>
      <vt:lpstr>IBC-TM in merge mode</vt:lpstr>
      <vt:lpstr>IBC-TM in AMVP mode</vt:lpstr>
      <vt:lpstr>IBC-TM refinement</vt:lpstr>
      <vt:lpstr>IBC-TM combined with EE2-3.13 test</vt:lpstr>
      <vt:lpstr>Simulation results</vt:lpstr>
      <vt:lpstr>Combination with EE2-3.13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Antoine Robert</cp:lastModifiedBy>
  <cp:revision>8</cp:revision>
  <dcterms:created xsi:type="dcterms:W3CDTF">2022-01-11T10:24:13Z</dcterms:created>
  <dcterms:modified xsi:type="dcterms:W3CDTF">2022-01-12T15:43:56Z</dcterms:modified>
</cp:coreProperties>
</file>