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2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9" r:id="rId4"/>
    <p:sldId id="270" r:id="rId5"/>
    <p:sldId id="272" r:id="rId6"/>
    <p:sldId id="268" r:id="rId7"/>
    <p:sldId id="271" r:id="rId8"/>
    <p:sldId id="266" r:id="rId9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ECFF"/>
    <a:srgbClr val="99FF99"/>
    <a:srgbClr val="B9E4FF"/>
    <a:srgbClr val="D5DFFB"/>
    <a:srgbClr val="D7D7E5"/>
    <a:srgbClr val="C3C3D7"/>
    <a:srgbClr val="BEBED4"/>
    <a:srgbClr val="64649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65" autoAdjust="0"/>
    <p:restoredTop sz="83645" autoAdjust="0"/>
  </p:normalViewPr>
  <p:slideViewPr>
    <p:cSldViewPr>
      <p:cViewPr varScale="1">
        <p:scale>
          <a:sx n="57" d="100"/>
          <a:sy n="57" d="100"/>
        </p:scale>
        <p:origin x="40" y="1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5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2021/10/11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2021/10/11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1538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 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49025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 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44798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 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0434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2021/10/11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Tahoma" panose="020B0604030504040204" pitchFamily="34" charset="0"/>
          <a:ea typeface="+mj-ea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EA316C-78DB-450D-BA27-F754D039E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JVET-X0166</a:t>
            </a:r>
            <a:r>
              <a:rPr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/>
            </a:r>
            <a:br>
              <a:rPr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en-US" altLang="ja-JP" sz="3100" dirty="0">
                <a:latin typeface="Meiryo UI" panose="020B0604030504040204" pitchFamily="50" charset="-128"/>
                <a:ea typeface="Meiryo UI" panose="020B0604030504040204" pitchFamily="50" charset="-128"/>
              </a:rPr>
              <a:t>EE2-related: Combination of JVET-X0078 (Test 7/8), JVET-X0147 (Proposal-2), and GPM direct motion storage</a:t>
            </a:r>
            <a:endParaRPr kumimoji="1"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C2AD36F-DE58-46D9-8D59-2188D0467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2324" y="4167602"/>
            <a:ext cx="8412676" cy="1443852"/>
          </a:xfrm>
        </p:spPr>
        <p:txBody>
          <a:bodyPr/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Y. Kidani, H. Kato and K. Kawamura (KDDI)</a:t>
            </a:r>
          </a:p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H. Jang, S. Kim, J. Lim (LGE)</a:t>
            </a:r>
          </a:p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Z. Deng, K. Zhang, L. Zhang (</a:t>
            </a:r>
            <a:r>
              <a:rPr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Bytedance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225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Motivation</a:t>
            </a:r>
          </a:p>
          <a:p>
            <a:pPr marL="303020" lvl="1" indent="0" hangingPunct="0">
              <a:buNone/>
            </a:pPr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Further coding gain compared to EE2-3.2 on GPM with intra and inter prediction (GPM-Intra/Inter)</a:t>
            </a:r>
          </a:p>
          <a:p>
            <a:pPr marL="303020" lvl="1" indent="0" hangingPunct="0">
              <a:buNone/>
            </a:pPr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Proposal </a:t>
            </a:r>
          </a:p>
          <a:p>
            <a:pPr marL="645920" lvl="1" indent="-342900" hangingPunct="0">
              <a:buFont typeface="+mj-lt"/>
              <a:buAutoNum type="arabicPeriod"/>
            </a:pP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Combination of GPM-Intra/Inter and GPM with MMVD and template matching (GPM-MMVD/TM)</a:t>
            </a:r>
          </a:p>
          <a:p>
            <a:pPr marL="645920" lvl="1" indent="-342900" hangingPunct="0">
              <a:buFont typeface="+mj-lt"/>
              <a:buAutoNum type="arabicPeriod"/>
            </a:pP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Restriction of GPM-Intra/Intra to the inter CU</a:t>
            </a:r>
          </a:p>
          <a:p>
            <a:pPr marL="645920" lvl="1" indent="-342900" hangingPunct="0">
              <a:buFont typeface="+mj-lt"/>
              <a:buAutoNum type="arabicPeriod"/>
            </a:pP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Adaptive intra prediction mode (IPM) derivation</a:t>
            </a:r>
          </a:p>
          <a:p>
            <a:pPr marL="645920" lvl="1" indent="-342900" hangingPunct="0">
              <a:buFont typeface="+mj-lt"/>
              <a:buAutoNum type="arabicPeriod"/>
            </a:pP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A direct motion vector (MV) and IPM storage on the GPM-blending area</a:t>
            </a:r>
          </a:p>
          <a:p>
            <a:pPr marL="645920" lvl="1" indent="-342900" hangingPunct="0">
              <a:buFont typeface="+mj-lt"/>
              <a:buAutoNum type="arabicPeriod"/>
            </a:pPr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Experimental results (tool-off)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7 (= 1+2+3)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8 (= 2+3)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10 (= 1+2+3+4)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11 (= 2+3+4)</a:t>
            </a: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Summary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EC85BC9-87D6-499B-9ADF-44260955C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581750"/>
              </p:ext>
            </p:extLst>
          </p:nvPr>
        </p:nvGraphicFramePr>
        <p:xfrm>
          <a:off x="3647728" y="4509120"/>
          <a:ext cx="8375380" cy="1606550"/>
        </p:xfrm>
        <a:graphic>
          <a:graphicData uri="http://schemas.openxmlformats.org/drawingml/2006/table">
            <a:tbl>
              <a:tblPr/>
              <a:tblGrid>
                <a:gridCol w="631825">
                  <a:extLst>
                    <a:ext uri="{9D8B030D-6E8A-4147-A177-3AD203B41FA5}">
                      <a16:colId xmlns:a16="http://schemas.microsoft.com/office/drawing/2014/main" val="2161373651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07492400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1728082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11968155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973930881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620721380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92365227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15804665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968021326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27269528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51234752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26774915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88696737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028806634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700125620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3453518188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RA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LB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LP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9464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9390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EE2-3.2b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20842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-2.14%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37114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-0.58%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922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-0.36%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-0.35%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-0.96%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-0.98%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-0.77%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-1.86%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-1.78%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122%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502697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-0.71%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-0.65%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-0.69%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-1.84%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-1.61%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107%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498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11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Solution 1: Combination of GPM-Intra/Inter and GPM-MMVD/TM</a:t>
            </a:r>
          </a:p>
          <a:p>
            <a:pPr lvl="1" hangingPunct="0"/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Note: GPM-Intra/Inter cannot be used together with GPM-MMVD/TM in EE2-3.3.</a:t>
            </a:r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Solution 2: Restriction of GPM-Intra/Intra to the inter CU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Avoidance of non-optimal IPM applied to GPM far from the reference</a:t>
            </a:r>
            <a:endParaRPr lang="en-CA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Reduction of </a:t>
            </a:r>
            <a:r>
              <a:rPr lang="en-US" altLang="ja-JP" sz="1733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signalling</a:t>
            </a:r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 for the pattern with low selectivity</a:t>
            </a:r>
          </a:p>
          <a:p>
            <a:pPr marL="303020" lvl="1" indent="0" hangingPunct="0">
              <a:buNone/>
            </a:pPr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Proposal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1A9715B-6C51-4BBE-8F8B-9A3A3B757AEC}"/>
              </a:ext>
            </a:extLst>
          </p:cNvPr>
          <p:cNvGrpSpPr/>
          <p:nvPr/>
        </p:nvGrpSpPr>
        <p:grpSpPr>
          <a:xfrm>
            <a:off x="1487488" y="1916832"/>
            <a:ext cx="1512168" cy="1152128"/>
            <a:chOff x="8976320" y="3717031"/>
            <a:chExt cx="2520280" cy="2160241"/>
          </a:xfrm>
        </p:grpSpPr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EFB392E0-D011-4B89-ABD3-BEBD80B8E802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3B6EF1DB-71F7-4728-B959-1512437A68CB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0BEF0ADF-071C-48C8-92D4-127D329D9E7F}"/>
                </a:ext>
              </a:extLst>
            </p:cNvPr>
            <p:cNvSpPr txBox="1"/>
            <p:nvPr/>
          </p:nvSpPr>
          <p:spPr>
            <a:xfrm>
              <a:off x="10104327" y="4948438"/>
              <a:ext cx="1193817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E574F5EA-8A82-4B8E-8905-6516948BA724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915F6D82-FA1E-43B9-A903-46DD95842227}"/>
              </a:ext>
            </a:extLst>
          </p:cNvPr>
          <p:cNvGrpSpPr/>
          <p:nvPr/>
        </p:nvGrpSpPr>
        <p:grpSpPr>
          <a:xfrm>
            <a:off x="3990244" y="1916832"/>
            <a:ext cx="1529692" cy="1152128"/>
            <a:chOff x="8976320" y="3717031"/>
            <a:chExt cx="2549486" cy="2160241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35206E02-E515-4476-9ECC-3DDFF6FE910F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31FA79BD-BD9B-4BE6-8395-E513E418E54D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EAC860CC-1084-4B5F-B9C3-6AFD23A83D1F}"/>
                </a:ext>
              </a:extLst>
            </p:cNvPr>
            <p:cNvSpPr txBox="1"/>
            <p:nvPr/>
          </p:nvSpPr>
          <p:spPr>
            <a:xfrm>
              <a:off x="9605593" y="4621018"/>
              <a:ext cx="1920213" cy="121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>
                  <a:solidFill>
                    <a:srgbClr val="0000FF"/>
                  </a:solidFill>
                </a:rPr>
                <a:t>Inter</a:t>
              </a:r>
            </a:p>
            <a:p>
              <a:pPr algn="r"/>
              <a:r>
                <a:rPr lang="en-US" altLang="ja-JP" dirty="0">
                  <a:solidFill>
                    <a:srgbClr val="0000FF"/>
                  </a:solidFill>
                </a:rPr>
                <a:t>(MMVD)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A0C9FD48-FAFA-4922-A82B-C40F1518EE2C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786DC17E-30D9-449E-85FB-796F16081D72}"/>
              </a:ext>
            </a:extLst>
          </p:cNvPr>
          <p:cNvGrpSpPr/>
          <p:nvPr/>
        </p:nvGrpSpPr>
        <p:grpSpPr>
          <a:xfrm>
            <a:off x="6600056" y="1916832"/>
            <a:ext cx="1512168" cy="1152128"/>
            <a:chOff x="8976320" y="3717031"/>
            <a:chExt cx="2520280" cy="2160241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CF203C91-8EC2-45F0-8C00-2B72A59D017A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E5932EB6-4809-4452-8CE7-F9E6B21F6194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テキスト ボックス 53">
              <a:extLst>
                <a:ext uri="{FF2B5EF4-FFF2-40B4-BE49-F238E27FC236}">
                  <a16:creationId xmlns:a16="http://schemas.microsoft.com/office/drawing/2014/main" id="{ACF00056-0BC9-4336-8FB9-A007B7ACD23E}"/>
                </a:ext>
              </a:extLst>
            </p:cNvPr>
            <p:cNvSpPr txBox="1"/>
            <p:nvPr/>
          </p:nvSpPr>
          <p:spPr>
            <a:xfrm>
              <a:off x="10104327" y="4662136"/>
              <a:ext cx="1193817" cy="1211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>
                  <a:solidFill>
                    <a:srgbClr val="0000FF"/>
                  </a:solidFill>
                </a:rPr>
                <a:t>Inter</a:t>
              </a:r>
            </a:p>
            <a:p>
              <a:pPr algn="r"/>
              <a:r>
                <a:rPr lang="en-US" altLang="ja-JP" dirty="0">
                  <a:solidFill>
                    <a:srgbClr val="0000FF"/>
                  </a:solidFill>
                </a:rPr>
                <a:t>(TM)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55" name="テキスト ボックス 54">
              <a:extLst>
                <a:ext uri="{FF2B5EF4-FFF2-40B4-BE49-F238E27FC236}">
                  <a16:creationId xmlns:a16="http://schemas.microsoft.com/office/drawing/2014/main" id="{B6F8BA8A-A6B5-4CDE-BE1F-492CE97CA710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15703E1D-7204-46F8-B183-01B3BFD701AF}"/>
              </a:ext>
            </a:extLst>
          </p:cNvPr>
          <p:cNvGrpSpPr/>
          <p:nvPr/>
        </p:nvGrpSpPr>
        <p:grpSpPr>
          <a:xfrm>
            <a:off x="1415480" y="4831324"/>
            <a:ext cx="1512168" cy="1152128"/>
            <a:chOff x="8976320" y="3717031"/>
            <a:chExt cx="2520280" cy="2160241"/>
          </a:xfrm>
        </p:grpSpPr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7613AF63-1E41-41D2-98EA-4A66300F6126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4" name="直線コネクタ 73">
              <a:extLst>
                <a:ext uri="{FF2B5EF4-FFF2-40B4-BE49-F238E27FC236}">
                  <a16:creationId xmlns:a16="http://schemas.microsoft.com/office/drawing/2014/main" id="{88F9E91D-E27B-44F0-939D-694BE8B4E158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テキスト ボックス 74">
              <a:extLst>
                <a:ext uri="{FF2B5EF4-FFF2-40B4-BE49-F238E27FC236}">
                  <a16:creationId xmlns:a16="http://schemas.microsoft.com/office/drawing/2014/main" id="{24BC754D-B385-48F0-8130-1ACC0EE2BA08}"/>
                </a:ext>
              </a:extLst>
            </p:cNvPr>
            <p:cNvSpPr txBox="1"/>
            <p:nvPr/>
          </p:nvSpPr>
          <p:spPr>
            <a:xfrm>
              <a:off x="10216328" y="4450903"/>
              <a:ext cx="1193817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AA46CD87-ABD8-499A-9F80-F3E3A6C3D895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E316DFA8-C919-4F33-A125-E982376BF99B}"/>
              </a:ext>
            </a:extLst>
          </p:cNvPr>
          <p:cNvGrpSpPr/>
          <p:nvPr/>
        </p:nvGrpSpPr>
        <p:grpSpPr>
          <a:xfrm>
            <a:off x="3918236" y="4831324"/>
            <a:ext cx="1682948" cy="1152128"/>
            <a:chOff x="8976320" y="3717031"/>
            <a:chExt cx="2804913" cy="2160241"/>
          </a:xfrm>
        </p:grpSpPr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A952A46A-1257-457B-AE2E-0D5CF089E2E3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9" name="直線コネクタ 78">
              <a:extLst>
                <a:ext uri="{FF2B5EF4-FFF2-40B4-BE49-F238E27FC236}">
                  <a16:creationId xmlns:a16="http://schemas.microsoft.com/office/drawing/2014/main" id="{F4BC7D58-EB48-4FA4-AE0D-109C31040DF7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95BCD98C-C08D-4B88-BFB8-2B2BFCBB629B}"/>
                </a:ext>
              </a:extLst>
            </p:cNvPr>
            <p:cNvSpPr txBox="1"/>
            <p:nvPr/>
          </p:nvSpPr>
          <p:spPr>
            <a:xfrm>
              <a:off x="10251860" y="4376797"/>
              <a:ext cx="1529373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DFEE62D4-6545-4B7C-97BA-4F0EAD4ECB15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2" name="グループ化 81">
            <a:extLst>
              <a:ext uri="{FF2B5EF4-FFF2-40B4-BE49-F238E27FC236}">
                <a16:creationId xmlns:a16="http://schemas.microsoft.com/office/drawing/2014/main" id="{C920CDFB-55EB-4A97-8BCE-21FB1D8B10D4}"/>
              </a:ext>
            </a:extLst>
          </p:cNvPr>
          <p:cNvGrpSpPr/>
          <p:nvPr/>
        </p:nvGrpSpPr>
        <p:grpSpPr>
          <a:xfrm>
            <a:off x="6528048" y="4831324"/>
            <a:ext cx="1512168" cy="1152128"/>
            <a:chOff x="8976320" y="3717031"/>
            <a:chExt cx="2520280" cy="2160241"/>
          </a:xfrm>
        </p:grpSpPr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E81656AF-A641-4D78-AA48-C8E90DD1B1DA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4" name="直線コネクタ 83">
              <a:extLst>
                <a:ext uri="{FF2B5EF4-FFF2-40B4-BE49-F238E27FC236}">
                  <a16:creationId xmlns:a16="http://schemas.microsoft.com/office/drawing/2014/main" id="{2CEBC1EA-1A4C-4A6B-A412-96053BE2EBAD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テキスト ボックス 84">
              <a:extLst>
                <a:ext uri="{FF2B5EF4-FFF2-40B4-BE49-F238E27FC236}">
                  <a16:creationId xmlns:a16="http://schemas.microsoft.com/office/drawing/2014/main" id="{08AFC07F-78A1-4A1E-85B0-7B4A6A7CB9D9}"/>
                </a:ext>
              </a:extLst>
            </p:cNvPr>
            <p:cNvSpPr txBox="1"/>
            <p:nvPr/>
          </p:nvSpPr>
          <p:spPr>
            <a:xfrm>
              <a:off x="10290332" y="4490111"/>
              <a:ext cx="1193817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86" name="テキスト ボックス 85">
              <a:extLst>
                <a:ext uri="{FF2B5EF4-FFF2-40B4-BE49-F238E27FC236}">
                  <a16:creationId xmlns:a16="http://schemas.microsoft.com/office/drawing/2014/main" id="{1169EF03-DD03-4880-B932-CC9D4D56572C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</p:grp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57F890B-F12E-4DA3-8486-94726D49F3ED}"/>
              </a:ext>
            </a:extLst>
          </p:cNvPr>
          <p:cNvSpPr txBox="1"/>
          <p:nvPr/>
        </p:nvSpPr>
        <p:spPr>
          <a:xfrm>
            <a:off x="4223792" y="5294818"/>
            <a:ext cx="109196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800" dirty="0"/>
              <a:t>×</a:t>
            </a:r>
            <a:endParaRPr kumimoji="1" lang="ja-JP" altLang="en-US" sz="8800" dirty="0"/>
          </a:p>
        </p:txBody>
      </p:sp>
      <p:pic>
        <p:nvPicPr>
          <p:cNvPr id="87" name="図 86" descr="ダイアグラム&#10;&#10;中程度の精度で自動的に生成された説明">
            <a:extLst>
              <a:ext uri="{FF2B5EF4-FFF2-40B4-BE49-F238E27FC236}">
                <a16:creationId xmlns:a16="http://schemas.microsoft.com/office/drawing/2014/main" id="{1365CF26-4531-4C94-AF3E-FE38323888C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947" y="2913550"/>
            <a:ext cx="2808311" cy="304800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12D2FBD-3F7A-47E9-BA36-30BE0F1BAC5A}"/>
              </a:ext>
            </a:extLst>
          </p:cNvPr>
          <p:cNvSpPr txBox="1"/>
          <p:nvPr/>
        </p:nvSpPr>
        <p:spPr>
          <a:xfrm>
            <a:off x="8547053" y="5879116"/>
            <a:ext cx="3469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Example of non-opt. IPM case in EE2-3.2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49893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Solution 3: Adaptive intra prediction mode (IPM) derivation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Note: </a:t>
            </a: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Neighbor IPM derived based on the table for GPM-TM</a:t>
            </a: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6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Solution 4: </a:t>
            </a:r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A direct MV &amp; IPM storage on the GPM-blending area</a:t>
            </a: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03020" lvl="1" indent="0" hangingPunct="0">
              <a:buNone/>
            </a:pPr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Proposal (cont.)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6" name="表 7">
            <a:extLst>
              <a:ext uri="{FF2B5EF4-FFF2-40B4-BE49-F238E27FC236}">
                <a16:creationId xmlns:a16="http://schemas.microsoft.com/office/drawing/2014/main" id="{77117C93-40C2-4FC9-A78C-FB69187485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18573"/>
              </p:ext>
            </p:extLst>
          </p:nvPr>
        </p:nvGraphicFramePr>
        <p:xfrm>
          <a:off x="3491412" y="2365905"/>
          <a:ext cx="177276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2762">
                  <a:extLst>
                    <a:ext uri="{9D8B030D-6E8A-4147-A177-3AD203B41FA5}">
                      <a16:colId xmlns:a16="http://schemas.microsoft.com/office/drawing/2014/main" val="2690268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IPM candidate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223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Para. angular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411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Perp. angular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102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Planar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867020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DC25B8A-83A6-42B7-BAEB-558FC7BD08CF}"/>
              </a:ext>
            </a:extLst>
          </p:cNvPr>
          <p:cNvSpPr txBox="1"/>
          <p:nvPr/>
        </p:nvSpPr>
        <p:spPr>
          <a:xfrm>
            <a:off x="3178506" y="270018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98CA3DE-CC56-42C3-8EC1-F8ABDCB3A904}"/>
              </a:ext>
            </a:extLst>
          </p:cNvPr>
          <p:cNvSpPr txBox="1"/>
          <p:nvPr/>
        </p:nvSpPr>
        <p:spPr>
          <a:xfrm>
            <a:off x="3178506" y="30988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77DEBB9-27F1-4281-A231-F1E8D39AF206}"/>
              </a:ext>
            </a:extLst>
          </p:cNvPr>
          <p:cNvSpPr txBox="1"/>
          <p:nvPr/>
        </p:nvSpPr>
        <p:spPr>
          <a:xfrm>
            <a:off x="3178506" y="350503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2</a:t>
            </a:r>
            <a:endParaRPr kumimoji="1" lang="ja-JP" altLang="en-US" dirty="0"/>
          </a:p>
        </p:txBody>
      </p:sp>
      <p:graphicFrame>
        <p:nvGraphicFramePr>
          <p:cNvPr id="24" name="表 7">
            <a:extLst>
              <a:ext uri="{FF2B5EF4-FFF2-40B4-BE49-F238E27FC236}">
                <a16:creationId xmlns:a16="http://schemas.microsoft.com/office/drawing/2014/main" id="{EF1B7C0F-DB5E-4C49-A702-44CF726AC0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192761"/>
              </p:ext>
            </p:extLst>
          </p:nvPr>
        </p:nvGraphicFramePr>
        <p:xfrm>
          <a:off x="5913483" y="2346238"/>
          <a:ext cx="177276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2762">
                  <a:extLst>
                    <a:ext uri="{9D8B030D-6E8A-4147-A177-3AD203B41FA5}">
                      <a16:colId xmlns:a16="http://schemas.microsoft.com/office/drawing/2014/main" val="2690268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IPM candidate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223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Para. angular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411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TIMD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102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DIMD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867020"/>
                  </a:ext>
                </a:extLst>
              </a:tr>
            </a:tbl>
          </a:graphicData>
        </a:graphic>
      </p:graphicFrame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3529349-9A2E-4E69-8D4E-2AD7088DFAAE}"/>
              </a:ext>
            </a:extLst>
          </p:cNvPr>
          <p:cNvSpPr txBox="1"/>
          <p:nvPr/>
        </p:nvSpPr>
        <p:spPr>
          <a:xfrm>
            <a:off x="5879976" y="3830196"/>
            <a:ext cx="2634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kumimoji="1" lang="en-US" altLang="ja-JP" sz="1400" dirty="0">
                <a:solidFill>
                  <a:srgbClr val="FF0000"/>
                </a:solidFill>
              </a:rPr>
              <a:t>Neighbor</a:t>
            </a:r>
            <a:r>
              <a:rPr kumimoji="1" lang="en-US" altLang="ja-JP" sz="1400" dirty="0"/>
              <a:t> </a:t>
            </a:r>
            <a:r>
              <a:rPr kumimoji="1" lang="en-US" altLang="ja-JP" sz="1400" dirty="0">
                <a:sym typeface="Wingdings" panose="05000000000000000000" pitchFamily="2" charset="2"/>
              </a:rPr>
              <a:t> Perp.  Planar</a:t>
            </a:r>
            <a:endParaRPr kumimoji="1" lang="ja-JP" altLang="en-US" sz="1400" dirty="0"/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AB4AD512-B811-4F49-B443-68108C0B0DFB}"/>
              </a:ext>
            </a:extLst>
          </p:cNvPr>
          <p:cNvGrpSpPr/>
          <p:nvPr/>
        </p:nvGrpSpPr>
        <p:grpSpPr>
          <a:xfrm>
            <a:off x="1273205" y="2238778"/>
            <a:ext cx="1550240" cy="1404879"/>
            <a:chOff x="8975284" y="3501970"/>
            <a:chExt cx="2521316" cy="2375302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101D05D7-2BC1-4521-BF9D-6701E5B82556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2" name="直線コネクタ 31">
              <a:extLst>
                <a:ext uri="{FF2B5EF4-FFF2-40B4-BE49-F238E27FC236}">
                  <a16:creationId xmlns:a16="http://schemas.microsoft.com/office/drawing/2014/main" id="{1A7A689F-BA7A-40EE-AD5B-45373F2BE4F3}"/>
                </a:ext>
              </a:extLst>
            </p:cNvPr>
            <p:cNvCxnSpPr/>
            <p:nvPr/>
          </p:nvCxnSpPr>
          <p:spPr>
            <a:xfrm flipH="1">
              <a:off x="9440909" y="3717032"/>
              <a:ext cx="1080121" cy="21602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矢印コネクタ 32">
              <a:extLst>
                <a:ext uri="{FF2B5EF4-FFF2-40B4-BE49-F238E27FC236}">
                  <a16:creationId xmlns:a16="http://schemas.microsoft.com/office/drawing/2014/main" id="{C97E27FB-B51C-4FA2-97A2-0C401CB8A9FB}"/>
                </a:ext>
              </a:extLst>
            </p:cNvPr>
            <p:cNvCxnSpPr/>
            <p:nvPr/>
          </p:nvCxnSpPr>
          <p:spPr>
            <a:xfrm flipV="1">
              <a:off x="10525884" y="3501970"/>
              <a:ext cx="504057" cy="994894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6323EC53-4A39-4A59-918B-633264BBBD23}"/>
                </a:ext>
              </a:extLst>
            </p:cNvPr>
            <p:cNvSpPr txBox="1"/>
            <p:nvPr/>
          </p:nvSpPr>
          <p:spPr>
            <a:xfrm>
              <a:off x="10311490" y="5052170"/>
              <a:ext cx="1051195" cy="624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81327A01-7F77-4958-B4ED-89060101C730}"/>
                </a:ext>
              </a:extLst>
            </p:cNvPr>
            <p:cNvSpPr txBox="1"/>
            <p:nvPr/>
          </p:nvSpPr>
          <p:spPr>
            <a:xfrm>
              <a:off x="8975284" y="4402901"/>
              <a:ext cx="1051195" cy="624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</p:grp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2D4C840F-7E72-4469-B115-AF8BA392CE74}"/>
              </a:ext>
            </a:extLst>
          </p:cNvPr>
          <p:cNvSpPr txBox="1"/>
          <p:nvPr/>
        </p:nvSpPr>
        <p:spPr>
          <a:xfrm>
            <a:off x="2077956" y="2000373"/>
            <a:ext cx="782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solidFill>
                  <a:srgbClr val="00B050"/>
                </a:solidFill>
              </a:rPr>
              <a:t>Parallel</a:t>
            </a:r>
            <a:endParaRPr kumimoji="1" lang="ja-JP" altLang="en-US" sz="1400" dirty="0">
              <a:solidFill>
                <a:srgbClr val="00B050"/>
              </a:solidFill>
            </a:endParaRPr>
          </a:p>
        </p:txBody>
      </p: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90BC40F0-9814-4F59-AA93-0283779DFA7A}"/>
              </a:ext>
            </a:extLst>
          </p:cNvPr>
          <p:cNvCxnSpPr>
            <a:cxnSpLocks/>
          </p:cNvCxnSpPr>
          <p:nvPr/>
        </p:nvCxnSpPr>
        <p:spPr>
          <a:xfrm flipH="1" flipV="1">
            <a:off x="1053617" y="2346238"/>
            <a:ext cx="1290865" cy="711587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3425765-FE8D-4023-A3F6-293B3652E662}"/>
              </a:ext>
            </a:extLst>
          </p:cNvPr>
          <p:cNvSpPr txBox="1"/>
          <p:nvPr/>
        </p:nvSpPr>
        <p:spPr>
          <a:xfrm>
            <a:off x="660732" y="2045504"/>
            <a:ext cx="1289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solidFill>
                  <a:srgbClr val="00B0F0"/>
                </a:solidFill>
              </a:rPr>
              <a:t>Perpendicular</a:t>
            </a:r>
            <a:endParaRPr kumimoji="1" lang="ja-JP" altLang="en-US" sz="1400" dirty="0">
              <a:solidFill>
                <a:srgbClr val="00B0F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05FC0F6-5C0F-4808-9494-702A6FDEE958}"/>
              </a:ext>
            </a:extLst>
          </p:cNvPr>
          <p:cNvSpPr txBox="1"/>
          <p:nvPr/>
        </p:nvSpPr>
        <p:spPr>
          <a:xfrm>
            <a:off x="3275665" y="1966184"/>
            <a:ext cx="21002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EE2-3.2: Pre-defined</a:t>
            </a:r>
            <a:endParaRPr kumimoji="1" lang="ja-JP" altLang="en-US" sz="1600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8CE18416-DEF3-422C-B373-829249931115}"/>
              </a:ext>
            </a:extLst>
          </p:cNvPr>
          <p:cNvSpPr txBox="1"/>
          <p:nvPr/>
        </p:nvSpPr>
        <p:spPr>
          <a:xfrm>
            <a:off x="5879976" y="1938318"/>
            <a:ext cx="1893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Proposal: </a:t>
            </a:r>
            <a:r>
              <a:rPr kumimoji="1" lang="en-US" altLang="ja-JP" sz="1600" dirty="0">
                <a:solidFill>
                  <a:srgbClr val="FF0000"/>
                </a:solidFill>
              </a:rPr>
              <a:t>Adaptive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5967179-DDFA-440D-8972-F4B263FAF209}"/>
              </a:ext>
            </a:extLst>
          </p:cNvPr>
          <p:cNvSpPr txBox="1"/>
          <p:nvPr/>
        </p:nvSpPr>
        <p:spPr>
          <a:xfrm>
            <a:off x="5585638" y="26591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792505F-AD34-4C67-ABF2-FB0856C9675F}"/>
              </a:ext>
            </a:extLst>
          </p:cNvPr>
          <p:cNvSpPr txBox="1"/>
          <p:nvPr/>
        </p:nvSpPr>
        <p:spPr>
          <a:xfrm>
            <a:off x="5585638" y="3057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88DEB0D4-2E2D-4B77-BF0A-856C4C553D8B}"/>
              </a:ext>
            </a:extLst>
          </p:cNvPr>
          <p:cNvSpPr txBox="1"/>
          <p:nvPr/>
        </p:nvSpPr>
        <p:spPr>
          <a:xfrm>
            <a:off x="5585638" y="346399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2</a:t>
            </a:r>
            <a:endParaRPr kumimoji="1" lang="ja-JP" altLang="en-US" dirty="0"/>
          </a:p>
        </p:txBody>
      </p:sp>
      <p:graphicFrame>
        <p:nvGraphicFramePr>
          <p:cNvPr id="53" name="表 52">
            <a:extLst>
              <a:ext uri="{FF2B5EF4-FFF2-40B4-BE49-F238E27FC236}">
                <a16:creationId xmlns:a16="http://schemas.microsoft.com/office/drawing/2014/main" id="{584478E9-2702-4889-ACC0-83899C360D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781170"/>
              </p:ext>
            </p:extLst>
          </p:nvPr>
        </p:nvGraphicFramePr>
        <p:xfrm>
          <a:off x="8400256" y="1433596"/>
          <a:ext cx="3107690" cy="640080"/>
        </p:xfrm>
        <a:graphic>
          <a:graphicData uri="http://schemas.openxmlformats.org/drawingml/2006/table">
            <a:tbl>
              <a:tblPr firstRow="1" firstCol="1" bandRow="1"/>
              <a:tblGrid>
                <a:gridCol w="607695">
                  <a:extLst>
                    <a:ext uri="{9D8B030D-6E8A-4147-A177-3AD203B41FA5}">
                      <a16:colId xmlns:a16="http://schemas.microsoft.com/office/drawing/2014/main" val="2492463224"/>
                    </a:ext>
                  </a:extLst>
                </a:gridCol>
                <a:gridCol w="509270">
                  <a:extLst>
                    <a:ext uri="{9D8B030D-6E8A-4147-A177-3AD203B41FA5}">
                      <a16:colId xmlns:a16="http://schemas.microsoft.com/office/drawing/2014/main" val="1959996253"/>
                    </a:ext>
                  </a:extLst>
                </a:gridCol>
                <a:gridCol w="509270">
                  <a:extLst>
                    <a:ext uri="{9D8B030D-6E8A-4147-A177-3AD203B41FA5}">
                      <a16:colId xmlns:a16="http://schemas.microsoft.com/office/drawing/2014/main" val="2074201494"/>
                    </a:ext>
                  </a:extLst>
                </a:gridCol>
                <a:gridCol w="509270">
                  <a:extLst>
                    <a:ext uri="{9D8B030D-6E8A-4147-A177-3AD203B41FA5}">
                      <a16:colId xmlns:a16="http://schemas.microsoft.com/office/drawing/2014/main" val="3753300100"/>
                    </a:ext>
                  </a:extLst>
                </a:gridCol>
                <a:gridCol w="509270">
                  <a:extLst>
                    <a:ext uri="{9D8B030D-6E8A-4147-A177-3AD203B41FA5}">
                      <a16:colId xmlns:a16="http://schemas.microsoft.com/office/drawing/2014/main" val="3522065997"/>
                    </a:ext>
                  </a:extLst>
                </a:gridCol>
                <a:gridCol w="462915">
                  <a:extLst>
                    <a:ext uri="{9D8B030D-6E8A-4147-A177-3AD203B41FA5}">
                      <a16:colId xmlns:a16="http://schemas.microsoft.com/office/drawing/2014/main" val="17567354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Angle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3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367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Part-0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ja-JP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alt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449615"/>
                  </a:ext>
                </a:extLst>
              </a:tr>
              <a:tr h="7340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Part-1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L+A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L+A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L+A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ja-JP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alt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551460"/>
                  </a:ext>
                </a:extLst>
              </a:tr>
            </a:tbl>
          </a:graphicData>
        </a:graphic>
      </p:graphicFrame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56E3C89E-83A3-4545-8374-46A4A41FB70A}"/>
              </a:ext>
            </a:extLst>
          </p:cNvPr>
          <p:cNvSpPr/>
          <p:nvPr/>
        </p:nvSpPr>
        <p:spPr>
          <a:xfrm>
            <a:off x="9155208" y="2656152"/>
            <a:ext cx="1750505" cy="1345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8D75ED36-C445-48DE-AA74-7C5C8D96626D}"/>
              </a:ext>
            </a:extLst>
          </p:cNvPr>
          <p:cNvCxnSpPr>
            <a:cxnSpLocks/>
            <a:endCxn id="67" idx="1"/>
          </p:cNvCxnSpPr>
          <p:nvPr/>
        </p:nvCxnSpPr>
        <p:spPr>
          <a:xfrm flipH="1">
            <a:off x="9155208" y="2649002"/>
            <a:ext cx="1460786" cy="115564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B98CC774-E677-4D37-9DEF-BE94BCB0A782}"/>
              </a:ext>
            </a:extLst>
          </p:cNvPr>
          <p:cNvSpPr txBox="1"/>
          <p:nvPr/>
        </p:nvSpPr>
        <p:spPr>
          <a:xfrm>
            <a:off x="9179214" y="2705398"/>
            <a:ext cx="100172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Part-0 (P0)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47B87FD8-8148-4236-9AF4-7054356FE6BB}"/>
              </a:ext>
            </a:extLst>
          </p:cNvPr>
          <p:cNvSpPr txBox="1"/>
          <p:nvPr/>
        </p:nvSpPr>
        <p:spPr>
          <a:xfrm>
            <a:off x="10043073" y="3196858"/>
            <a:ext cx="8012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Part-1 (P1)</a:t>
            </a:r>
          </a:p>
        </p:txBody>
      </p:sp>
      <p:sp>
        <p:nvSpPr>
          <p:cNvPr id="67" name="斜め縞 66">
            <a:extLst>
              <a:ext uri="{FF2B5EF4-FFF2-40B4-BE49-F238E27FC236}">
                <a16:creationId xmlns:a16="http://schemas.microsoft.com/office/drawing/2014/main" id="{6304820F-29C7-4EAF-A18E-924B749A573B}"/>
              </a:ext>
            </a:extLst>
          </p:cNvPr>
          <p:cNvSpPr/>
          <p:nvPr/>
        </p:nvSpPr>
        <p:spPr>
          <a:xfrm>
            <a:off x="9155208" y="2655609"/>
            <a:ext cx="1705708" cy="1315254"/>
          </a:xfrm>
          <a:prstGeom prst="diagStripe">
            <a:avLst>
              <a:gd name="adj" fmla="val 74725"/>
            </a:avLst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90570901-B55C-4059-9514-231F71204DE3}"/>
              </a:ext>
            </a:extLst>
          </p:cNvPr>
          <p:cNvSpPr txBox="1"/>
          <p:nvPr/>
        </p:nvSpPr>
        <p:spPr>
          <a:xfrm>
            <a:off x="9362342" y="3704982"/>
            <a:ext cx="15552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GPM-blending area</a:t>
            </a:r>
          </a:p>
        </p:txBody>
      </p:sp>
      <p:cxnSp>
        <p:nvCxnSpPr>
          <p:cNvPr id="73" name="直線矢印コネクタ 72">
            <a:extLst>
              <a:ext uri="{FF2B5EF4-FFF2-40B4-BE49-F238E27FC236}">
                <a16:creationId xmlns:a16="http://schemas.microsoft.com/office/drawing/2014/main" id="{0A3B9D50-FC49-447D-A090-BE46FDCF2638}"/>
              </a:ext>
            </a:extLst>
          </p:cNvPr>
          <p:cNvCxnSpPr>
            <a:cxnSpLocks/>
          </p:cNvCxnSpPr>
          <p:nvPr/>
        </p:nvCxnSpPr>
        <p:spPr>
          <a:xfrm flipH="1" flipV="1">
            <a:off x="9564999" y="3598865"/>
            <a:ext cx="389102" cy="1684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1CC18214-8D0B-4647-B250-81768AC32E2E}"/>
              </a:ext>
            </a:extLst>
          </p:cNvPr>
          <p:cNvSpPr txBox="1"/>
          <p:nvPr/>
        </p:nvSpPr>
        <p:spPr>
          <a:xfrm>
            <a:off x="9861183" y="224505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8D80D167-D60A-41A2-9D29-BACEB9A98A58}"/>
              </a:ext>
            </a:extLst>
          </p:cNvPr>
          <p:cNvSpPr txBox="1"/>
          <p:nvPr/>
        </p:nvSpPr>
        <p:spPr>
          <a:xfrm>
            <a:off x="8794842" y="316750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L</a:t>
            </a:r>
            <a:endParaRPr kumimoji="1" lang="ja-JP" altLang="en-US" dirty="0"/>
          </a:p>
        </p:txBody>
      </p:sp>
      <p:graphicFrame>
        <p:nvGraphicFramePr>
          <p:cNvPr id="77" name="表 77">
            <a:extLst>
              <a:ext uri="{FF2B5EF4-FFF2-40B4-BE49-F238E27FC236}">
                <a16:creationId xmlns:a16="http://schemas.microsoft.com/office/drawing/2014/main" id="{7A3A8C3E-EA4C-4C95-988B-A2545CCF1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591243"/>
              </p:ext>
            </p:extLst>
          </p:nvPr>
        </p:nvGraphicFramePr>
        <p:xfrm>
          <a:off x="807424" y="5110153"/>
          <a:ext cx="5151119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130">
                  <a:extLst>
                    <a:ext uri="{9D8B030D-6E8A-4147-A177-3AD203B41FA5}">
                      <a16:colId xmlns:a16="http://schemas.microsoft.com/office/drawing/2014/main" val="1801360603"/>
                    </a:ext>
                  </a:extLst>
                </a:gridCol>
                <a:gridCol w="1092517">
                  <a:extLst>
                    <a:ext uri="{9D8B030D-6E8A-4147-A177-3AD203B41FA5}">
                      <a16:colId xmlns:a16="http://schemas.microsoft.com/office/drawing/2014/main" val="3008324979"/>
                    </a:ext>
                  </a:extLst>
                </a:gridCol>
                <a:gridCol w="1925955">
                  <a:extLst>
                    <a:ext uri="{9D8B030D-6E8A-4147-A177-3AD203B41FA5}">
                      <a16:colId xmlns:a16="http://schemas.microsoft.com/office/drawing/2014/main" val="1734110089"/>
                    </a:ext>
                  </a:extLst>
                </a:gridCol>
                <a:gridCol w="1092517">
                  <a:extLst>
                    <a:ext uri="{9D8B030D-6E8A-4147-A177-3AD203B41FA5}">
                      <a16:colId xmlns:a16="http://schemas.microsoft.com/office/drawing/2014/main" val="17001284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Blend. area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161247"/>
                  </a:ext>
                </a:extLst>
              </a:tr>
              <a:tr h="157039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EE2-3.3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~2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1360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Proposal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or MV</a:t>
                      </a:r>
                      <a:r>
                        <a:rPr kumimoji="1" lang="en-US" altLang="ja-JP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0207449"/>
                  </a:ext>
                </a:extLst>
              </a:tr>
            </a:tbl>
          </a:graphicData>
        </a:graphic>
      </p:graphicFrame>
      <p:graphicFrame>
        <p:nvGraphicFramePr>
          <p:cNvPr id="78" name="表 77">
            <a:extLst>
              <a:ext uri="{FF2B5EF4-FFF2-40B4-BE49-F238E27FC236}">
                <a16:creationId xmlns:a16="http://schemas.microsoft.com/office/drawing/2014/main" id="{FB8805BE-F60A-414A-B75A-63819F29F5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218967"/>
              </p:ext>
            </p:extLst>
          </p:nvPr>
        </p:nvGraphicFramePr>
        <p:xfrm>
          <a:off x="6423845" y="5097796"/>
          <a:ext cx="5151119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130">
                  <a:extLst>
                    <a:ext uri="{9D8B030D-6E8A-4147-A177-3AD203B41FA5}">
                      <a16:colId xmlns:a16="http://schemas.microsoft.com/office/drawing/2014/main" val="1801360603"/>
                    </a:ext>
                  </a:extLst>
                </a:gridCol>
                <a:gridCol w="1092517">
                  <a:extLst>
                    <a:ext uri="{9D8B030D-6E8A-4147-A177-3AD203B41FA5}">
                      <a16:colId xmlns:a16="http://schemas.microsoft.com/office/drawing/2014/main" val="3008324979"/>
                    </a:ext>
                  </a:extLst>
                </a:gridCol>
                <a:gridCol w="1925955">
                  <a:extLst>
                    <a:ext uri="{9D8B030D-6E8A-4147-A177-3AD203B41FA5}">
                      <a16:colId xmlns:a16="http://schemas.microsoft.com/office/drawing/2014/main" val="1734110089"/>
                    </a:ext>
                  </a:extLst>
                </a:gridCol>
                <a:gridCol w="1092517">
                  <a:extLst>
                    <a:ext uri="{9D8B030D-6E8A-4147-A177-3AD203B41FA5}">
                      <a16:colId xmlns:a16="http://schemas.microsoft.com/office/drawing/2014/main" val="1700128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Blend. area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161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EE2-3.3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136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Proposal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endParaRPr kumimoji="1" lang="en-US" altLang="ja-JP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ja-JP" altLang="en-US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kumimoji="1" lang="ja-JP" altLang="en-US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0207449"/>
                  </a:ext>
                </a:extLst>
              </a:tr>
            </a:tbl>
          </a:graphicData>
        </a:graphic>
      </p:graphicFrame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50A22FB-4545-4108-89CB-34E7EBEA974A}"/>
              </a:ext>
            </a:extLst>
          </p:cNvPr>
          <p:cNvSpPr txBox="1"/>
          <p:nvPr/>
        </p:nvSpPr>
        <p:spPr>
          <a:xfrm>
            <a:off x="678927" y="4725987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GPM-Inter/Inter case</a:t>
            </a:r>
            <a:endParaRPr kumimoji="1" lang="ja-JP" altLang="en-US" dirty="0"/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3A74CA57-690E-4AB5-8574-A7F416256D26}"/>
              </a:ext>
            </a:extLst>
          </p:cNvPr>
          <p:cNvSpPr txBox="1"/>
          <p:nvPr/>
        </p:nvSpPr>
        <p:spPr>
          <a:xfrm>
            <a:off x="6340826" y="4706148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GPM-Intra/Inter case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6958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Supplemental results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(tool-off)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668229"/>
              </p:ext>
            </p:extLst>
          </p:nvPr>
        </p:nvGraphicFramePr>
        <p:xfrm>
          <a:off x="336629" y="1295400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098543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420731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0129621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039428556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955112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-1.45%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-0.54%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3964"/>
                  </a:ext>
                </a:extLst>
              </a:tr>
            </a:tbl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479376" y="89942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EE-2.3.2b</a:t>
            </a:r>
          </a:p>
        </p:txBody>
      </p:sp>
    </p:spTree>
    <p:extLst>
      <p:ext uri="{BB962C8B-B14F-4D97-AF65-F5344CB8AC3E}">
        <p14:creationId xmlns:p14="http://schemas.microsoft.com/office/powerpoint/2010/main" val="2360799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Experimental results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(tool-off)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447616"/>
              </p:ext>
            </p:extLst>
          </p:nvPr>
        </p:nvGraphicFramePr>
        <p:xfrm>
          <a:off x="336629" y="1295400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098543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420731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0129621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039428556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955112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-0.29%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-0.91%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-1.90%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-1.63%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-0.40%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-1.07%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-2.78%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-2.23%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-1.68%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-1.48%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-0.24%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-0.77%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-0.87%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-0.77%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-2.14%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-1.79%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121%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-0.16%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-0.77%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-1.49%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-2.05%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-1.79%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119%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-0.57%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-0.37%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-0.92%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-1.04%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112%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3964"/>
                  </a:ext>
                </a:extLst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438150"/>
              </p:ext>
            </p:extLst>
          </p:nvPr>
        </p:nvGraphicFramePr>
        <p:xfrm>
          <a:off x="338139" y="4005064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413450566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160630399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8843092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0743797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6527767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42030489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0000153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6200092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17226870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988684739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26271943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1740045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69685956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910378857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61206994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1280108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066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40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673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248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-1.64%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990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-2.17%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60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296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824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-1.90%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771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068611"/>
                  </a:ext>
                </a:extLst>
              </a:tr>
            </a:tbl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479376" y="3635732"/>
            <a:ext cx="2659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8 (= Sol. 2 + Sol. 3)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79376" y="899428"/>
            <a:ext cx="3512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7 (= Sol. 1 + Sol. 2 + Sol. 3)</a:t>
            </a:r>
          </a:p>
        </p:txBody>
      </p:sp>
    </p:spTree>
    <p:extLst>
      <p:ext uri="{BB962C8B-B14F-4D97-AF65-F5344CB8AC3E}">
        <p14:creationId xmlns:p14="http://schemas.microsoft.com/office/powerpoint/2010/main" val="168289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Experimental results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(tool-off) (cont.)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385569"/>
              </p:ext>
            </p:extLst>
          </p:nvPr>
        </p:nvGraphicFramePr>
        <p:xfrm>
          <a:off x="336629" y="1295400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098543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420731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0129621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039428556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955112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-0.50%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-0.81%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-0.68%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-1.72%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-1.85%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120%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-0.56%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-1.19%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-0.68%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-1.17%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-2.59%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-2.26%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124%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64016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-0.89%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-1.32%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-1.14%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122%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-0.17%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-0.42%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-0.36%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-0.35%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-0.96%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-0.98%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-0.77%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-1.86%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-1.78%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122%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-1.42%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-0.87%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-0.59%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-1.82%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-1.93%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119%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-1.16%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113%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3964"/>
                  </a:ext>
                </a:extLst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303290"/>
              </p:ext>
            </p:extLst>
          </p:nvPr>
        </p:nvGraphicFramePr>
        <p:xfrm>
          <a:off x="338139" y="4005064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413450566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160630399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8843092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0743797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6527767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42030489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0000153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6200092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17226870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988684739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26271943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1740045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69685956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910378857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61206994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1280108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066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40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673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248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-0.51%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-0.59%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-1.67%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-1.52%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990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-0.98%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-0.87%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-2.38%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-2.14%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60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-0.67%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-0.68%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-1.39%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296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-0.13%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-0.34%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-0.30%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102%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-0.26%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-0.71%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-0.65%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-0.69%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-1.84%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-1.61%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107%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824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-0.80%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-0.56%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-0.55%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-1.25%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771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-0.49%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-0.60%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-0.73%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-0.61%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-0.76%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-0.36%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068611"/>
                  </a:ext>
                </a:extLst>
              </a:tr>
            </a:tbl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479376" y="3635732"/>
            <a:ext cx="3623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Test 11 </a:t>
            </a:r>
            <a:r>
              <a:rPr kumimoji="1" lang="en-US" altLang="ja-JP" dirty="0"/>
              <a:t>(= Sol. 2 + Sol. 3 + </a:t>
            </a:r>
            <a:r>
              <a:rPr kumimoji="1" lang="en-US" altLang="ja-JP" dirty="0">
                <a:solidFill>
                  <a:srgbClr val="FF0000"/>
                </a:solidFill>
              </a:rPr>
              <a:t>Sol. 4</a:t>
            </a:r>
            <a:r>
              <a:rPr kumimoji="1" lang="en-US" altLang="ja-JP" dirty="0"/>
              <a:t>)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79376" y="899428"/>
            <a:ext cx="4493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10 (= Sol. 1 + Sol. 2 + Sol. 3 + </a:t>
            </a:r>
            <a:r>
              <a:rPr kumimoji="1" lang="en-US" altLang="ja-JP" dirty="0">
                <a:solidFill>
                  <a:srgbClr val="FF0000"/>
                </a:solidFill>
              </a:rPr>
              <a:t>Sol. 4</a:t>
            </a:r>
            <a:r>
              <a:rPr kumimoji="1" lang="en-US" altLang="ja-JP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33225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8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AAFA7-F182-4505-8747-A166C683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11520011" cy="5276480"/>
          </a:xfrm>
        </p:spPr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Experimental results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7 (= 1+2+3)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8 (= 2+3)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10 (= 1+2+3+4)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11 (= 2+3+4)</a:t>
            </a:r>
          </a:p>
          <a:p>
            <a:pPr lvl="1" hangingPunct="0"/>
            <a:endParaRPr lang="en-CA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Benefit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8/10: Coding gain in RA/LB/LP with minor run-time</a:t>
            </a:r>
            <a:r>
              <a:rPr lang="ja-JP" altLang="en-US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change</a:t>
            </a:r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7/11: Further coding gain in RA/LP with another runtime change</a:t>
            </a: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It is recommended to adopt the proposal to ECM.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Conclusion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EC85BC9-87D6-499B-9ADF-44260955C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341661"/>
              </p:ext>
            </p:extLst>
          </p:nvPr>
        </p:nvGraphicFramePr>
        <p:xfrm>
          <a:off x="3575720" y="1268760"/>
          <a:ext cx="8375380" cy="1606550"/>
        </p:xfrm>
        <a:graphic>
          <a:graphicData uri="http://schemas.openxmlformats.org/drawingml/2006/table">
            <a:tbl>
              <a:tblPr/>
              <a:tblGrid>
                <a:gridCol w="631825">
                  <a:extLst>
                    <a:ext uri="{9D8B030D-6E8A-4147-A177-3AD203B41FA5}">
                      <a16:colId xmlns:a16="http://schemas.microsoft.com/office/drawing/2014/main" val="2161373651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07492400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1728082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11968155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973930881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620721380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92365227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15804665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968021326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27269528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51234752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26774915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88696737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028806634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700125620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3453518188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RA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LB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LP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9464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9390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EE2-3.2b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20842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-2.14%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37114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-0.58%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922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-0.36%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-0.35%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-0.96%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-0.98%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-0.77%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-1.86%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-1.78%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122%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502697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-0.71%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-0.65%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-0.69%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-1.84%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-1.61%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107%</a:t>
                      </a:r>
                      <a:endParaRPr lang="ja-JP" sz="18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498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311086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63136</TotalTime>
  <Words>2559</Words>
  <Application>Microsoft Office PowerPoint</Application>
  <PresentationFormat>ワイド画面</PresentationFormat>
  <Paragraphs>1190</Paragraphs>
  <Slides>8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20" baseType="lpstr">
      <vt:lpstr>Meiryo UI</vt:lpstr>
      <vt:lpstr>ＭＳ Ｐゴシック</vt:lpstr>
      <vt:lpstr>Ta</vt:lpstr>
      <vt:lpstr>メイリオ</vt:lpstr>
      <vt:lpstr>游ゴシック</vt:lpstr>
      <vt:lpstr>游明朝</vt:lpstr>
      <vt:lpstr>Arial</vt:lpstr>
      <vt:lpstr>Calibri</vt:lpstr>
      <vt:lpstr>Tahoma</vt:lpstr>
      <vt:lpstr>Times New Roman</vt:lpstr>
      <vt:lpstr>Wingdings</vt:lpstr>
      <vt:lpstr>1_Office テーマ</vt:lpstr>
      <vt:lpstr>JVET-X0166 EE2-related: Combination of JVET-X0078 (Test 7/8), JVET-X0147 (Proposal-2), and GPM direct motion storage</vt:lpstr>
      <vt:lpstr>Summary</vt:lpstr>
      <vt:lpstr>Proposal</vt:lpstr>
      <vt:lpstr>Proposal (cont.)</vt:lpstr>
      <vt:lpstr>Supplemental results (tool-off)</vt:lpstr>
      <vt:lpstr>Experimental results (tool-off)</vt:lpstr>
      <vt:lpstr>Experimental results (tool-off) (cont.)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JVET-X0166 AHG12: GPM with inter and intra prediction</dc:title>
  <dc:creator>kidani</dc:creator>
  <cp:lastModifiedBy>木谷 佳隆</cp:lastModifiedBy>
  <cp:revision>70</cp:revision>
  <cp:lastPrinted>2018-02-20T07:45:27Z</cp:lastPrinted>
  <dcterms:created xsi:type="dcterms:W3CDTF">2010-12-08T05:40:07Z</dcterms:created>
  <dcterms:modified xsi:type="dcterms:W3CDTF">2021-10-11T11:08:56Z</dcterms:modified>
</cp:coreProperties>
</file>