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74" r:id="rId4"/>
    <p:sldId id="370" r:id="rId5"/>
    <p:sldId id="378" r:id="rId6"/>
    <p:sldId id="379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02" d="100"/>
          <a:sy n="102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2021/10/10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2021/10/10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Macro-Enabled_Worksheet1.xlsm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93362" y="2086003"/>
            <a:ext cx="8781691" cy="164592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AHG12:removal of floating operations in DIMD and TIMD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97687" y="4112623"/>
            <a:ext cx="8173039" cy="123989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Xiaoyu Xiu, Hong-</a:t>
            </a:r>
            <a:r>
              <a:rPr lang="en-US" altLang="zh-CN" sz="2400" dirty="0" err="1"/>
              <a:t>Jheng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Jhu</a:t>
            </a:r>
            <a:r>
              <a:rPr lang="en-US" altLang="zh-CN" sz="2400" dirty="0"/>
              <a:t>, Wei Chen, Che-Wei </a:t>
            </a:r>
            <a:r>
              <a:rPr lang="en-US" altLang="zh-CN" sz="2400" dirty="0" err="1"/>
              <a:t>Kuo</a:t>
            </a:r>
            <a:r>
              <a:rPr lang="en-US" altLang="zh-CN" sz="2400" dirty="0"/>
              <a:t>, Ning Yan, Yi-Wen Chen, Xianglin Wang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93908" cy="387441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Floating-point operations in the DIMD and TIMD</a:t>
            </a:r>
          </a:p>
          <a:p>
            <a:pPr lvl="1">
              <a:spcBef>
                <a:spcPts val="1800"/>
              </a:spcBef>
            </a:pPr>
            <a:r>
              <a:rPr lang="en-CA" sz="2400" dirty="0"/>
              <a:t>The derivation of gradient orientations in the DIMD</a:t>
            </a:r>
          </a:p>
          <a:p>
            <a:pPr lvl="1"/>
            <a:endParaRPr lang="en-CA" sz="2400" dirty="0"/>
          </a:p>
          <a:p>
            <a:pPr lvl="1"/>
            <a:endParaRPr lang="en-CA" sz="2400" dirty="0"/>
          </a:p>
          <a:p>
            <a:pPr lvl="1"/>
            <a:r>
              <a:rPr lang="en-US" sz="2400" dirty="0"/>
              <a:t>The prediction sample blending in the DIMD</a:t>
            </a:r>
          </a:p>
          <a:p>
            <a:pPr lvl="1"/>
            <a:endParaRPr lang="en-US" sz="2400" b="1" dirty="0"/>
          </a:p>
          <a:p>
            <a:pPr lvl="1"/>
            <a:endParaRPr lang="en-US" sz="2400" b="1" dirty="0"/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The prediction sample blending in the TIMD</a:t>
            </a:r>
            <a:endParaRPr 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0B078F2-AE90-44CD-A5CC-A4C3511014E9}"/>
                  </a:ext>
                </a:extLst>
              </p:cNvPr>
              <p:cNvSpPr txBox="1"/>
              <p:nvPr/>
            </p:nvSpPr>
            <p:spPr>
              <a:xfrm>
                <a:off x="2497347" y="2172320"/>
                <a:ext cx="6116128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𝑂𝑟𝑖𝑒𝑛𝑡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0B078F2-AE90-44CD-A5CC-A4C3511014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7347" y="2172320"/>
                <a:ext cx="6116128" cy="391261"/>
              </a:xfrm>
              <a:prstGeom prst="rect">
                <a:avLst/>
              </a:prstGeom>
              <a:blipFill>
                <a:blip r:embed="rId2"/>
                <a:stretch>
                  <a:fillRect t="-107692" b="-16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4A68FF-BE29-442D-B3CD-7912759A1AE1}"/>
                  </a:ext>
                </a:extLst>
              </p:cNvPr>
              <p:cNvSpPr txBox="1"/>
              <p:nvPr/>
            </p:nvSpPr>
            <p:spPr>
              <a:xfrm>
                <a:off x="3021797" y="3393361"/>
                <a:ext cx="6116128" cy="659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𝐴𝑚𝑝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𝐴𝑚𝑝</m:t>
                                  </m:r>
                                </m:e>
                                <m: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𝐴𝑚𝑝</m:t>
                                  </m:r>
                                </m:e>
                                <m: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4A68FF-BE29-442D-B3CD-7912759A1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1797" y="3393361"/>
                <a:ext cx="6116128" cy="6594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3CBD566-3607-4E55-9AB6-BF55A94E3AAE}"/>
                  </a:ext>
                </a:extLst>
              </p:cNvPr>
              <p:cNvSpPr txBox="1"/>
              <p:nvPr/>
            </p:nvSpPr>
            <p:spPr>
              <a:xfrm>
                <a:off x="3021797" y="4963274"/>
                <a:ext cx="6116128" cy="6580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𝑆𝐴𝑇𝐷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𝑆𝐴𝑇𝐷</m:t>
                                  </m:r>
                                </m:e>
                                <m: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𝑆𝐴𝑇𝐷</m:t>
                                  </m:r>
                                </m:e>
                                <m: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=1−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3CBD566-3607-4E55-9AB6-BF55A94E3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1797" y="4963274"/>
                <a:ext cx="6116128" cy="6580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0573906" cy="4172715"/>
          </a:xfrm>
        </p:spPr>
        <p:txBody>
          <a:bodyPr>
            <a:normAutofit/>
          </a:bodyPr>
          <a:lstStyle/>
          <a:p>
            <a:r>
              <a:rPr lang="en-US" sz="2400" dirty="0" err="1"/>
              <a:t>Integerization</a:t>
            </a:r>
            <a:r>
              <a:rPr lang="en-US" sz="2400" dirty="0"/>
              <a:t> scheme for the DIMD and TIMD</a:t>
            </a:r>
          </a:p>
          <a:p>
            <a:pPr lvl="1"/>
            <a:r>
              <a:rPr lang="en-CA" sz="2000" b="1" dirty="0"/>
              <a:t>The </a:t>
            </a:r>
            <a:r>
              <a:rPr lang="en-CA" sz="2000" b="1" dirty="0" err="1"/>
              <a:t>integerization</a:t>
            </a:r>
            <a:r>
              <a:rPr lang="en-CA" sz="2000" b="1" dirty="0"/>
              <a:t> used by the CCLM</a:t>
            </a:r>
            <a:r>
              <a:rPr lang="en-CA" sz="2000" dirty="0"/>
              <a:t> is extended to replace the floating-point operations in the DMD and TIMD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US" sz="1800" dirty="0"/>
              <a:t>Approximating one denominator by one exponent bit and 4 following significands</a:t>
            </a:r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r>
              <a:rPr lang="en-US" sz="1800" dirty="0"/>
              <a:t>The same LUT used by the CCLM is reused, 16 elements and each element is in 3-bit precision</a:t>
            </a:r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1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EB55CA3-7686-493D-8D25-9D4E3C096EA6}"/>
              </a:ext>
            </a:extLst>
          </p:cNvPr>
          <p:cNvGrpSpPr/>
          <p:nvPr/>
        </p:nvGrpSpPr>
        <p:grpSpPr>
          <a:xfrm>
            <a:off x="2861895" y="3041960"/>
            <a:ext cx="5434457" cy="1265903"/>
            <a:chOff x="1742795" y="2163097"/>
            <a:chExt cx="5884256" cy="137832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925F0E6-43B2-49A1-B8F5-9A39E7252259}"/>
                </a:ext>
              </a:extLst>
            </p:cNvPr>
            <p:cNvSpPr/>
            <p:nvPr/>
          </p:nvSpPr>
          <p:spPr>
            <a:xfrm>
              <a:off x="2192594" y="2163097"/>
              <a:ext cx="471948" cy="475488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817C681-126B-4D13-BEF0-6C5308A0FF21}"/>
                </a:ext>
              </a:extLst>
            </p:cNvPr>
            <p:cNvSpPr/>
            <p:nvPr/>
          </p:nvSpPr>
          <p:spPr>
            <a:xfrm>
              <a:off x="2969342" y="2163097"/>
              <a:ext cx="471948" cy="4754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07B583A-1C2D-4182-A727-1E4F61FCC3FB}"/>
                </a:ext>
              </a:extLst>
            </p:cNvPr>
            <p:cNvSpPr/>
            <p:nvPr/>
          </p:nvSpPr>
          <p:spPr>
            <a:xfrm>
              <a:off x="3745627" y="2163097"/>
              <a:ext cx="471948" cy="4754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B1CF9D2-8094-4AB4-BACC-A72D638BD3CA}"/>
                </a:ext>
              </a:extLst>
            </p:cNvPr>
            <p:cNvSpPr/>
            <p:nvPr/>
          </p:nvSpPr>
          <p:spPr>
            <a:xfrm>
              <a:off x="4521912" y="2163097"/>
              <a:ext cx="471948" cy="4754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FAD4A86-4601-4332-8F24-A629BF5B7760}"/>
                </a:ext>
              </a:extLst>
            </p:cNvPr>
            <p:cNvSpPr/>
            <p:nvPr/>
          </p:nvSpPr>
          <p:spPr>
            <a:xfrm>
              <a:off x="5298197" y="2164983"/>
              <a:ext cx="471948" cy="4754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1366878-4E1A-47CC-B687-2B25B9DF83B3}"/>
                </a:ext>
              </a:extLst>
            </p:cNvPr>
            <p:cNvSpPr/>
            <p:nvPr/>
          </p:nvSpPr>
          <p:spPr>
            <a:xfrm>
              <a:off x="6245504" y="2163097"/>
              <a:ext cx="1210525" cy="4754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B470434-B47E-4820-B1E4-CFD602F5B234}"/>
                </a:ext>
              </a:extLst>
            </p:cNvPr>
            <p:cNvSpPr/>
            <p:nvPr/>
          </p:nvSpPr>
          <p:spPr>
            <a:xfrm>
              <a:off x="6074482" y="2163097"/>
              <a:ext cx="471948" cy="4754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A5DB3-2203-45F0-8994-5CC5E2B2BD2A}"/>
                </a:ext>
              </a:extLst>
            </p:cNvPr>
            <p:cNvSpPr/>
            <p:nvPr/>
          </p:nvSpPr>
          <p:spPr>
            <a:xfrm>
              <a:off x="7155103" y="2163097"/>
              <a:ext cx="471948" cy="4754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C88DD0E-C967-4C93-8A18-689E35A2D8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17810" y="2678652"/>
              <a:ext cx="0" cy="39803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44F1D81-BFD2-4071-8A49-9C4ABDE7FD5C}"/>
                </a:ext>
              </a:extLst>
            </p:cNvPr>
            <p:cNvSpPr/>
            <p:nvPr/>
          </p:nvSpPr>
          <p:spPr>
            <a:xfrm>
              <a:off x="1742795" y="3065929"/>
              <a:ext cx="1462521" cy="4754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exponent</a:t>
              </a:r>
            </a:p>
          </p:txBody>
        </p:sp>
        <p:sp>
          <p:nvSpPr>
            <p:cNvPr id="22" name="Left Brace 21">
              <a:extLst>
                <a:ext uri="{FF2B5EF4-FFF2-40B4-BE49-F238E27FC236}">
                  <a16:creationId xmlns:a16="http://schemas.microsoft.com/office/drawing/2014/main" id="{C3695369-F4E2-4B53-990D-47339302238D}"/>
                </a:ext>
              </a:extLst>
            </p:cNvPr>
            <p:cNvSpPr/>
            <p:nvPr/>
          </p:nvSpPr>
          <p:spPr>
            <a:xfrm rot="16200000">
              <a:off x="4237473" y="1679254"/>
              <a:ext cx="273387" cy="2441344"/>
            </a:xfrm>
            <a:prstGeom prst="leftBrace">
              <a:avLst>
                <a:gd name="adj1" fmla="val 8333"/>
                <a:gd name="adj2" fmla="val 4856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BBCD81D-A50C-4652-B683-0064B7BEF3DE}"/>
                </a:ext>
              </a:extLst>
            </p:cNvPr>
            <p:cNvSpPr/>
            <p:nvPr/>
          </p:nvSpPr>
          <p:spPr>
            <a:xfrm>
              <a:off x="3516648" y="3047378"/>
              <a:ext cx="1859915" cy="4754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4-bit significands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864B9EB-8958-442B-BC12-4B607DFD4FDA}"/>
              </a:ext>
            </a:extLst>
          </p:cNvPr>
          <p:cNvSpPr txBox="1"/>
          <p:nvPr/>
        </p:nvSpPr>
        <p:spPr>
          <a:xfrm>
            <a:off x="2739346" y="5181960"/>
            <a:ext cx="6113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DivSigTable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[16] = { 0, 7, 6, 5 ,5, 4, 4, 3, 3, 2, 2, 1, 1, 1, 1, 0 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048A91C-59A5-4CEA-818A-E83C0119AF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436717"/>
              </p:ext>
            </p:extLst>
          </p:nvPr>
        </p:nvGraphicFramePr>
        <p:xfrm>
          <a:off x="1018095" y="1605553"/>
          <a:ext cx="4698231" cy="2068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4067013" imgH="1790798" progId="Excel.SheetMacroEnabled.12">
                  <p:embed/>
                </p:oleObj>
              </mc:Choice>
              <mc:Fallback>
                <p:oleObj name="Macro-Enabled Worksheet" r:id="rId2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8095" y="1605553"/>
                        <a:ext cx="4698231" cy="2068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F7799DC-06ED-45E3-BBC2-C6ABB83C25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097451"/>
              </p:ext>
            </p:extLst>
          </p:nvPr>
        </p:nvGraphicFramePr>
        <p:xfrm>
          <a:off x="6627044" y="1605553"/>
          <a:ext cx="4698231" cy="2068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4" imgW="4067013" imgH="1790798" progId="Excel.SheetMacroEnabled.12">
                  <p:embed/>
                </p:oleObj>
              </mc:Choice>
              <mc:Fallback>
                <p:oleObj name="Macro-Enabled Worksheet" r:id="rId4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27044" y="1605553"/>
                        <a:ext cx="4698231" cy="2068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88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11007538" cy="3952936"/>
          </a:xfrm>
        </p:spPr>
        <p:txBody>
          <a:bodyPr>
            <a:normAutofit/>
          </a:bodyPr>
          <a:lstStyle/>
          <a:p>
            <a:pPr marL="228600" lvl="1"/>
            <a:r>
              <a:rPr lang="en-US" sz="2000" dirty="0"/>
              <a:t>Proposal</a:t>
            </a:r>
          </a:p>
          <a:p>
            <a:pPr marL="514350" lvl="2" indent="-285750">
              <a:buFont typeface="Arial" panose="020B0604020202020204" pitchFamily="34" charset="0"/>
              <a:buChar char="‒"/>
            </a:pPr>
            <a:r>
              <a:rPr lang="en-US" sz="1800" dirty="0"/>
              <a:t>Extending the existing CCLM </a:t>
            </a:r>
            <a:r>
              <a:rPr lang="en-US" sz="1800" dirty="0" err="1"/>
              <a:t>integerization</a:t>
            </a:r>
            <a:r>
              <a:rPr lang="en-US" sz="1800" dirty="0"/>
              <a:t> to replace all the floating-point operations in the DIMD and TIMD.</a:t>
            </a:r>
          </a:p>
          <a:p>
            <a:pPr marL="514350" lvl="2" indent="-285750">
              <a:buFont typeface="Arial" panose="020B0604020202020204" pitchFamily="34" charset="0"/>
              <a:buChar char="‒"/>
            </a:pPr>
            <a:r>
              <a:rPr lang="en-US" sz="1800" dirty="0"/>
              <a:t>No new LUT is introduced.</a:t>
            </a:r>
          </a:p>
          <a:p>
            <a:pPr marL="514350" lvl="2" indent="-285750">
              <a:buFont typeface="Arial" panose="020B0604020202020204" pitchFamily="34" charset="0"/>
              <a:buChar char="‒"/>
            </a:pPr>
            <a:r>
              <a:rPr lang="en-US" sz="1800" dirty="0"/>
              <a:t>Negligible coding performance and Enc/Dec impacts.</a:t>
            </a:r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r>
              <a:rPr lang="en-US" sz="2000" dirty="0"/>
              <a:t>It is suggested to adopt the proposed scheme to ECM-3.0</a:t>
            </a:r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1948542" y="5458852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</a:t>
            </a:r>
            <a:r>
              <a:rPr lang="en-US" sz="2800" dirty="0" err="1"/>
              <a:t>Bytedance</a:t>
            </a:r>
            <a:r>
              <a:rPr lang="en-US" sz="2800" dirty="0"/>
              <a:t> for the crosschecking!</a:t>
            </a:r>
          </a:p>
        </p:txBody>
      </p:sp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D37943BA-1CE7-4A7F-A8D7-C6C11E8AF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632177"/>
              </p:ext>
            </p:extLst>
          </p:nvPr>
        </p:nvGraphicFramePr>
        <p:xfrm>
          <a:off x="2616931" y="3255205"/>
          <a:ext cx="6966858" cy="110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2742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658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835722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71012</TotalTime>
  <Words>267</Words>
  <Application>Microsoft Office PowerPoint</Application>
  <PresentationFormat>Widescreen</PresentationFormat>
  <Paragraphs>59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DengXian</vt:lpstr>
      <vt:lpstr>KaiTi</vt:lpstr>
      <vt:lpstr>Arial</vt:lpstr>
      <vt:lpstr>Calibri</vt:lpstr>
      <vt:lpstr>Calibri Light</vt:lpstr>
      <vt:lpstr>Cambria Math</vt:lpstr>
      <vt:lpstr>Times New Roman</vt:lpstr>
      <vt:lpstr>包裹</vt:lpstr>
      <vt:lpstr>Custom Design</vt:lpstr>
      <vt:lpstr>Microsoft Excel Macro-Enabled Worksheet</vt:lpstr>
      <vt:lpstr>AHG12:removal of floating operations in DIMD and TIMD</vt:lpstr>
      <vt:lpstr>Problem statement</vt:lpstr>
      <vt:lpstr>Proposal</vt:lpstr>
      <vt:lpstr>Performance evaluation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1070</cp:revision>
  <cp:lastPrinted>2018-10-23T07:47:24Z</cp:lastPrinted>
  <dcterms:created xsi:type="dcterms:W3CDTF">2018-07-10T02:40:16Z</dcterms:created>
  <dcterms:modified xsi:type="dcterms:W3CDTF">2021-10-11T06:02:54Z</dcterms:modified>
</cp:coreProperties>
</file>