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24"/>
  </p:notesMasterIdLst>
  <p:handoutMasterIdLst>
    <p:handoutMasterId r:id="rId25"/>
  </p:handoutMasterIdLst>
  <p:sldIdLst>
    <p:sldId id="315" r:id="rId5"/>
    <p:sldId id="352" r:id="rId6"/>
    <p:sldId id="338" r:id="rId7"/>
    <p:sldId id="353" r:id="rId8"/>
    <p:sldId id="354" r:id="rId9"/>
    <p:sldId id="355" r:id="rId10"/>
    <p:sldId id="356" r:id="rId11"/>
    <p:sldId id="341" r:id="rId12"/>
    <p:sldId id="357" r:id="rId13"/>
    <p:sldId id="358" r:id="rId14"/>
    <p:sldId id="359" r:id="rId15"/>
    <p:sldId id="360" r:id="rId16"/>
    <p:sldId id="362" r:id="rId17"/>
    <p:sldId id="365" r:id="rId18"/>
    <p:sldId id="361" r:id="rId19"/>
    <p:sldId id="363" r:id="rId20"/>
    <p:sldId id="364" r:id="rId21"/>
    <p:sldId id="348" r:id="rId22"/>
    <p:sldId id="320" r:id="rId23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87" autoAdjust="0"/>
    <p:restoredTop sz="96574" autoAdjust="0"/>
  </p:normalViewPr>
  <p:slideViewPr>
    <p:cSldViewPr snapToGrid="0">
      <p:cViewPr varScale="1">
        <p:scale>
          <a:sx n="115" d="100"/>
          <a:sy n="115" d="100"/>
        </p:scale>
        <p:origin x="1914" y="96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2021/10/7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JVET-X0136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JVET-X0136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Group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JVET-X0136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/>
              <a:t>AHG8: On significance, GT1, and GT2 flag coding for high bit depths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JVET-X0136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Adrian Browne, Steve Keating,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Group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Effect of </a:t>
            </a:r>
            <a:r>
              <a:rPr lang="en-GB" dirty="0" smtClean="0"/>
              <a:t>modification - coefficients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8134" y="1153886"/>
            <a:ext cx="3600000" cy="2487745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4048134" y="4826156"/>
            <a:ext cx="978408" cy="484632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0" name="Right Arrow 9"/>
          <p:cNvSpPr/>
          <p:nvPr/>
        </p:nvSpPr>
        <p:spPr>
          <a:xfrm>
            <a:off x="4058289" y="2115149"/>
            <a:ext cx="978408" cy="484632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-303677" y="2126631"/>
            <a:ext cx="121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SVT-12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303677" y="4835345"/>
            <a:ext cx="121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SVT-16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17894" y="3621121"/>
            <a:ext cx="3859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Number of coefficients coded with context-coded flags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6852" y="1153886"/>
            <a:ext cx="3600000" cy="248774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542" y="3903600"/>
            <a:ext cx="3600000" cy="248518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342" y="3898120"/>
            <a:ext cx="3600000" cy="248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231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Effect of </a:t>
            </a:r>
            <a:r>
              <a:rPr lang="en-GB" dirty="0" smtClean="0"/>
              <a:t>modification - bins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9" name="Right Arrow 8"/>
          <p:cNvSpPr/>
          <p:nvPr/>
        </p:nvSpPr>
        <p:spPr>
          <a:xfrm>
            <a:off x="4048134" y="4826156"/>
            <a:ext cx="978408" cy="484632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0" name="Right Arrow 9"/>
          <p:cNvSpPr/>
          <p:nvPr/>
        </p:nvSpPr>
        <p:spPr>
          <a:xfrm>
            <a:off x="4058289" y="2115149"/>
            <a:ext cx="978408" cy="484632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-303677" y="2126631"/>
            <a:ext cx="121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SVT-12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303677" y="4835345"/>
            <a:ext cx="121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SVT-16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94799" y="3674196"/>
            <a:ext cx="1685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Number of coded bins</a:t>
            </a:r>
          </a:p>
        </p:txBody>
      </p:sp>
      <p:pic>
        <p:nvPicPr>
          <p:cNvPr id="16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8134" y="1230339"/>
            <a:ext cx="3600000" cy="248148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34" y="3907307"/>
            <a:ext cx="3600000" cy="24877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6852" y="1230340"/>
            <a:ext cx="3600000" cy="24814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6852" y="3911014"/>
            <a:ext cx="3600000" cy="248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099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Effect of </a:t>
            </a:r>
            <a:r>
              <a:rPr lang="en-GB" dirty="0"/>
              <a:t>modification</a:t>
            </a:r>
            <a:r>
              <a:rPr lang="en-GB" dirty="0" smtClean="0"/>
              <a:t> - 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Percentage of Sig, GT1 and GT2 flags set to 1 reduced</a:t>
            </a:r>
          </a:p>
          <a:p>
            <a:pPr lvl="1"/>
            <a:r>
              <a:rPr lang="en-GB" dirty="0" smtClean="0"/>
              <a:t>Similar percentages for all simulations where technique used (QP &lt; 12)</a:t>
            </a:r>
          </a:p>
          <a:p>
            <a:pPr lvl="2"/>
            <a:r>
              <a:rPr lang="en-GB" dirty="0" smtClean="0"/>
              <a:t>Number of context-coded bins of each type similar at all QPs below this point</a:t>
            </a:r>
          </a:p>
          <a:p>
            <a:pPr lvl="2"/>
            <a:r>
              <a:rPr lang="en-GB" dirty="0" smtClean="0"/>
              <a:t>More consistent numbers may aid CABAC engine</a:t>
            </a:r>
          </a:p>
          <a:p>
            <a:pPr lvl="2"/>
            <a:endParaRPr lang="en-GB" sz="800" dirty="0"/>
          </a:p>
          <a:p>
            <a:r>
              <a:rPr lang="en-GB" dirty="0" smtClean="0"/>
              <a:t>Number of coefficients coded with flags increased</a:t>
            </a:r>
          </a:p>
          <a:p>
            <a:pPr lvl="1"/>
            <a:r>
              <a:rPr lang="en-GB" dirty="0" smtClean="0"/>
              <a:t>Number of coefficients requiring </a:t>
            </a:r>
            <a:r>
              <a:rPr lang="en-GB" dirty="0" err="1" smtClean="0"/>
              <a:t>Golomb</a:t>
            </a:r>
            <a:r>
              <a:rPr lang="en-GB" dirty="0" smtClean="0"/>
              <a:t>-Rice coding reduced</a:t>
            </a:r>
          </a:p>
          <a:p>
            <a:pPr lvl="2"/>
            <a:r>
              <a:rPr lang="en-GB" dirty="0" smtClean="0"/>
              <a:t>Quantity of </a:t>
            </a:r>
            <a:r>
              <a:rPr lang="en-GB" dirty="0" err="1"/>
              <a:t>Golomb</a:t>
            </a:r>
            <a:r>
              <a:rPr lang="en-GB" dirty="0"/>
              <a:t>-Rice</a:t>
            </a:r>
            <a:r>
              <a:rPr lang="en-GB" dirty="0" smtClean="0"/>
              <a:t> coding </a:t>
            </a:r>
            <a:r>
              <a:rPr lang="en-GB" dirty="0" smtClean="0"/>
              <a:t>no longer increases </a:t>
            </a:r>
            <a:r>
              <a:rPr lang="en-GB" dirty="0" smtClean="0"/>
              <a:t>with QP</a:t>
            </a:r>
          </a:p>
          <a:p>
            <a:pPr lvl="2"/>
            <a:endParaRPr lang="en-GB" sz="800" dirty="0"/>
          </a:p>
          <a:p>
            <a:r>
              <a:rPr lang="en-GB" dirty="0" smtClean="0"/>
              <a:t>Total number of EP-bins reduced</a:t>
            </a:r>
          </a:p>
          <a:p>
            <a:pPr lvl="1"/>
            <a:r>
              <a:rPr lang="en-GB" dirty="0" smtClean="0"/>
              <a:t>Number of </a:t>
            </a:r>
            <a:r>
              <a:rPr lang="en-GB" dirty="0" err="1"/>
              <a:t>Golomb</a:t>
            </a:r>
            <a:r>
              <a:rPr lang="en-GB" dirty="0"/>
              <a:t>-Rice</a:t>
            </a:r>
            <a:r>
              <a:rPr lang="en-GB" dirty="0" smtClean="0"/>
              <a:t> (escape) coded bins reduced</a:t>
            </a:r>
          </a:p>
          <a:p>
            <a:pPr lvl="2"/>
            <a:r>
              <a:rPr lang="en-GB" dirty="0" smtClean="0"/>
              <a:t>Similar number at all QPs when technique used</a:t>
            </a:r>
          </a:p>
          <a:p>
            <a:pPr lvl="1"/>
            <a:r>
              <a:rPr lang="en-GB" dirty="0" smtClean="0"/>
              <a:t>Suggest new LSB coded bins impose less workload than escape coding</a:t>
            </a:r>
          </a:p>
          <a:p>
            <a:endParaRPr lang="en-GB" sz="800" dirty="0" smtClean="0"/>
          </a:p>
          <a:p>
            <a:r>
              <a:rPr lang="en-GB" dirty="0" smtClean="0"/>
              <a:t>Number of context-coded bins little changed</a:t>
            </a:r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47436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Lossless vs VTM</a:t>
            </a:r>
            <a:endParaRPr lang="en-GB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669131" y="1358424"/>
          <a:ext cx="8166101" cy="4771390"/>
        </p:xfrm>
        <a:graphic>
          <a:graphicData uri="http://schemas.openxmlformats.org/drawingml/2006/table">
            <a:tbl>
              <a:tblPr/>
              <a:tblGrid>
                <a:gridCol w="852890">
                  <a:extLst>
                    <a:ext uri="{9D8B030D-6E8A-4147-A177-3AD203B41FA5}">
                      <a16:colId xmlns:a16="http://schemas.microsoft.com/office/drawing/2014/main" val="1864041194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1331931656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47751582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443390523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1528891801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485763457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642106631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2683155436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097271016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4226145993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00985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756191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SigGt1Gt2Shift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SigGt1Gt2Shift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SigGt1Gt2Shift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909884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056664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53444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49142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99651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71249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234365"/>
                  </a:ext>
                </a:extLst>
              </a:tr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3939606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229779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SigGt1Gt2Shift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SigGt1Gt2Shift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SigGt1Gt2Shift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70247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95087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4645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526700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06036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07789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426924"/>
                  </a:ext>
                </a:extLst>
              </a:tr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7516618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887531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SigGt1Gt2Shift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SigGt1Gt2Shift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SigGt1Gt2Shift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892107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72451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132970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56435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78137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409484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52315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396000"/>
            <a:ext cx="7550964" cy="720725"/>
          </a:xfrm>
        </p:spPr>
        <p:txBody>
          <a:bodyPr/>
          <a:lstStyle/>
          <a:p>
            <a:r>
              <a:rPr lang="en-GB" dirty="0" smtClean="0"/>
              <a:t>Results – VTM vs HM (for comparison)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69131" y="1358424"/>
          <a:ext cx="8166101" cy="4771390"/>
        </p:xfrm>
        <a:graphic>
          <a:graphicData uri="http://schemas.openxmlformats.org/drawingml/2006/table">
            <a:tbl>
              <a:tblPr/>
              <a:tblGrid>
                <a:gridCol w="852890">
                  <a:extLst>
                    <a:ext uri="{9D8B030D-6E8A-4147-A177-3AD203B41FA5}">
                      <a16:colId xmlns:a16="http://schemas.microsoft.com/office/drawing/2014/main" val="2955606596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2188920446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1994454423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802707439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1724556944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985808035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992581837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437008057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112583914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423115425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724006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241615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HM16.23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HM16.23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HM16.23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778956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62646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107267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4844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56113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55676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28176"/>
                  </a:ext>
                </a:extLst>
              </a:tr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0940050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402000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HM16.23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HM16.23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HM16.23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1617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90181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94038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08064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122812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32879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746126"/>
                  </a:ext>
                </a:extLst>
              </a:tr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70986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6019769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HM16.23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HM16.23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HM16.23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VTM14.0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19578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001952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61148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73892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8781%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10969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1429806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51422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SVT (Low QP)</a:t>
            </a:r>
            <a:endParaRPr lang="en-GB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866231" y="1734344"/>
          <a:ext cx="3771900" cy="401955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105104377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03093600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28994670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0298269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61561625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54336784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 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7665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67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076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33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3903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742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70143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793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8565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76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228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007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9725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548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825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9277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185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23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889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69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007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426930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62546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PQ (Low QP)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945481" y="1734344"/>
          <a:ext cx="5613400" cy="401955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96989116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72258216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55684011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30791981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45706121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5716543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79249644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50746455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739528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4541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41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69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8377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897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955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973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554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3662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30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4148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580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8015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694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134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605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3904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36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630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4762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631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393606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85870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HLG (Low QP)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891631" y="1653381"/>
          <a:ext cx="3721101" cy="4181475"/>
        </p:xfrm>
        <a:graphic>
          <a:graphicData uri="http://schemas.openxmlformats.org/drawingml/2006/table">
            <a:tbl>
              <a:tblPr/>
              <a:tblGrid>
                <a:gridCol w="866036">
                  <a:extLst>
                    <a:ext uri="{9D8B030D-6E8A-4147-A177-3AD203B41FA5}">
                      <a16:colId xmlns:a16="http://schemas.microsoft.com/office/drawing/2014/main" val="296590306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1072725616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1221291387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2400991095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2410548272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42582356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010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38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8149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936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685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3995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159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898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695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50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1004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1206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253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097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3571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745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003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750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7877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030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846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3196415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1477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Described a modification to regular residual coding in VVC</a:t>
            </a:r>
          </a:p>
          <a:p>
            <a:pPr lvl="1"/>
            <a:r>
              <a:rPr lang="en-GB" sz="1600" dirty="0"/>
              <a:t>Code LSBs and MSBs separately</a:t>
            </a:r>
          </a:p>
          <a:p>
            <a:pPr lvl="2"/>
            <a:r>
              <a:rPr lang="en-GB" sz="1400" dirty="0" smtClean="0"/>
              <a:t>MSBs coded in sub-blocks using same technique as </a:t>
            </a:r>
            <a:r>
              <a:rPr lang="en-GB" sz="1400" dirty="0" smtClean="0"/>
              <a:t>VVC </a:t>
            </a:r>
            <a:endParaRPr lang="en-GB" sz="1400" dirty="0" smtClean="0"/>
          </a:p>
          <a:p>
            <a:pPr lvl="2"/>
            <a:r>
              <a:rPr lang="en-GB" sz="1400" dirty="0" smtClean="0"/>
              <a:t>LSBs </a:t>
            </a:r>
            <a:r>
              <a:rPr lang="en-GB" sz="1400" dirty="0" smtClean="0"/>
              <a:t>coded at end of block and combined with MSBs </a:t>
            </a:r>
          </a:p>
          <a:p>
            <a:pPr lvl="1"/>
            <a:r>
              <a:rPr lang="en-GB" sz="1600" dirty="0" smtClean="0"/>
              <a:t>Results in more consistent </a:t>
            </a:r>
            <a:r>
              <a:rPr lang="en-GB" sz="1600" dirty="0" smtClean="0"/>
              <a:t>and efficient coefficient </a:t>
            </a:r>
            <a:r>
              <a:rPr lang="en-GB" sz="1600" dirty="0" smtClean="0"/>
              <a:t>coding</a:t>
            </a:r>
          </a:p>
          <a:p>
            <a:pPr lvl="2"/>
            <a:r>
              <a:rPr lang="en-GB" sz="1400" dirty="0" smtClean="0"/>
              <a:t>Number of flags coded, and percentage each is set to 1</a:t>
            </a:r>
          </a:p>
          <a:p>
            <a:pPr lvl="2"/>
            <a:r>
              <a:rPr lang="en-GB" sz="1400" dirty="0" smtClean="0"/>
              <a:t>Amount of </a:t>
            </a:r>
            <a:r>
              <a:rPr lang="en-GB" sz="1400" dirty="0" err="1" smtClean="0"/>
              <a:t>Golomb</a:t>
            </a:r>
            <a:r>
              <a:rPr lang="en-GB" sz="1400" dirty="0" smtClean="0"/>
              <a:t>-Rice coding</a:t>
            </a:r>
          </a:p>
          <a:p>
            <a:pPr lvl="1"/>
            <a:r>
              <a:rPr lang="en-GB" sz="1600" dirty="0" smtClean="0"/>
              <a:t>Gains for SVT-16 and lossless coding of SVT, PQ and HLG content</a:t>
            </a:r>
          </a:p>
          <a:p>
            <a:endParaRPr lang="en-GB" sz="800" dirty="0" smtClean="0"/>
          </a:p>
          <a:p>
            <a:r>
              <a:rPr lang="en-GB" sz="1800" dirty="0" smtClean="0"/>
              <a:t>Proposal may be too late for adoption VVC v2</a:t>
            </a:r>
          </a:p>
          <a:p>
            <a:endParaRPr lang="en-GB" sz="800" dirty="0" smtClean="0"/>
          </a:p>
          <a:p>
            <a:r>
              <a:rPr lang="en-GB" sz="1800" dirty="0"/>
              <a:t>However if VVC or a </a:t>
            </a:r>
            <a:r>
              <a:rPr lang="en-GB" sz="1800" dirty="0" smtClean="0"/>
              <a:t>“beyond VVC” </a:t>
            </a:r>
            <a:r>
              <a:rPr lang="en-GB" sz="1800" dirty="0"/>
              <a:t>codec is to outperform HEVC </a:t>
            </a:r>
            <a:r>
              <a:rPr lang="en-GB" sz="1800" dirty="0" smtClean="0"/>
              <a:t>for high end</a:t>
            </a:r>
          </a:p>
          <a:p>
            <a:pPr lvl="1"/>
            <a:r>
              <a:rPr lang="en-GB" sz="1600" dirty="0" smtClean="0"/>
              <a:t>Need mechanism to allow longer-term HBD/HBR studies</a:t>
            </a:r>
          </a:p>
          <a:p>
            <a:pPr lvl="2"/>
            <a:r>
              <a:rPr lang="en-GB" dirty="0" smtClean="0"/>
              <a:t>VVC v2 fixed problems rather than developing HBD specific tools</a:t>
            </a:r>
          </a:p>
          <a:p>
            <a:pPr lvl="3"/>
            <a:r>
              <a:rPr lang="en-GB" dirty="0" smtClean="0"/>
              <a:t>Adopted tools similar to those in HEVC</a:t>
            </a:r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JVET-X0136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7" name="TextBox 6"/>
          <p:cNvSpPr txBox="1"/>
          <p:nvPr/>
        </p:nvSpPr>
        <p:spPr>
          <a:xfrm>
            <a:off x="2484660" y="6110111"/>
            <a:ext cx="415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2060"/>
                </a:solidFill>
              </a:rPr>
              <a:t>Thanks to OPPO for cross-check (JVET-X0173)</a:t>
            </a:r>
            <a:endParaRPr lang="en-GB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244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JVET-W0093 </a:t>
            </a:r>
            <a:r>
              <a:rPr lang="en-GB" dirty="0"/>
              <a:t>“AHG8: On significance, GT1, and GT2 flag coding for high bit depths”</a:t>
            </a:r>
            <a:endParaRPr lang="en-GB" dirty="0" smtClean="0"/>
          </a:p>
          <a:p>
            <a:pPr lvl="1"/>
            <a:r>
              <a:rPr lang="en-GB" dirty="0" smtClean="0"/>
              <a:t>Introduced technique which modified RRC</a:t>
            </a:r>
          </a:p>
          <a:p>
            <a:pPr lvl="1"/>
            <a:r>
              <a:rPr lang="en-GB" dirty="0" smtClean="0"/>
              <a:t>Reported gains for </a:t>
            </a:r>
            <a:r>
              <a:rPr lang="en-GB" dirty="0" smtClean="0"/>
              <a:t>SVT-16 </a:t>
            </a:r>
            <a:r>
              <a:rPr lang="en-GB" dirty="0" smtClean="0"/>
              <a:t>and lossless coding</a:t>
            </a:r>
          </a:p>
          <a:p>
            <a:endParaRPr lang="en-GB" dirty="0" smtClean="0"/>
          </a:p>
          <a:p>
            <a:r>
              <a:rPr lang="en-GB" dirty="0" smtClean="0"/>
              <a:t>Further work requested</a:t>
            </a:r>
          </a:p>
          <a:p>
            <a:pPr lvl="1"/>
            <a:r>
              <a:rPr lang="en-GB" dirty="0" smtClean="0"/>
              <a:t>Limited normative change over JVET-W0093</a:t>
            </a:r>
          </a:p>
          <a:p>
            <a:pPr lvl="1"/>
            <a:r>
              <a:rPr lang="en-GB" dirty="0" smtClean="0"/>
              <a:t>Improved non-normative algorithms including DepQuant</a:t>
            </a:r>
          </a:p>
          <a:p>
            <a:pPr lvl="1"/>
            <a:r>
              <a:rPr lang="en-GB" dirty="0" smtClean="0"/>
              <a:t>Updated and extended study vs VTM 14.0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24897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 for JVET-W0093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JVET-V0122 reported results for disabling the context coding of coefficient values using significance (Sig), GT1, GT2, parity flags</a:t>
            </a:r>
          </a:p>
          <a:p>
            <a:pPr lvl="1"/>
            <a:r>
              <a:rPr lang="en-GB" dirty="0" smtClean="0"/>
              <a:t>Losses for PQ and HLG in low QP range</a:t>
            </a:r>
          </a:p>
          <a:p>
            <a:pPr lvl="2"/>
            <a:r>
              <a:rPr lang="en-GB" dirty="0" smtClean="0"/>
              <a:t>Expected result</a:t>
            </a:r>
          </a:p>
          <a:p>
            <a:pPr lvl="1"/>
            <a:r>
              <a:rPr lang="en-GB" dirty="0" smtClean="0"/>
              <a:t>Gains for SVT-16 in low QP range, and all HBD content for lossless coding</a:t>
            </a:r>
          </a:p>
          <a:p>
            <a:pPr lvl="2"/>
            <a:r>
              <a:rPr lang="en-GB" dirty="0" smtClean="0"/>
              <a:t>Unexpected result</a:t>
            </a:r>
          </a:p>
          <a:p>
            <a:endParaRPr lang="en-GB" dirty="0" smtClean="0"/>
          </a:p>
          <a:p>
            <a:r>
              <a:rPr lang="en-GB" dirty="0" smtClean="0"/>
              <a:t>Gains for JVET-V0122 indicate</a:t>
            </a:r>
          </a:p>
          <a:p>
            <a:pPr lvl="1"/>
            <a:r>
              <a:rPr lang="en-GB" dirty="0" smtClean="0"/>
              <a:t>For lossless and SVT-16 context coding offers no benefit</a:t>
            </a:r>
          </a:p>
          <a:p>
            <a:pPr lvl="2"/>
            <a:r>
              <a:rPr lang="en-GB" dirty="0" smtClean="0"/>
              <a:t>More efficient to code coefficients using only </a:t>
            </a:r>
            <a:r>
              <a:rPr lang="en-GB" dirty="0" err="1" smtClean="0"/>
              <a:t>Golomb</a:t>
            </a:r>
            <a:r>
              <a:rPr lang="en-GB" dirty="0" smtClean="0"/>
              <a:t>-Rice</a:t>
            </a:r>
          </a:p>
          <a:p>
            <a:pPr lvl="1"/>
            <a:r>
              <a:rPr lang="en-GB" dirty="0" smtClean="0"/>
              <a:t>Context coding is no longer working at these operating points</a:t>
            </a:r>
          </a:p>
          <a:p>
            <a:pPr lvl="2"/>
            <a:r>
              <a:rPr lang="en-GB" dirty="0" smtClean="0"/>
              <a:t>Why?</a:t>
            </a:r>
          </a:p>
          <a:p>
            <a:pPr lvl="2"/>
            <a:r>
              <a:rPr lang="en-GB" dirty="0" smtClean="0"/>
              <a:t>Can this be fixed?</a:t>
            </a:r>
          </a:p>
          <a:p>
            <a:pPr lvl="1"/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JVET-T0136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17038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VTM 14.0</a:t>
            </a:r>
            <a:endParaRPr lang="en-GB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000" y="1800000"/>
            <a:ext cx="4500000" cy="3101851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800000"/>
            <a:ext cx="4500000" cy="3106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37926" y="2892490"/>
            <a:ext cx="1520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 smtClean="0"/>
              <a:t>SVT-12 OldTownCross</a:t>
            </a:r>
          </a:p>
          <a:p>
            <a:pPr algn="ctr"/>
            <a:r>
              <a:rPr lang="en-GB" sz="1000" dirty="0" smtClean="0"/>
              <a:t>AI (TransformSkip=0)</a:t>
            </a:r>
            <a:endParaRPr lang="en-GB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7037926" y="2892490"/>
            <a:ext cx="1520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 smtClean="0"/>
              <a:t>SVT-16 OldTownCross</a:t>
            </a:r>
          </a:p>
          <a:p>
            <a:pPr algn="ctr"/>
            <a:r>
              <a:rPr lang="en-GB" sz="1000" dirty="0" smtClean="0"/>
              <a:t>AI (TransformSkip=0)</a:t>
            </a:r>
            <a:endParaRPr lang="en-GB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257290" y="5141167"/>
            <a:ext cx="85934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As QPs drop coefficients increase in magnitude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Percentage of Sig, GT1 and GT2 flags set to 1 increases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Over 90% for all three flags below QP -8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Flags will be efficiently coded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Flags provide little information on coefficient value</a:t>
            </a:r>
            <a:endParaRPr lang="en-GB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2367710" y="1341788"/>
            <a:ext cx="4408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Percentage of Sig, GT1 and GT2 flags set to 1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330911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VTM 14.0</a:t>
            </a:r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000" y="1726725"/>
            <a:ext cx="4500000" cy="3109681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645" y="1726725"/>
            <a:ext cx="4500000" cy="310185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55743" y="1322857"/>
            <a:ext cx="5268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Number of coefficients coded with context-coded flags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257290" y="5141167"/>
            <a:ext cx="88867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Below QP 22, number of coefficients coded with content-coded bins decreases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Limit of context-coded bins reached so must share between Sig, GT1, GT2, parity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Number of coefficients requiring Golomb-Rice coding increases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Very few coefficients coded with just context-coded bins at very low QPs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082350" y="3750907"/>
            <a:ext cx="1520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 smtClean="0"/>
              <a:t>SVT-12 OldTownCross</a:t>
            </a:r>
          </a:p>
          <a:p>
            <a:pPr algn="ctr"/>
            <a:r>
              <a:rPr lang="en-GB" sz="1000" dirty="0" smtClean="0"/>
              <a:t>AI (TransformSkip=0)</a:t>
            </a:r>
            <a:endParaRPr lang="en-GB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7392488" y="3480319"/>
            <a:ext cx="1520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 smtClean="0"/>
              <a:t>SVT-16 OldTownCross</a:t>
            </a:r>
          </a:p>
          <a:p>
            <a:pPr algn="ctr"/>
            <a:r>
              <a:rPr lang="en-GB" sz="1000" dirty="0" smtClean="0"/>
              <a:t>AI (TransformSkip=0)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4100508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VTM 14.0</a:t>
            </a:r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000" y="1664460"/>
            <a:ext cx="4500000" cy="310185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000" y="1664460"/>
            <a:ext cx="4500000" cy="31096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2472" y="2684508"/>
            <a:ext cx="1520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 smtClean="0"/>
              <a:t>SVT-12 OldTownCross</a:t>
            </a:r>
          </a:p>
          <a:p>
            <a:pPr algn="ctr"/>
            <a:r>
              <a:rPr lang="en-GB" sz="1000" dirty="0" smtClean="0"/>
              <a:t>AI (TransformSkip=0)</a:t>
            </a:r>
            <a:endParaRPr lang="en-GB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7485794" y="3215386"/>
            <a:ext cx="1520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 smtClean="0"/>
              <a:t>SVT-16 OldTownCross</a:t>
            </a:r>
          </a:p>
          <a:p>
            <a:pPr algn="ctr"/>
            <a:r>
              <a:rPr lang="en-GB" sz="1000" dirty="0" smtClean="0"/>
              <a:t>AI (TransformSkip=0)</a:t>
            </a:r>
            <a:endParaRPr lang="en-GB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3530187" y="1325906"/>
            <a:ext cx="2191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Number of coded bins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257290" y="5141167"/>
            <a:ext cx="88867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Below QP 22, number of context-coded bins is near / at limit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At low QPs (below about QP 12)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Number of escape coded (</a:t>
            </a:r>
            <a:r>
              <a:rPr lang="en-GB" sz="1600" dirty="0" err="1" smtClean="0"/>
              <a:t>Golomb</a:t>
            </a:r>
            <a:r>
              <a:rPr lang="en-GB" sz="1600" dirty="0" smtClean="0"/>
              <a:t>-Rice) bins increases almost linearly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Number of other EP bins is almost constant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 err="1" smtClean="0"/>
              <a:t>Golomb</a:t>
            </a:r>
            <a:r>
              <a:rPr lang="en-GB" sz="1600" dirty="0" smtClean="0"/>
              <a:t>-Rice coded bins dominate bin usage </a:t>
            </a:r>
          </a:p>
        </p:txBody>
      </p:sp>
    </p:spTree>
    <p:extLst>
      <p:ext uri="{BB962C8B-B14F-4D97-AF65-F5344CB8AC3E}">
        <p14:creationId xmlns:p14="http://schemas.microsoft.com/office/powerpoint/2010/main" val="2871330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Aims of modification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Reduce percentage of significance, GT1 and GT2 flags set to 1</a:t>
            </a:r>
          </a:p>
          <a:p>
            <a:pPr lvl="1"/>
            <a:r>
              <a:rPr lang="en-GB" dirty="0" smtClean="0"/>
              <a:t>Increase number of coefficients coded using context-coded bins</a:t>
            </a:r>
          </a:p>
          <a:p>
            <a:pPr lvl="2"/>
            <a:r>
              <a:rPr lang="en-GB" dirty="0" smtClean="0"/>
              <a:t>Less GT1, GT2 and parity flags required</a:t>
            </a:r>
          </a:p>
          <a:p>
            <a:pPr lvl="1"/>
            <a:r>
              <a:rPr lang="en-GB" dirty="0" smtClean="0"/>
              <a:t>Reduce number of coefficients requiring Golomb-Rice coding</a:t>
            </a:r>
          </a:p>
          <a:p>
            <a:pPr lvl="1"/>
            <a:endParaRPr lang="en-GB" dirty="0"/>
          </a:p>
          <a:p>
            <a:r>
              <a:rPr lang="en-GB" dirty="0" smtClean="0"/>
              <a:t>Make bin usage more consistent for a range of operating points</a:t>
            </a:r>
          </a:p>
          <a:p>
            <a:pPr lvl="1"/>
            <a:r>
              <a:rPr lang="en-GB" dirty="0" smtClean="0"/>
              <a:t>Currently different demands at different QPs</a:t>
            </a:r>
          </a:p>
          <a:p>
            <a:pPr lvl="2"/>
            <a:r>
              <a:rPr lang="en-GB" dirty="0" smtClean="0"/>
              <a:t>At low QPs Golomb-Rice coding dominates</a:t>
            </a:r>
          </a:p>
          <a:p>
            <a:pPr lvl="2"/>
            <a:r>
              <a:rPr lang="en-GB" dirty="0" smtClean="0"/>
              <a:t>At higher QPs (10 bit range) context-coded bin coding dominates</a:t>
            </a:r>
          </a:p>
          <a:p>
            <a:pPr lvl="2"/>
            <a:endParaRPr lang="en-GB" dirty="0"/>
          </a:p>
          <a:p>
            <a:r>
              <a:rPr lang="en-GB" dirty="0" smtClean="0"/>
              <a:t>No need to reduce quantity of context-coded bins for coefficients</a:t>
            </a:r>
          </a:p>
          <a:p>
            <a:pPr lvl="1"/>
            <a:r>
              <a:rPr lang="en-GB" dirty="0" smtClean="0"/>
              <a:t>No significant increase below QP 22</a:t>
            </a:r>
          </a:p>
          <a:p>
            <a:pPr lvl="2"/>
            <a:r>
              <a:rPr lang="en-GB" dirty="0" smtClean="0"/>
              <a:t>Reaches limit</a:t>
            </a:r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27735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Modification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2807765"/>
            <a:ext cx="8352000" cy="3564619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sz="1600" dirty="0" smtClean="0"/>
              <a:t>Separate coding of MSBs and LSBs</a:t>
            </a:r>
          </a:p>
          <a:p>
            <a:pPr>
              <a:spcBef>
                <a:spcPts val="1200"/>
              </a:spcBef>
            </a:pPr>
            <a:r>
              <a:rPr lang="en-GB" sz="1600" dirty="0" smtClean="0"/>
              <a:t>Sig, GT1, GT2 and parity used for sub-block coding of MSBs</a:t>
            </a:r>
          </a:p>
          <a:p>
            <a:pPr lvl="1"/>
            <a:r>
              <a:rPr lang="en-GB" sz="1600" dirty="0" smtClean="0"/>
              <a:t>No change from VVC </a:t>
            </a:r>
          </a:p>
          <a:p>
            <a:pPr>
              <a:spcBef>
                <a:spcPts val="1200"/>
              </a:spcBef>
            </a:pPr>
            <a:r>
              <a:rPr lang="en-GB" sz="1600" dirty="0" smtClean="0"/>
              <a:t>LSBs coded at end of block</a:t>
            </a:r>
          </a:p>
          <a:p>
            <a:pPr>
              <a:spcBef>
                <a:spcPts val="1200"/>
              </a:spcBef>
            </a:pPr>
            <a:r>
              <a:rPr lang="en-GB" sz="1600" dirty="0" smtClean="0"/>
              <a:t>Value reconstructed by shifting left MSBs and adding LSBs</a:t>
            </a:r>
          </a:p>
          <a:p>
            <a:pPr lvl="1"/>
            <a:r>
              <a:rPr lang="en-GB" sz="1600" dirty="0" smtClean="0"/>
              <a:t>LSBs require signs if MSBs are zero</a:t>
            </a:r>
          </a:p>
          <a:p>
            <a:pPr>
              <a:spcBef>
                <a:spcPts val="1200"/>
              </a:spcBef>
            </a:pPr>
            <a:r>
              <a:rPr lang="en-GB" sz="1600" dirty="0" smtClean="0"/>
              <a:t>Number of LSBs determined by encoder-side algorithm</a:t>
            </a:r>
          </a:p>
          <a:p>
            <a:pPr lvl="1"/>
            <a:r>
              <a:rPr lang="en-GB" sz="1600" dirty="0" smtClean="0"/>
              <a:t>Signalled in slice header</a:t>
            </a:r>
          </a:p>
          <a:p>
            <a:pPr lvl="1"/>
            <a:r>
              <a:rPr lang="en-GB" sz="1600" dirty="0" smtClean="0"/>
              <a:t>If number of LSBs is zero, coding is unchanged from VVC</a:t>
            </a:r>
          </a:p>
          <a:p>
            <a:pPr>
              <a:spcBef>
                <a:spcPts val="1200"/>
              </a:spcBef>
            </a:pP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JVET-X0136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488810"/>
              </p:ext>
            </p:extLst>
          </p:nvPr>
        </p:nvGraphicFramePr>
        <p:xfrm>
          <a:off x="575999" y="1556792"/>
          <a:ext cx="8136464" cy="370840"/>
        </p:xfrm>
        <a:graphic>
          <a:graphicData uri="http://schemas.openxmlformats.org/drawingml/2006/table">
            <a:tbl>
              <a:tblPr firstRow="1" bandRow="1"/>
              <a:tblGrid>
                <a:gridCol w="508529">
                  <a:extLst>
                    <a:ext uri="{9D8B030D-6E8A-4147-A177-3AD203B41FA5}">
                      <a16:colId xmlns:a16="http://schemas.microsoft.com/office/drawing/2014/main" val="2909265171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807412352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1217349762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4033949455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2245206203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983119904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694047530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1613868420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075080298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807822379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402303397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988580396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999672569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892972917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1999392260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2482480015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800122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190575" y="2075311"/>
            <a:ext cx="33521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Code MSBs using Sig, GT1, GT2, parity </a:t>
            </a:r>
          </a:p>
          <a:p>
            <a:pPr algn="ctr"/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and/or</a:t>
            </a:r>
            <a:r>
              <a:rPr kumimoji="1" lang="en-GB" sz="1600" dirty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 </a:t>
            </a:r>
            <a:r>
              <a:rPr kumimoji="1" lang="en-GB" sz="1600" dirty="0" err="1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Golomb</a:t>
            </a:r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-Rice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7655" y="2093694"/>
            <a:ext cx="1904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600" dirty="0" smtClean="0">
                <a:solidFill>
                  <a:srgbClr val="1952A6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Code LSBs as EP-bins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157286" y="1275469"/>
            <a:ext cx="1" cy="995014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headEnd type="none" w="lg" len="lg"/>
            <a:tailEnd type="none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3551822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Effect of </a:t>
            </a:r>
            <a:r>
              <a:rPr lang="en-GB" dirty="0" smtClean="0"/>
              <a:t>modification - flags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JVET-X0136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2868720" y="3583059"/>
            <a:ext cx="3347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Percentage of Sig, GT1 and GT2 flags set to 1</a:t>
            </a:r>
            <a:endParaRPr lang="en-GB" sz="1200" dirty="0"/>
          </a:p>
        </p:txBody>
      </p:sp>
      <p:pic>
        <p:nvPicPr>
          <p:cNvPr id="10" name="Content Placeholder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289" y="1116725"/>
            <a:ext cx="3600000" cy="248148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89" y="3823585"/>
            <a:ext cx="3600000" cy="24851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542" y="1114872"/>
            <a:ext cx="3600000" cy="2485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6542" y="3828357"/>
            <a:ext cx="3600000" cy="2487745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4048134" y="4826156"/>
            <a:ext cx="978408" cy="484632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5" name="Right Arrow 14"/>
          <p:cNvSpPr/>
          <p:nvPr/>
        </p:nvSpPr>
        <p:spPr>
          <a:xfrm>
            <a:off x="4058289" y="2115149"/>
            <a:ext cx="978408" cy="484632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-303677" y="2126631"/>
            <a:ext cx="121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SVT-12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-303677" y="4835345"/>
            <a:ext cx="121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SVT-16</a:t>
            </a:r>
          </a:p>
        </p:txBody>
      </p:sp>
    </p:spTree>
    <p:extLst>
      <p:ext uri="{BB962C8B-B14F-4D97-AF65-F5344CB8AC3E}">
        <p14:creationId xmlns:p14="http://schemas.microsoft.com/office/powerpoint/2010/main" val="600951308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2C8E60515AA84C98623DCB6CA7EDC5" ma:contentTypeVersion="14" ma:contentTypeDescription="Create a new document." ma:contentTypeScope="" ma:versionID="9fe164e5419644c9fe2be46c65e8c53d">
  <xsd:schema xmlns:xsd="http://www.w3.org/2001/XMLSchema" xmlns:xs="http://www.w3.org/2001/XMLSchema" xmlns:p="http://schemas.microsoft.com/office/2006/metadata/properties" xmlns:ns2="7b59c312-58c3-4ce3-9529-3c4467a6efef" xmlns:ns3="d0918fc3-219b-4555-953f-57c11515ad88" targetNamespace="http://schemas.microsoft.com/office/2006/metadata/properties" ma:root="true" ma:fieldsID="681c8cef97107af7a3923179c7cf7e2b" ns2:_="" ns3:_="">
    <xsd:import namespace="7b59c312-58c3-4ce3-9529-3c4467a6efef"/>
    <xsd:import namespace="d0918fc3-219b-4555-953f-57c11515ad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9c312-58c3-4ce3-9529-3c4467a6ef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918fc3-219b-4555-953f-57c11515ad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b59c312-58c3-4ce3-9529-3c4467a6efef" xsi:nil="true"/>
  </documentManagement>
</p:properties>
</file>

<file path=customXml/itemProps1.xml><?xml version="1.0" encoding="utf-8"?>
<ds:datastoreItem xmlns:ds="http://schemas.openxmlformats.org/officeDocument/2006/customXml" ds:itemID="{6C9AD7EA-B873-4014-8E67-EAB9D0109D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35799D-438C-4634-8DBA-79E69C06A0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59c312-58c3-4ce3-9529-3c4467a6efef"/>
    <ds:schemaRef ds:uri="d0918fc3-219b-4555-953f-57c11515ad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925CCA-E574-46EA-8372-F66A8CD3244A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d0918fc3-219b-4555-953f-57c11515ad88"/>
    <ds:schemaRef ds:uri="7b59c312-58c3-4ce3-9529-3c4467a6efef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2117</Words>
  <Application>Microsoft Office PowerPoint</Application>
  <PresentationFormat>On-screen Show (4:3)</PresentationFormat>
  <Paragraphs>930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Arial Unicode MS</vt:lpstr>
      <vt:lpstr>ＭＳ Ｐゴシック</vt:lpstr>
      <vt:lpstr>Arial</vt:lpstr>
      <vt:lpstr>Calibri</vt:lpstr>
      <vt:lpstr>Calibri Light</vt:lpstr>
      <vt:lpstr>HGPｺﾞｼｯｸE</vt:lpstr>
      <vt:lpstr>HGP行書体</vt:lpstr>
      <vt:lpstr>HGP創英角ｺﾞｼｯｸUB</vt:lpstr>
      <vt:lpstr>Lucida Sans</vt:lpstr>
      <vt:lpstr>メイリオ</vt:lpstr>
      <vt:lpstr>ＭＳ Ｐ明朝</vt:lpstr>
      <vt:lpstr>SST</vt:lpstr>
      <vt:lpstr>SST Japanese Pro Regular</vt:lpstr>
      <vt:lpstr>GBM_Master</vt:lpstr>
      <vt:lpstr>AHG8: On significance, GT1, and GT2 flag coding for high bit depths</vt:lpstr>
      <vt:lpstr>Introduction</vt:lpstr>
      <vt:lpstr>Motivation for JVET-W0093</vt:lpstr>
      <vt:lpstr>Analysis of VTM 14.0</vt:lpstr>
      <vt:lpstr>Analysis of VTM 14.0</vt:lpstr>
      <vt:lpstr>Analysis of VTM 14.0</vt:lpstr>
      <vt:lpstr>Aims of modification</vt:lpstr>
      <vt:lpstr>Modification</vt:lpstr>
      <vt:lpstr>Effect of modification - flags</vt:lpstr>
      <vt:lpstr>Effect of modification - coefficients</vt:lpstr>
      <vt:lpstr>Effect of modification - bins</vt:lpstr>
      <vt:lpstr>Effect of modification - summary</vt:lpstr>
      <vt:lpstr>Results – Lossless vs VTM</vt:lpstr>
      <vt:lpstr>Results – VTM vs HM (for comparison)</vt:lpstr>
      <vt:lpstr>Results – SVT (Low QP)</vt:lpstr>
      <vt:lpstr>Results – PQ (Low QP)</vt:lpstr>
      <vt:lpstr>Results – HLG (Low QP)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2021-10-07T10:13:54Z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0x010100592C8E60515AA84C98623DCB6CA7EDC5</vt:lpwstr>
  </property>
</Properties>
</file>